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BF7EC-3094-4477-9DBC-1F069A3C71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FAA8F7-6B01-4976-9A6B-682D7C4891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639E14-EDE7-44B1-99E5-D208992E3648}"/>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5" name="Footer Placeholder 4">
            <a:extLst>
              <a:ext uri="{FF2B5EF4-FFF2-40B4-BE49-F238E27FC236}">
                <a16:creationId xmlns:a16="http://schemas.microsoft.com/office/drawing/2014/main" id="{A0E48021-4AE8-4F23-97EC-BD1427CF5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F0F2B-6A02-48D2-B753-B85489D0394E}"/>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162324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D8C3-5065-4757-A08A-C54DF26E87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10331F-1683-4570-AD57-BF1E818F7E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A12580-B151-47DE-853D-30011C4609BE}"/>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5" name="Footer Placeholder 4">
            <a:extLst>
              <a:ext uri="{FF2B5EF4-FFF2-40B4-BE49-F238E27FC236}">
                <a16:creationId xmlns:a16="http://schemas.microsoft.com/office/drawing/2014/main" id="{D7E3BF8D-26C2-4B23-890E-4CB301D35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6C284D-056F-439E-9AB5-B0F048235D79}"/>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94135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29D650-C929-43E4-9471-A8D66F16C9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D9FD08-76D2-4062-85D1-E7A36CD099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709E47-7549-47F6-A1A4-992B27AA1A2A}"/>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5" name="Footer Placeholder 4">
            <a:extLst>
              <a:ext uri="{FF2B5EF4-FFF2-40B4-BE49-F238E27FC236}">
                <a16:creationId xmlns:a16="http://schemas.microsoft.com/office/drawing/2014/main" id="{8772A875-F329-433D-84FC-B54CC297D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52849A-DA94-4AE1-9966-B5CDD348A8DC}"/>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135971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47778-220F-4456-9AE3-1448566C66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243950-44DD-4616-875D-BAD0563FE7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A29AB-6DFC-4DC1-AC6D-F15AFAB81FF1}"/>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5" name="Footer Placeholder 4">
            <a:extLst>
              <a:ext uri="{FF2B5EF4-FFF2-40B4-BE49-F238E27FC236}">
                <a16:creationId xmlns:a16="http://schemas.microsoft.com/office/drawing/2014/main" id="{A6209924-F1CD-4564-A858-D3D0396A04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EE951-CA38-4A3E-981C-2E3213C7B64D}"/>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09273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F0419-EA23-436B-B1F7-CCD05C9F18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8EAF5B-8AB4-4F11-B7F4-6E85EF9EA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D7B6A5-93E9-45EA-A8A3-6607AF23F077}"/>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5" name="Footer Placeholder 4">
            <a:extLst>
              <a:ext uri="{FF2B5EF4-FFF2-40B4-BE49-F238E27FC236}">
                <a16:creationId xmlns:a16="http://schemas.microsoft.com/office/drawing/2014/main" id="{1C291D61-8944-4D07-AC0D-11BF3A0FC6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DFAFEE-AB3F-4FB6-B193-3AA20995F131}"/>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4030635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4101-44A7-49DD-99B4-10E14B2E18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E4A401-A850-4B40-BBDE-A319776355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D8D15A-7420-4E8E-927D-EEB0A6DA47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C6054F-0F82-4577-8F50-C0C813C0B271}"/>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6" name="Footer Placeholder 5">
            <a:extLst>
              <a:ext uri="{FF2B5EF4-FFF2-40B4-BE49-F238E27FC236}">
                <a16:creationId xmlns:a16="http://schemas.microsoft.com/office/drawing/2014/main" id="{8F20210C-B364-491D-933B-6945A769F9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ACE85C-8F3D-4C67-84F9-6BE93E6A995D}"/>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395488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8B7B-1413-4CBF-9D85-A6506C061B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D5E05F-944B-4BB6-B27D-1324412FCD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CC7B66F-C42D-40EF-B0A1-5D94F4D162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90D1D5-CCB6-4F40-A444-7E4C045E5C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BDEA64D-586A-4FA8-95DE-47BD320A7A1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E1739-BFB8-43FC-94A5-AB8BE4CE52C7}"/>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8" name="Footer Placeholder 7">
            <a:extLst>
              <a:ext uri="{FF2B5EF4-FFF2-40B4-BE49-F238E27FC236}">
                <a16:creationId xmlns:a16="http://schemas.microsoft.com/office/drawing/2014/main" id="{AC83B126-A671-41E0-96B1-C9C7C71FEF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8C24A5-7760-428D-AE8E-5B039C7B95EB}"/>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657871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8CFC9-F2A0-464E-B00E-62D1094004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F00DA8-DBAB-4F76-9B5A-53574E1D0E55}"/>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4" name="Footer Placeholder 3">
            <a:extLst>
              <a:ext uri="{FF2B5EF4-FFF2-40B4-BE49-F238E27FC236}">
                <a16:creationId xmlns:a16="http://schemas.microsoft.com/office/drawing/2014/main" id="{E9FF9DCC-5AB4-4786-B81D-D5389ED77F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73C0D2-D884-41CD-B688-FA4B6EDF7B5F}"/>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830214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20390-8930-4197-935D-17398E1C9888}"/>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3" name="Footer Placeholder 2">
            <a:extLst>
              <a:ext uri="{FF2B5EF4-FFF2-40B4-BE49-F238E27FC236}">
                <a16:creationId xmlns:a16="http://schemas.microsoft.com/office/drawing/2014/main" id="{989ADF9E-69A6-4A41-8767-A29E0DD387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925D62-41AF-44E7-A9AD-5F68B09FDCC1}"/>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937476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DA97-16C4-43BC-9E9A-42BF056F58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0CDF79-144E-4323-9152-07378352EF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D9B861-1C77-4451-9F5F-F11C55403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FE1F72-37DE-4B11-88F1-2CEFF8A1E94A}"/>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6" name="Footer Placeholder 5">
            <a:extLst>
              <a:ext uri="{FF2B5EF4-FFF2-40B4-BE49-F238E27FC236}">
                <a16:creationId xmlns:a16="http://schemas.microsoft.com/office/drawing/2014/main" id="{41F29D88-FDA9-4DA0-AF85-D46C8AE734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52A3D0-E6CC-4EBE-A356-0E904EB1B8E5}"/>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66248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FD5C-3F21-41A8-892B-2F64A5E019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FA9245-6EF6-46D9-B56E-E15E5DDF54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37B26C-2CD6-40F4-8BEE-C12951DC7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3D394D7-A6C3-4B66-AC4B-F5C777399CBF}"/>
              </a:ext>
            </a:extLst>
          </p:cNvPr>
          <p:cNvSpPr>
            <a:spLocks noGrp="1"/>
          </p:cNvSpPr>
          <p:nvPr>
            <p:ph type="dt" sz="half" idx="10"/>
          </p:nvPr>
        </p:nvSpPr>
        <p:spPr/>
        <p:txBody>
          <a:bodyPr/>
          <a:lstStyle/>
          <a:p>
            <a:fld id="{F2EFE452-C648-4341-95C5-8645558BCFED}" type="datetimeFigureOut">
              <a:rPr lang="en-US" smtClean="0"/>
              <a:t>7/1/2017</a:t>
            </a:fld>
            <a:endParaRPr lang="en-US"/>
          </a:p>
        </p:txBody>
      </p:sp>
      <p:sp>
        <p:nvSpPr>
          <p:cNvPr id="6" name="Footer Placeholder 5">
            <a:extLst>
              <a:ext uri="{FF2B5EF4-FFF2-40B4-BE49-F238E27FC236}">
                <a16:creationId xmlns:a16="http://schemas.microsoft.com/office/drawing/2014/main" id="{1676EB33-9210-44E5-A189-9EDA0518A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17B31-A5A2-4038-B274-83ED05D47018}"/>
              </a:ext>
            </a:extLst>
          </p:cNvPr>
          <p:cNvSpPr>
            <a:spLocks noGrp="1"/>
          </p:cNvSpPr>
          <p:nvPr>
            <p:ph type="sldNum" sz="quarter" idx="12"/>
          </p:nvPr>
        </p:nvSpPr>
        <p:spPr/>
        <p:txBody>
          <a:bodyPr/>
          <a:lstStyle/>
          <a:p>
            <a:fld id="{2ADD820A-E83E-4371-8744-8E076999CC50}" type="slidenum">
              <a:rPr lang="en-US" smtClean="0"/>
              <a:t>‹#›</a:t>
            </a:fld>
            <a:endParaRPr lang="en-US"/>
          </a:p>
        </p:txBody>
      </p:sp>
    </p:spTree>
    <p:extLst>
      <p:ext uri="{BB962C8B-B14F-4D97-AF65-F5344CB8AC3E}">
        <p14:creationId xmlns:p14="http://schemas.microsoft.com/office/powerpoint/2010/main" val="246416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0BB5C0-7F04-45C8-B08D-5A7987AED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566413-4B6D-44AF-BB04-6297011C38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A6C60F-AEE3-47EB-A371-916BCE860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FE452-C648-4341-95C5-8645558BCFED}" type="datetimeFigureOut">
              <a:rPr lang="en-US" smtClean="0"/>
              <a:t>7/1/2017</a:t>
            </a:fld>
            <a:endParaRPr lang="en-US"/>
          </a:p>
        </p:txBody>
      </p:sp>
      <p:sp>
        <p:nvSpPr>
          <p:cNvPr id="5" name="Footer Placeholder 4">
            <a:extLst>
              <a:ext uri="{FF2B5EF4-FFF2-40B4-BE49-F238E27FC236}">
                <a16:creationId xmlns:a16="http://schemas.microsoft.com/office/drawing/2014/main" id="{1794A490-AAD6-41B9-AC9B-2E377E6968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19B4A8-A7D2-485A-8661-CCAA11FD89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D820A-E83E-4371-8744-8E076999CC50}" type="slidenum">
              <a:rPr lang="en-US" smtClean="0"/>
              <a:t>‹#›</a:t>
            </a:fld>
            <a:endParaRPr lang="en-US"/>
          </a:p>
        </p:txBody>
      </p:sp>
    </p:spTree>
    <p:extLst>
      <p:ext uri="{BB962C8B-B14F-4D97-AF65-F5344CB8AC3E}">
        <p14:creationId xmlns:p14="http://schemas.microsoft.com/office/powerpoint/2010/main" val="152722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6504475"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3" name="Subtitle 2">
            <a:extLst>
              <a:ext uri="{FF2B5EF4-FFF2-40B4-BE49-F238E27FC236}">
                <a16:creationId xmlns:a16="http://schemas.microsoft.com/office/drawing/2014/main" id="{BB94AF09-B269-4830-874C-A9389A2F5743}"/>
              </a:ext>
            </a:extLst>
          </p:cNvPr>
          <p:cNvSpPr>
            <a:spLocks noGrp="1"/>
          </p:cNvSpPr>
          <p:nvPr>
            <p:ph type="subTitle" idx="1"/>
          </p:nvPr>
        </p:nvSpPr>
        <p:spPr>
          <a:xfrm>
            <a:off x="6504495" y="1168922"/>
            <a:ext cx="5687504" cy="904975"/>
          </a:xfrm>
          <a:noFill/>
        </p:spPr>
        <p:txBody>
          <a:bodyPr>
            <a:normAutofit/>
          </a:bodyPr>
          <a:lstStyle/>
          <a:p>
            <a:r>
              <a:rPr lang="en-US" sz="3200" dirty="0"/>
              <a:t>1 </a:t>
            </a:r>
            <a:r>
              <a:rPr lang="en-US" sz="3200" dirty="0" err="1"/>
              <a:t>Thes</a:t>
            </a:r>
            <a:r>
              <a:rPr lang="en-US" sz="3200" dirty="0"/>
              <a:t>. 5:1-11</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6504495" y="2252994"/>
            <a:ext cx="5687504" cy="904975"/>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200" dirty="0"/>
              <a:t>Ch 1:	A Sold-out Church</a:t>
            </a:r>
          </a:p>
          <a:p>
            <a:pPr algn="l"/>
            <a:r>
              <a:rPr lang="en-US" sz="3200" dirty="0"/>
              <a:t>Ch 2:	A Sanctified Minister</a:t>
            </a:r>
          </a:p>
          <a:p>
            <a:pPr algn="l"/>
            <a:r>
              <a:rPr lang="en-US" sz="3200" dirty="0"/>
              <a:t>Ch 3:	A Stablished Church</a:t>
            </a:r>
          </a:p>
          <a:p>
            <a:pPr algn="l"/>
            <a:r>
              <a:rPr lang="en-US" sz="3200" dirty="0"/>
              <a:t>Ch 4:	A Set-Apart Church</a:t>
            </a:r>
          </a:p>
          <a:p>
            <a:pPr algn="l"/>
            <a:r>
              <a:rPr lang="en-US" sz="3200" dirty="0"/>
              <a:t>Ch 5:	A Shielded Church</a:t>
            </a:r>
          </a:p>
        </p:txBody>
      </p:sp>
    </p:spTree>
    <p:extLst>
      <p:ext uri="{BB962C8B-B14F-4D97-AF65-F5344CB8AC3E}">
        <p14:creationId xmlns:p14="http://schemas.microsoft.com/office/powerpoint/2010/main" val="362918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8" name="Subtitle 2">
            <a:extLst>
              <a:ext uri="{FF2B5EF4-FFF2-40B4-BE49-F238E27FC236}">
                <a16:creationId xmlns:a16="http://schemas.microsoft.com/office/drawing/2014/main" id="{EFCA3C7E-D655-4036-8186-A08421D735D5}"/>
              </a:ext>
            </a:extLst>
          </p:cNvPr>
          <p:cNvSpPr txBox="1">
            <a:spLocks/>
          </p:cNvSpPr>
          <p:nvPr/>
        </p:nvSpPr>
        <p:spPr>
          <a:xfrm>
            <a:off x="6834433" y="2598372"/>
            <a:ext cx="5357567" cy="186650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err="1">
                <a:solidFill>
                  <a:prstClr val="black"/>
                </a:solidFill>
              </a:rPr>
              <a:t>Zec</a:t>
            </a:r>
            <a:r>
              <a:rPr lang="en-US" sz="2800" b="1" dirty="0">
                <a:solidFill>
                  <a:prstClr val="black"/>
                </a:solidFill>
              </a:rPr>
              <a:t> 14:12 </a:t>
            </a:r>
            <a:r>
              <a:rPr lang="en-US" sz="2800" dirty="0">
                <a:solidFill>
                  <a:prstClr val="black"/>
                </a:solidFill>
              </a:rPr>
              <a:t>And this shall be the plague wherewith the LORD will smite all the people that have fought against Jerusalem; Their flesh shall consume away while they stand upon their feet, and their eyes shall consume away in their holes, and their tongue shall consume away in their mouth.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7911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7" name="Subtitle 2">
            <a:extLst>
              <a:ext uri="{FF2B5EF4-FFF2-40B4-BE49-F238E27FC236}">
                <a16:creationId xmlns:a16="http://schemas.microsoft.com/office/drawing/2014/main" id="{ABF9E07F-90F2-4A3F-9BB4-41667B3E3E8C}"/>
              </a:ext>
            </a:extLst>
          </p:cNvPr>
          <p:cNvSpPr txBox="1">
            <a:spLocks/>
          </p:cNvSpPr>
          <p:nvPr/>
        </p:nvSpPr>
        <p:spPr>
          <a:xfrm>
            <a:off x="5901179" y="24914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3.	When does the Day of the 	Lord 	Initiate?</a:t>
            </a:r>
          </a:p>
        </p:txBody>
      </p:sp>
    </p:spTree>
    <p:extLst>
      <p:ext uri="{BB962C8B-B14F-4D97-AF65-F5344CB8AC3E}">
        <p14:creationId xmlns:p14="http://schemas.microsoft.com/office/powerpoint/2010/main" val="304062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a:extLst>
              <a:ext uri="{FF2B5EF4-FFF2-40B4-BE49-F238E27FC236}">
                <a16:creationId xmlns:a16="http://schemas.microsoft.com/office/drawing/2014/main" id="{ABF9E07F-90F2-4A3F-9BB4-41667B3E3E8C}"/>
              </a:ext>
            </a:extLst>
          </p:cNvPr>
          <p:cNvSpPr txBox="1">
            <a:spLocks/>
          </p:cNvSpPr>
          <p:nvPr/>
        </p:nvSpPr>
        <p:spPr>
          <a:xfrm>
            <a:off x="5901179" y="-84832"/>
            <a:ext cx="6290821" cy="810131"/>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200" b="1" dirty="0">
                <a:solidFill>
                  <a:prstClr val="black"/>
                </a:solidFill>
              </a:rPr>
              <a:t>Dan 9:24 </a:t>
            </a:r>
            <a:r>
              <a:rPr lang="en-US" sz="2200" dirty="0">
                <a:solidFill>
                  <a:prstClr val="black"/>
                </a:solidFill>
              </a:rPr>
              <a:t>Seventy weeks are determined upon thy people and upon thy holy city, to finish the transgression, and to make an end of sins, and to make reconciliation for iniquity, and to bring in everlasting righteousness, and to seal up the vision and prophecy, and to anoint the most Holy. </a:t>
            </a:r>
            <a:r>
              <a:rPr lang="en-US" sz="2200" b="1" dirty="0">
                <a:solidFill>
                  <a:prstClr val="black"/>
                </a:solidFill>
              </a:rPr>
              <a:t>25 </a:t>
            </a:r>
            <a:r>
              <a:rPr lang="en-US" sz="2200" dirty="0">
                <a:solidFill>
                  <a:prstClr val="black"/>
                </a:solidFill>
              </a:rPr>
              <a:t>Know therefore and understand, that from the going forth of the commandment to restore and to build Jerusalem unto the Messiah the Prince shall be seven weeks, and threescore and two weeks: the street shall be built again, and the wall, even in troublous times. </a:t>
            </a:r>
            <a:r>
              <a:rPr lang="en-US" sz="2200" b="1" dirty="0">
                <a:solidFill>
                  <a:prstClr val="black"/>
                </a:solidFill>
              </a:rPr>
              <a:t>26 </a:t>
            </a:r>
            <a:r>
              <a:rPr lang="en-US" sz="2200" dirty="0">
                <a:solidFill>
                  <a:prstClr val="black"/>
                </a:solidFill>
              </a:rPr>
              <a:t>And after threescore and two weeks shall Messiah be cut off, but not for himself: and the people of the prince that shall come shall destroy the city and the sanctuary; and the end thereof shall be with a flood, and unto the end of the war desolations are determined. </a:t>
            </a:r>
            <a:r>
              <a:rPr lang="en-US" sz="2200" b="1" dirty="0">
                <a:solidFill>
                  <a:prstClr val="black"/>
                </a:solidFill>
              </a:rPr>
              <a:t>27 </a:t>
            </a:r>
            <a:r>
              <a:rPr lang="en-US" sz="2200" dirty="0">
                <a:solidFill>
                  <a:prstClr val="black"/>
                </a:solidFill>
              </a:rPr>
              <a:t>And he shall confirm the covenant with many for one week: and in the midst of the week he shall cause the sacrifice and the oblation to cease, and for the overspreading of abominations he shall make it desolate, even until the consummation, and that determined shall be poured upon the desolate.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7454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7" name="Subtitle 2">
            <a:extLst>
              <a:ext uri="{FF2B5EF4-FFF2-40B4-BE49-F238E27FC236}">
                <a16:creationId xmlns:a16="http://schemas.microsoft.com/office/drawing/2014/main" id="{ABF9E07F-90F2-4A3F-9BB4-41667B3E3E8C}"/>
              </a:ext>
            </a:extLst>
          </p:cNvPr>
          <p:cNvSpPr txBox="1">
            <a:spLocks/>
          </p:cNvSpPr>
          <p:nvPr/>
        </p:nvSpPr>
        <p:spPr>
          <a:xfrm>
            <a:off x="5901179" y="24914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3.	When does the Day of the 	Lord 	Initiate?</a:t>
            </a:r>
          </a:p>
        </p:txBody>
      </p:sp>
      <p:sp>
        <p:nvSpPr>
          <p:cNvPr id="8" name="Subtitle 2">
            <a:extLst>
              <a:ext uri="{FF2B5EF4-FFF2-40B4-BE49-F238E27FC236}">
                <a16:creationId xmlns:a16="http://schemas.microsoft.com/office/drawing/2014/main" id="{E4C00E20-9898-4E52-B549-E1C1E36DF4E6}"/>
              </a:ext>
            </a:extLst>
          </p:cNvPr>
          <p:cNvSpPr txBox="1">
            <a:spLocks/>
          </p:cNvSpPr>
          <p:nvPr/>
        </p:nvSpPr>
        <p:spPr>
          <a:xfrm>
            <a:off x="5901179" y="3439927"/>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4.	Where does the Day of the 	Lord 	Initiate?</a:t>
            </a:r>
          </a:p>
        </p:txBody>
      </p:sp>
      <p:sp>
        <p:nvSpPr>
          <p:cNvPr id="9" name="Subtitle 2">
            <a:extLst>
              <a:ext uri="{FF2B5EF4-FFF2-40B4-BE49-F238E27FC236}">
                <a16:creationId xmlns:a16="http://schemas.microsoft.com/office/drawing/2014/main" id="{40F60D11-B9FE-400A-B87F-139B0960148E}"/>
              </a:ext>
            </a:extLst>
          </p:cNvPr>
          <p:cNvSpPr txBox="1">
            <a:spLocks/>
          </p:cNvSpPr>
          <p:nvPr/>
        </p:nvSpPr>
        <p:spPr>
          <a:xfrm>
            <a:off x="6796726" y="4539575"/>
            <a:ext cx="5395274"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600" b="1" dirty="0" err="1">
                <a:solidFill>
                  <a:prstClr val="black"/>
                </a:solidFill>
              </a:rPr>
              <a:t>Zec</a:t>
            </a:r>
            <a:r>
              <a:rPr lang="en-US" sz="2600" b="1" dirty="0">
                <a:solidFill>
                  <a:prstClr val="black"/>
                </a:solidFill>
              </a:rPr>
              <a:t> 14:16 </a:t>
            </a:r>
            <a:r>
              <a:rPr lang="en-US" sz="2600" dirty="0">
                <a:solidFill>
                  <a:prstClr val="black"/>
                </a:solidFill>
              </a:rPr>
              <a:t>And it shall come to pass, that every one that is left of all the nations which came against Jerusalem shall even go up from year to year to worship the King, the LORD of hosts, and to keep the feast of tabernacles. </a:t>
            </a:r>
            <a:endParaRPr kumimoji="0" lang="en-US" sz="26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87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7" name="Subtitle 2">
            <a:extLst>
              <a:ext uri="{FF2B5EF4-FFF2-40B4-BE49-F238E27FC236}">
                <a16:creationId xmlns:a16="http://schemas.microsoft.com/office/drawing/2014/main" id="{ABF9E07F-90F2-4A3F-9BB4-41667B3E3E8C}"/>
              </a:ext>
            </a:extLst>
          </p:cNvPr>
          <p:cNvSpPr txBox="1">
            <a:spLocks/>
          </p:cNvSpPr>
          <p:nvPr/>
        </p:nvSpPr>
        <p:spPr>
          <a:xfrm>
            <a:off x="5901179" y="24914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3.	When does the Day of the 	Lord 	Initiate?</a:t>
            </a:r>
          </a:p>
        </p:txBody>
      </p:sp>
      <p:sp>
        <p:nvSpPr>
          <p:cNvPr id="8" name="Subtitle 2">
            <a:extLst>
              <a:ext uri="{FF2B5EF4-FFF2-40B4-BE49-F238E27FC236}">
                <a16:creationId xmlns:a16="http://schemas.microsoft.com/office/drawing/2014/main" id="{E4C00E20-9898-4E52-B549-E1C1E36DF4E6}"/>
              </a:ext>
            </a:extLst>
          </p:cNvPr>
          <p:cNvSpPr txBox="1">
            <a:spLocks/>
          </p:cNvSpPr>
          <p:nvPr/>
        </p:nvSpPr>
        <p:spPr>
          <a:xfrm>
            <a:off x="5901179" y="3439927"/>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4.	Where does the Day of the 	Lord 	Initiate?</a:t>
            </a:r>
          </a:p>
        </p:txBody>
      </p:sp>
      <p:sp>
        <p:nvSpPr>
          <p:cNvPr id="10" name="Subtitle 2">
            <a:extLst>
              <a:ext uri="{FF2B5EF4-FFF2-40B4-BE49-F238E27FC236}">
                <a16:creationId xmlns:a16="http://schemas.microsoft.com/office/drawing/2014/main" id="{C8F982C2-A313-4547-827D-D4F526646C9B}"/>
              </a:ext>
            </a:extLst>
          </p:cNvPr>
          <p:cNvSpPr txBox="1">
            <a:spLocks/>
          </p:cNvSpPr>
          <p:nvPr/>
        </p:nvSpPr>
        <p:spPr>
          <a:xfrm>
            <a:off x="5901179" y="4388388"/>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200" b="1" dirty="0">
                <a:solidFill>
                  <a:prstClr val="black"/>
                </a:solidFill>
                <a:latin typeface="Calibri" panose="020F0502020204030204"/>
              </a:rPr>
              <a:t>5</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Why is the Day of the 	Lord 	Important?</a:t>
            </a:r>
          </a:p>
        </p:txBody>
      </p:sp>
    </p:spTree>
    <p:extLst>
      <p:ext uri="{BB962C8B-B14F-4D97-AF65-F5344CB8AC3E}">
        <p14:creationId xmlns:p14="http://schemas.microsoft.com/office/powerpoint/2010/main" val="207125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10" name="Subtitle 2">
            <a:extLst>
              <a:ext uri="{FF2B5EF4-FFF2-40B4-BE49-F238E27FC236}">
                <a16:creationId xmlns:a16="http://schemas.microsoft.com/office/drawing/2014/main" id="{C8F982C2-A313-4547-827D-D4F526646C9B}"/>
              </a:ext>
            </a:extLst>
          </p:cNvPr>
          <p:cNvSpPr txBox="1">
            <a:spLocks/>
          </p:cNvSpPr>
          <p:nvPr/>
        </p:nvSpPr>
        <p:spPr>
          <a:xfrm>
            <a:off x="5986020" y="1230409"/>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5.	Why is the Day of the 	Lord 	Important?</a:t>
            </a:r>
          </a:p>
        </p:txBody>
      </p:sp>
      <p:sp>
        <p:nvSpPr>
          <p:cNvPr id="9" name="Subtitle 2">
            <a:extLst>
              <a:ext uri="{FF2B5EF4-FFF2-40B4-BE49-F238E27FC236}">
                <a16:creationId xmlns:a16="http://schemas.microsoft.com/office/drawing/2014/main" id="{5E122573-32F2-487B-A0D8-F225FA54681C}"/>
              </a:ext>
            </a:extLst>
          </p:cNvPr>
          <p:cNvSpPr txBox="1">
            <a:spLocks/>
          </p:cNvSpPr>
          <p:nvPr/>
        </p:nvSpPr>
        <p:spPr>
          <a:xfrm>
            <a:off x="5986020" y="2250074"/>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3200" b="1" dirty="0">
                <a:solidFill>
                  <a:prstClr val="black"/>
                </a:solidFill>
              </a:rPr>
              <a:t>Rev 19:15 </a:t>
            </a:r>
            <a:r>
              <a:rPr lang="en-US" sz="3200" dirty="0">
                <a:solidFill>
                  <a:prstClr val="black"/>
                </a:solidFill>
              </a:rPr>
              <a:t>And out of his mouth </a:t>
            </a:r>
            <a:r>
              <a:rPr lang="en-US" sz="3200" dirty="0" err="1">
                <a:solidFill>
                  <a:prstClr val="black"/>
                </a:solidFill>
              </a:rPr>
              <a:t>goeth</a:t>
            </a:r>
            <a:r>
              <a:rPr lang="en-US" sz="3200" dirty="0">
                <a:solidFill>
                  <a:prstClr val="black"/>
                </a:solidFill>
              </a:rPr>
              <a:t> a sharp sword, that with it he should smite the nations: and he shall rule them with a rod of iron: and he </a:t>
            </a:r>
            <a:r>
              <a:rPr lang="en-US" sz="3200" dirty="0" err="1">
                <a:solidFill>
                  <a:prstClr val="black"/>
                </a:solidFill>
              </a:rPr>
              <a:t>treadeth</a:t>
            </a:r>
            <a:r>
              <a:rPr lang="en-US" sz="3200" dirty="0">
                <a:solidFill>
                  <a:prstClr val="black"/>
                </a:solidFill>
              </a:rPr>
              <a:t> the winepress of the fierceness and wrath of Almighty God.</a:t>
            </a:r>
            <a:r>
              <a:rPr lang="en-US" sz="3200" b="1" dirty="0">
                <a:solidFill>
                  <a:prstClr val="black"/>
                </a:solidFill>
              </a:rPr>
              <a:t> 16 </a:t>
            </a:r>
            <a:r>
              <a:rPr lang="en-US" sz="3200" dirty="0">
                <a:solidFill>
                  <a:prstClr val="black"/>
                </a:solidFill>
              </a:rPr>
              <a:t>And he hath on his vesture and on his thigh a name written, KING OF KINGS, AND LORD OF LORDS. </a:t>
            </a:r>
          </a:p>
        </p:txBody>
      </p:sp>
    </p:spTree>
    <p:extLst>
      <p:ext uri="{BB962C8B-B14F-4D97-AF65-F5344CB8AC3E}">
        <p14:creationId xmlns:p14="http://schemas.microsoft.com/office/powerpoint/2010/main" val="58533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7" name="Subtitle 2">
            <a:extLst>
              <a:ext uri="{FF2B5EF4-FFF2-40B4-BE49-F238E27FC236}">
                <a16:creationId xmlns:a16="http://schemas.microsoft.com/office/drawing/2014/main" id="{ABF9E07F-90F2-4A3F-9BB4-41667B3E3E8C}"/>
              </a:ext>
            </a:extLst>
          </p:cNvPr>
          <p:cNvSpPr txBox="1">
            <a:spLocks/>
          </p:cNvSpPr>
          <p:nvPr/>
        </p:nvSpPr>
        <p:spPr>
          <a:xfrm>
            <a:off x="5901179" y="24914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3.	When does the Day of the 	Lord 	Initiate?</a:t>
            </a:r>
          </a:p>
        </p:txBody>
      </p:sp>
      <p:sp>
        <p:nvSpPr>
          <p:cNvPr id="8" name="Subtitle 2">
            <a:extLst>
              <a:ext uri="{FF2B5EF4-FFF2-40B4-BE49-F238E27FC236}">
                <a16:creationId xmlns:a16="http://schemas.microsoft.com/office/drawing/2014/main" id="{E4C00E20-9898-4E52-B549-E1C1E36DF4E6}"/>
              </a:ext>
            </a:extLst>
          </p:cNvPr>
          <p:cNvSpPr txBox="1">
            <a:spLocks/>
          </p:cNvSpPr>
          <p:nvPr/>
        </p:nvSpPr>
        <p:spPr>
          <a:xfrm>
            <a:off x="5901179" y="3439927"/>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4.	Where does the Day of the 	Lord 	Initiate?</a:t>
            </a:r>
          </a:p>
        </p:txBody>
      </p:sp>
      <p:sp>
        <p:nvSpPr>
          <p:cNvPr id="10" name="Subtitle 2">
            <a:extLst>
              <a:ext uri="{FF2B5EF4-FFF2-40B4-BE49-F238E27FC236}">
                <a16:creationId xmlns:a16="http://schemas.microsoft.com/office/drawing/2014/main" id="{C8F982C2-A313-4547-827D-D4F526646C9B}"/>
              </a:ext>
            </a:extLst>
          </p:cNvPr>
          <p:cNvSpPr txBox="1">
            <a:spLocks/>
          </p:cNvSpPr>
          <p:nvPr/>
        </p:nvSpPr>
        <p:spPr>
          <a:xfrm>
            <a:off x="5901179" y="4388388"/>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5.	Why is the Day of the 	Lord 	Important?</a:t>
            </a:r>
          </a:p>
        </p:txBody>
      </p:sp>
      <p:sp>
        <p:nvSpPr>
          <p:cNvPr id="9" name="Subtitle 2">
            <a:extLst>
              <a:ext uri="{FF2B5EF4-FFF2-40B4-BE49-F238E27FC236}">
                <a16:creationId xmlns:a16="http://schemas.microsoft.com/office/drawing/2014/main" id="{E534BAAD-5178-40D8-8B9D-88696F942BA1}"/>
              </a:ext>
            </a:extLst>
          </p:cNvPr>
          <p:cNvSpPr txBox="1">
            <a:spLocks/>
          </p:cNvSpPr>
          <p:nvPr/>
        </p:nvSpPr>
        <p:spPr>
          <a:xfrm>
            <a:off x="5901179" y="5336849"/>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200" b="1" dirty="0">
                <a:solidFill>
                  <a:prstClr val="black"/>
                </a:solidFill>
                <a:latin typeface="Calibri" panose="020F0502020204030204"/>
              </a:rPr>
              <a:t>6</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How long does the Day of the 	Lord 	Last?</a:t>
            </a:r>
          </a:p>
        </p:txBody>
      </p:sp>
    </p:spTree>
    <p:extLst>
      <p:ext uri="{BB962C8B-B14F-4D97-AF65-F5344CB8AC3E}">
        <p14:creationId xmlns:p14="http://schemas.microsoft.com/office/powerpoint/2010/main" val="151718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10" name="Subtitle 2">
            <a:extLst>
              <a:ext uri="{FF2B5EF4-FFF2-40B4-BE49-F238E27FC236}">
                <a16:creationId xmlns:a16="http://schemas.microsoft.com/office/drawing/2014/main" id="{C8F982C2-A313-4547-827D-D4F526646C9B}"/>
              </a:ext>
            </a:extLst>
          </p:cNvPr>
          <p:cNvSpPr txBox="1">
            <a:spLocks/>
          </p:cNvSpPr>
          <p:nvPr/>
        </p:nvSpPr>
        <p:spPr>
          <a:xfrm>
            <a:off x="5986019" y="87858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6.	How long is the Day of the 	Lord 	Last?</a:t>
            </a:r>
          </a:p>
        </p:txBody>
      </p:sp>
      <p:sp>
        <p:nvSpPr>
          <p:cNvPr id="9" name="Subtitle 2">
            <a:extLst>
              <a:ext uri="{FF2B5EF4-FFF2-40B4-BE49-F238E27FC236}">
                <a16:creationId xmlns:a16="http://schemas.microsoft.com/office/drawing/2014/main" id="{5E122573-32F2-487B-A0D8-F225FA54681C}"/>
              </a:ext>
            </a:extLst>
          </p:cNvPr>
          <p:cNvSpPr txBox="1">
            <a:spLocks/>
          </p:cNvSpPr>
          <p:nvPr/>
        </p:nvSpPr>
        <p:spPr>
          <a:xfrm>
            <a:off x="5986018" y="1868401"/>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err="1">
                <a:solidFill>
                  <a:prstClr val="black"/>
                </a:solidFill>
              </a:rPr>
              <a:t>Zec</a:t>
            </a:r>
            <a:r>
              <a:rPr lang="en-US" sz="2800" b="1" dirty="0">
                <a:solidFill>
                  <a:prstClr val="black"/>
                </a:solidFill>
              </a:rPr>
              <a:t> 14:17 </a:t>
            </a:r>
            <a:r>
              <a:rPr lang="en-US" sz="2800" dirty="0">
                <a:solidFill>
                  <a:prstClr val="black"/>
                </a:solidFill>
              </a:rPr>
              <a:t>And it shall be, that whoso will not come up of all the families of the earth unto Jerusalem to worship the King, the LORD of hosts, even upon them shall be no rain. </a:t>
            </a:r>
            <a:r>
              <a:rPr lang="en-US" sz="2800" b="1" dirty="0">
                <a:solidFill>
                  <a:prstClr val="black"/>
                </a:solidFill>
              </a:rPr>
              <a:t>18 </a:t>
            </a:r>
            <a:r>
              <a:rPr lang="en-US" sz="2800" dirty="0">
                <a:solidFill>
                  <a:prstClr val="black"/>
                </a:solidFill>
              </a:rPr>
              <a:t>And if the family of Egypt go not up, and come not, that have no rain; there shall be the plague, wherewith the LORD will smite the heathen that come not up to keep the feast of tabernacles.</a:t>
            </a:r>
            <a:r>
              <a:rPr lang="en-US" sz="2800" b="1" dirty="0">
                <a:solidFill>
                  <a:prstClr val="black"/>
                </a:solidFill>
              </a:rPr>
              <a:t> 19 </a:t>
            </a:r>
            <a:r>
              <a:rPr lang="en-US" sz="2800" dirty="0">
                <a:solidFill>
                  <a:prstClr val="black"/>
                </a:solidFill>
              </a:rPr>
              <a:t>This shall be the punishment of Egypt, and the punishment of all nations that come not up to keep the feast of tabernacles.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7820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7" name="Subtitle 2">
            <a:extLst>
              <a:ext uri="{FF2B5EF4-FFF2-40B4-BE49-F238E27FC236}">
                <a16:creationId xmlns:a16="http://schemas.microsoft.com/office/drawing/2014/main" id="{ABF9E07F-90F2-4A3F-9BB4-41667B3E3E8C}"/>
              </a:ext>
            </a:extLst>
          </p:cNvPr>
          <p:cNvSpPr txBox="1">
            <a:spLocks/>
          </p:cNvSpPr>
          <p:nvPr/>
        </p:nvSpPr>
        <p:spPr>
          <a:xfrm>
            <a:off x="5901179" y="24914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3.	When does the Day of the 	Lord 	Initiate?</a:t>
            </a:r>
          </a:p>
        </p:txBody>
      </p:sp>
      <p:sp>
        <p:nvSpPr>
          <p:cNvPr id="8" name="Subtitle 2">
            <a:extLst>
              <a:ext uri="{FF2B5EF4-FFF2-40B4-BE49-F238E27FC236}">
                <a16:creationId xmlns:a16="http://schemas.microsoft.com/office/drawing/2014/main" id="{E4C00E20-9898-4E52-B549-E1C1E36DF4E6}"/>
              </a:ext>
            </a:extLst>
          </p:cNvPr>
          <p:cNvSpPr txBox="1">
            <a:spLocks/>
          </p:cNvSpPr>
          <p:nvPr/>
        </p:nvSpPr>
        <p:spPr>
          <a:xfrm>
            <a:off x="5901179" y="3439927"/>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4.	Where does the Day of the 	Lord 	Initiate?</a:t>
            </a:r>
          </a:p>
        </p:txBody>
      </p:sp>
      <p:sp>
        <p:nvSpPr>
          <p:cNvPr id="10" name="Subtitle 2">
            <a:extLst>
              <a:ext uri="{FF2B5EF4-FFF2-40B4-BE49-F238E27FC236}">
                <a16:creationId xmlns:a16="http://schemas.microsoft.com/office/drawing/2014/main" id="{C8F982C2-A313-4547-827D-D4F526646C9B}"/>
              </a:ext>
            </a:extLst>
          </p:cNvPr>
          <p:cNvSpPr txBox="1">
            <a:spLocks/>
          </p:cNvSpPr>
          <p:nvPr/>
        </p:nvSpPr>
        <p:spPr>
          <a:xfrm>
            <a:off x="5901179" y="4388388"/>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5.	Why is the Day of the 	Lord 	Important?</a:t>
            </a:r>
          </a:p>
        </p:txBody>
      </p:sp>
      <p:sp>
        <p:nvSpPr>
          <p:cNvPr id="9" name="Subtitle 2">
            <a:extLst>
              <a:ext uri="{FF2B5EF4-FFF2-40B4-BE49-F238E27FC236}">
                <a16:creationId xmlns:a16="http://schemas.microsoft.com/office/drawing/2014/main" id="{E534BAAD-5178-40D8-8B9D-88696F942BA1}"/>
              </a:ext>
            </a:extLst>
          </p:cNvPr>
          <p:cNvSpPr txBox="1">
            <a:spLocks/>
          </p:cNvSpPr>
          <p:nvPr/>
        </p:nvSpPr>
        <p:spPr>
          <a:xfrm>
            <a:off x="5901179" y="5336849"/>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6.	How long does the Day of the 	Lord 	Last?</a:t>
            </a:r>
          </a:p>
        </p:txBody>
      </p:sp>
    </p:spTree>
    <p:extLst>
      <p:ext uri="{BB962C8B-B14F-4D97-AF65-F5344CB8AC3E}">
        <p14:creationId xmlns:p14="http://schemas.microsoft.com/office/powerpoint/2010/main" val="712865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10022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7" name="Subtitle 2">
            <a:extLst>
              <a:ext uri="{FF2B5EF4-FFF2-40B4-BE49-F238E27FC236}">
                <a16:creationId xmlns:a16="http://schemas.microsoft.com/office/drawing/2014/main" id="{D4910D3E-E508-4512-8186-47BB41D6E7AB}"/>
              </a:ext>
            </a:extLst>
          </p:cNvPr>
          <p:cNvSpPr txBox="1">
            <a:spLocks/>
          </p:cNvSpPr>
          <p:nvPr/>
        </p:nvSpPr>
        <p:spPr>
          <a:xfrm>
            <a:off x="6730738" y="1589412"/>
            <a:ext cx="5357567" cy="526858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600" b="1" dirty="0">
                <a:solidFill>
                  <a:prstClr val="black"/>
                </a:solidFill>
              </a:rPr>
              <a:t>Isa 13:9 </a:t>
            </a:r>
            <a:r>
              <a:rPr lang="en-US" sz="2600" dirty="0">
                <a:solidFill>
                  <a:prstClr val="black"/>
                </a:solidFill>
              </a:rPr>
              <a:t>Behold, the day of the LORD cometh, cruel both with wrath and fierce anger, to lay the land desolate: and he shall destroy the sinners thereof out of it. </a:t>
            </a:r>
            <a:r>
              <a:rPr lang="en-US" sz="2600" b="1" dirty="0">
                <a:solidFill>
                  <a:prstClr val="black"/>
                </a:solidFill>
              </a:rPr>
              <a:t>10 </a:t>
            </a:r>
            <a:r>
              <a:rPr lang="en-US" sz="2600" dirty="0">
                <a:solidFill>
                  <a:prstClr val="black"/>
                </a:solidFill>
              </a:rPr>
              <a:t>For the stars of heaven and the constellations thereof shall not give their light: the sun shall be darkened in his going forth, and the moon shall not cause her light to shine. </a:t>
            </a:r>
            <a:r>
              <a:rPr lang="en-US" sz="2600" b="1" dirty="0">
                <a:solidFill>
                  <a:prstClr val="black"/>
                </a:solidFill>
              </a:rPr>
              <a:t>11 </a:t>
            </a:r>
            <a:r>
              <a:rPr lang="en-US" sz="2600" dirty="0">
                <a:solidFill>
                  <a:prstClr val="black"/>
                </a:solidFill>
              </a:rPr>
              <a:t>And I will punish the world for their evil, and the wicked for their iniquity; and I will cause the </a:t>
            </a:r>
            <a:r>
              <a:rPr lang="en-US" sz="2600" dirty="0" err="1">
                <a:solidFill>
                  <a:prstClr val="black"/>
                </a:solidFill>
              </a:rPr>
              <a:t>arrogancy</a:t>
            </a:r>
            <a:r>
              <a:rPr lang="en-US" sz="2600" dirty="0">
                <a:solidFill>
                  <a:prstClr val="black"/>
                </a:solidFill>
              </a:rPr>
              <a:t> of the proud to cease, and will lay low the haughtiness of the terrible. </a:t>
            </a:r>
          </a:p>
        </p:txBody>
      </p:sp>
    </p:spTree>
    <p:extLst>
      <p:ext uri="{BB962C8B-B14F-4D97-AF65-F5344CB8AC3E}">
        <p14:creationId xmlns:p14="http://schemas.microsoft.com/office/powerpoint/2010/main" val="255128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1002266"/>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7" name="Subtitle 2">
            <a:extLst>
              <a:ext uri="{FF2B5EF4-FFF2-40B4-BE49-F238E27FC236}">
                <a16:creationId xmlns:a16="http://schemas.microsoft.com/office/drawing/2014/main" id="{D4910D3E-E508-4512-8186-47BB41D6E7AB}"/>
              </a:ext>
            </a:extLst>
          </p:cNvPr>
          <p:cNvSpPr txBox="1">
            <a:spLocks/>
          </p:cNvSpPr>
          <p:nvPr/>
        </p:nvSpPr>
        <p:spPr>
          <a:xfrm>
            <a:off x="6730738" y="1589412"/>
            <a:ext cx="5357567" cy="526858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600" b="1" dirty="0">
                <a:solidFill>
                  <a:prstClr val="black"/>
                </a:solidFill>
              </a:rPr>
              <a:t>Amos 5:18 </a:t>
            </a:r>
            <a:r>
              <a:rPr lang="en-US" sz="2600" dirty="0">
                <a:solidFill>
                  <a:prstClr val="black"/>
                </a:solidFill>
              </a:rPr>
              <a:t>Woe unto you that desire the day of the LORD! to what end is it for you? the day of the LORD is darkness, and not light. </a:t>
            </a:r>
            <a:r>
              <a:rPr lang="en-US" sz="2600" b="1" dirty="0">
                <a:solidFill>
                  <a:prstClr val="black"/>
                </a:solidFill>
              </a:rPr>
              <a:t>19 </a:t>
            </a:r>
            <a:r>
              <a:rPr lang="en-US" sz="2600" dirty="0">
                <a:solidFill>
                  <a:prstClr val="black"/>
                </a:solidFill>
              </a:rPr>
              <a:t>As if a man did flee from a lion, and a bear met him; or went into the house, and leaned his hand on the wall, and a serpent bit him.</a:t>
            </a:r>
            <a:r>
              <a:rPr lang="en-US" sz="2600" b="1" dirty="0">
                <a:solidFill>
                  <a:prstClr val="black"/>
                </a:solidFill>
              </a:rPr>
              <a:t> 20 </a:t>
            </a:r>
            <a:r>
              <a:rPr lang="en-US" sz="2600" dirty="0">
                <a:solidFill>
                  <a:prstClr val="black"/>
                </a:solidFill>
              </a:rPr>
              <a:t>Shall not the day of the LORD be darkness, and not light? even very dark, and no brightness in it? </a:t>
            </a:r>
            <a:endParaRPr kumimoji="0" lang="en-US" sz="26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53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7" name="Subtitle 2">
            <a:extLst>
              <a:ext uri="{FF2B5EF4-FFF2-40B4-BE49-F238E27FC236}">
                <a16:creationId xmlns:a16="http://schemas.microsoft.com/office/drawing/2014/main" id="{D4910D3E-E508-4512-8186-47BB41D6E7AB}"/>
              </a:ext>
            </a:extLst>
          </p:cNvPr>
          <p:cNvSpPr txBox="1">
            <a:spLocks/>
          </p:cNvSpPr>
          <p:nvPr/>
        </p:nvSpPr>
        <p:spPr>
          <a:xfrm>
            <a:off x="6834433" y="1372595"/>
            <a:ext cx="5357567" cy="526858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300" b="1" dirty="0">
                <a:solidFill>
                  <a:prstClr val="black"/>
                </a:solidFill>
              </a:rPr>
              <a:t>Zep 1:15 </a:t>
            </a:r>
            <a:r>
              <a:rPr lang="en-US" sz="2300" dirty="0">
                <a:solidFill>
                  <a:prstClr val="black"/>
                </a:solidFill>
              </a:rPr>
              <a:t>That day is a day of wrath, a day of trouble and distress, a day of </a:t>
            </a:r>
            <a:r>
              <a:rPr lang="en-US" sz="2300" dirty="0" err="1">
                <a:solidFill>
                  <a:prstClr val="black"/>
                </a:solidFill>
              </a:rPr>
              <a:t>wasteness</a:t>
            </a:r>
            <a:r>
              <a:rPr lang="en-US" sz="2300" dirty="0">
                <a:solidFill>
                  <a:prstClr val="black"/>
                </a:solidFill>
              </a:rPr>
              <a:t> and desolation, a day of darkness and gloominess, a day of clouds and thick darkness, </a:t>
            </a:r>
            <a:r>
              <a:rPr lang="en-US" sz="2300" b="1" dirty="0">
                <a:solidFill>
                  <a:prstClr val="black"/>
                </a:solidFill>
              </a:rPr>
              <a:t>16 </a:t>
            </a:r>
            <a:r>
              <a:rPr lang="en-US" sz="2300" dirty="0">
                <a:solidFill>
                  <a:prstClr val="black"/>
                </a:solidFill>
              </a:rPr>
              <a:t>A day of the trumpet and alarm against the fenced cities, and against the high towers. </a:t>
            </a:r>
            <a:r>
              <a:rPr lang="en-US" sz="2300" b="1" dirty="0">
                <a:solidFill>
                  <a:prstClr val="black"/>
                </a:solidFill>
              </a:rPr>
              <a:t>17 </a:t>
            </a:r>
            <a:r>
              <a:rPr lang="en-US" sz="2300" dirty="0">
                <a:solidFill>
                  <a:prstClr val="black"/>
                </a:solidFill>
              </a:rPr>
              <a:t>And I will bring distress upon men, that they shall walk like blind men, because they have sinned against the LORD: and their blood shall be poured out as dust, and their flesh as the dung.</a:t>
            </a:r>
            <a:r>
              <a:rPr lang="en-US" sz="2300" b="1" dirty="0">
                <a:solidFill>
                  <a:prstClr val="black"/>
                </a:solidFill>
              </a:rPr>
              <a:t> 18 </a:t>
            </a:r>
            <a:r>
              <a:rPr lang="en-US" sz="2300" dirty="0">
                <a:solidFill>
                  <a:prstClr val="black"/>
                </a:solidFill>
              </a:rPr>
              <a:t>Neither their silver nor their gold shall be able to deliver them in the day of the LORD'S wrath; but the whole land shall be devoured by the fire of his jealousy: for he shall make even a speedy riddance of all them that dwell in the land. </a:t>
            </a:r>
            <a:endParaRPr kumimoji="0" lang="en-US" sz="23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431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7" name="Subtitle 2">
            <a:extLst>
              <a:ext uri="{FF2B5EF4-FFF2-40B4-BE49-F238E27FC236}">
                <a16:creationId xmlns:a16="http://schemas.microsoft.com/office/drawing/2014/main" id="{D4910D3E-E508-4512-8186-47BB41D6E7AB}"/>
              </a:ext>
            </a:extLst>
          </p:cNvPr>
          <p:cNvSpPr txBox="1">
            <a:spLocks/>
          </p:cNvSpPr>
          <p:nvPr/>
        </p:nvSpPr>
        <p:spPr>
          <a:xfrm>
            <a:off x="6834433" y="1448020"/>
            <a:ext cx="5357567" cy="5193162"/>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a:solidFill>
                  <a:prstClr val="black"/>
                </a:solidFill>
              </a:rPr>
              <a:t>2 Pet. 3:10 </a:t>
            </a:r>
            <a:r>
              <a:rPr lang="en-US" sz="2800" dirty="0">
                <a:solidFill>
                  <a:prstClr val="black"/>
                </a:solidFill>
              </a:rPr>
              <a:t>But the day of the Lord will come as a thief in the night; in the which the heavens shall pass away with a great noise, and the elements shall melt with fervent heat, the earth also and the works that are therein shall be burned up.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025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7" name="Subtitle 2">
            <a:extLst>
              <a:ext uri="{FF2B5EF4-FFF2-40B4-BE49-F238E27FC236}">
                <a16:creationId xmlns:a16="http://schemas.microsoft.com/office/drawing/2014/main" id="{D4910D3E-E508-4512-8186-47BB41D6E7AB}"/>
              </a:ext>
            </a:extLst>
          </p:cNvPr>
          <p:cNvSpPr txBox="1">
            <a:spLocks/>
          </p:cNvSpPr>
          <p:nvPr/>
        </p:nvSpPr>
        <p:spPr>
          <a:xfrm>
            <a:off x="6834433" y="1448020"/>
            <a:ext cx="5357567" cy="5193162"/>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a:solidFill>
                  <a:prstClr val="black"/>
                </a:solidFill>
              </a:rPr>
              <a:t>Rev 6:15 </a:t>
            </a:r>
            <a:r>
              <a:rPr lang="en-US" sz="2800" dirty="0">
                <a:solidFill>
                  <a:prstClr val="black"/>
                </a:solidFill>
              </a:rPr>
              <a:t>And the kings of the earth, and the great men, and the rich men, and the chief captains, and the mighty men, and every bondman, and every free man, hid themselves in the dens and in the rocks of the mountains; </a:t>
            </a:r>
            <a:r>
              <a:rPr lang="en-US" sz="2800" b="1" dirty="0">
                <a:solidFill>
                  <a:prstClr val="black"/>
                </a:solidFill>
              </a:rPr>
              <a:t>16 </a:t>
            </a:r>
            <a:r>
              <a:rPr lang="en-US" sz="2800" dirty="0">
                <a:solidFill>
                  <a:prstClr val="black"/>
                </a:solidFill>
              </a:rPr>
              <a:t>And said to the mountains and rocks, Fall on us, and hide us from the face of him that </a:t>
            </a:r>
            <a:r>
              <a:rPr lang="en-US" sz="2800" dirty="0" err="1">
                <a:solidFill>
                  <a:prstClr val="black"/>
                </a:solidFill>
              </a:rPr>
              <a:t>sitteth</a:t>
            </a:r>
            <a:r>
              <a:rPr lang="en-US" sz="2800" dirty="0">
                <a:solidFill>
                  <a:prstClr val="black"/>
                </a:solidFill>
              </a:rPr>
              <a:t> on the throne, and from the wrath of the Lamb:</a:t>
            </a:r>
            <a:r>
              <a:rPr lang="en-US" sz="2800" b="1" dirty="0">
                <a:solidFill>
                  <a:prstClr val="black"/>
                </a:solidFill>
              </a:rPr>
              <a:t> 17 </a:t>
            </a:r>
            <a:r>
              <a:rPr lang="en-US" sz="2800" dirty="0">
                <a:solidFill>
                  <a:prstClr val="black"/>
                </a:solidFill>
              </a:rPr>
              <a:t>For the great day of his wrath is come; and who shall be able to stand?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7892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7" name="Subtitle 2">
            <a:extLst>
              <a:ext uri="{FF2B5EF4-FFF2-40B4-BE49-F238E27FC236}">
                <a16:creationId xmlns:a16="http://schemas.microsoft.com/office/drawing/2014/main" id="{D4910D3E-E508-4512-8186-47BB41D6E7AB}"/>
              </a:ext>
            </a:extLst>
          </p:cNvPr>
          <p:cNvSpPr txBox="1">
            <a:spLocks/>
          </p:cNvSpPr>
          <p:nvPr/>
        </p:nvSpPr>
        <p:spPr>
          <a:xfrm>
            <a:off x="6834433" y="1894434"/>
            <a:ext cx="5005633" cy="474674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lang="en-US" sz="2800" dirty="0">
                <a:solidFill>
                  <a:prstClr val="black"/>
                </a:solidFill>
              </a:rPr>
              <a:t>The Day of Lord encompasses God’s dealings with and judgment of the nation of Israel and the Gentile nations.</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304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8" name="Subtitle 2">
            <a:extLst>
              <a:ext uri="{FF2B5EF4-FFF2-40B4-BE49-F238E27FC236}">
                <a16:creationId xmlns:a16="http://schemas.microsoft.com/office/drawing/2014/main" id="{EFCA3C7E-D655-4036-8186-A08421D735D5}"/>
              </a:ext>
            </a:extLst>
          </p:cNvPr>
          <p:cNvSpPr txBox="1">
            <a:spLocks/>
          </p:cNvSpPr>
          <p:nvPr/>
        </p:nvSpPr>
        <p:spPr>
          <a:xfrm>
            <a:off x="6834433" y="2705493"/>
            <a:ext cx="5357567" cy="186650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a:solidFill>
                  <a:prstClr val="black"/>
                </a:solidFill>
              </a:rPr>
              <a:t>Acts 1:7 </a:t>
            </a:r>
            <a:r>
              <a:rPr lang="en-US" sz="2800" dirty="0">
                <a:solidFill>
                  <a:prstClr val="black"/>
                </a:solidFill>
              </a:rPr>
              <a:t>And he said unto them, It is not for you to know the times or the seasons, which the Father hath put in his own power.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Subtitle 2">
            <a:extLst>
              <a:ext uri="{FF2B5EF4-FFF2-40B4-BE49-F238E27FC236}">
                <a16:creationId xmlns:a16="http://schemas.microsoft.com/office/drawing/2014/main" id="{64E7D1CD-6F70-401B-8940-29942788C695}"/>
              </a:ext>
            </a:extLst>
          </p:cNvPr>
          <p:cNvSpPr txBox="1">
            <a:spLocks/>
          </p:cNvSpPr>
          <p:nvPr/>
        </p:nvSpPr>
        <p:spPr>
          <a:xfrm>
            <a:off x="6834432" y="4468305"/>
            <a:ext cx="5357567" cy="1670681"/>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a:solidFill>
                  <a:prstClr val="black"/>
                </a:solidFill>
              </a:rPr>
              <a:t>John 1:11 </a:t>
            </a:r>
            <a:r>
              <a:rPr lang="en-US" sz="2800" dirty="0">
                <a:solidFill>
                  <a:prstClr val="black"/>
                </a:solidFill>
              </a:rPr>
              <a:t>He came unto his own, and his own received him not.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039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9C229B04-8DBF-42D1-B840-6A99895A6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474" r="2632" b="-1"/>
          <a:stretch/>
        </p:blipFill>
        <p:spPr bwMode="auto">
          <a:xfrm>
            <a:off x="20" y="10"/>
            <a:ext cx="590115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CF12B8-5B14-44DB-A811-F40AFECFE236}"/>
              </a:ext>
            </a:extLst>
          </p:cNvPr>
          <p:cNvSpPr>
            <a:spLocks noGrp="1"/>
          </p:cNvSpPr>
          <p:nvPr>
            <p:ph type="ctrTitle"/>
          </p:nvPr>
        </p:nvSpPr>
        <p:spPr>
          <a:xfrm>
            <a:off x="6400801" y="10"/>
            <a:ext cx="5687504" cy="989815"/>
          </a:xfrm>
          <a:noFill/>
        </p:spPr>
        <p:txBody>
          <a:bodyPr>
            <a:normAutofit/>
          </a:bodyPr>
          <a:lstStyle/>
          <a:p>
            <a:r>
              <a:rPr lang="en-US" sz="4400" b="1" dirty="0">
                <a:effectLst>
                  <a:outerShdw blurRad="38100" dist="38100" dir="2700000" algn="tl">
                    <a:srgbClr val="000000">
                      <a:alpha val="43137"/>
                    </a:srgbClr>
                  </a:outerShdw>
                </a:effectLst>
              </a:rPr>
              <a:t>A Shielded Church</a:t>
            </a:r>
          </a:p>
        </p:txBody>
      </p:sp>
      <p:sp>
        <p:nvSpPr>
          <p:cNvPr id="5" name="Subtitle 2">
            <a:extLst>
              <a:ext uri="{FF2B5EF4-FFF2-40B4-BE49-F238E27FC236}">
                <a16:creationId xmlns:a16="http://schemas.microsoft.com/office/drawing/2014/main" id="{71458D3A-5E67-4C5B-8D60-95CE1F63F1EC}"/>
              </a:ext>
            </a:extLst>
          </p:cNvPr>
          <p:cNvSpPr txBox="1">
            <a:spLocks/>
          </p:cNvSpPr>
          <p:nvPr/>
        </p:nvSpPr>
        <p:spPr>
          <a:xfrm>
            <a:off x="5901179" y="90462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1.	What is the Day of the Lord?</a:t>
            </a:r>
          </a:p>
        </p:txBody>
      </p:sp>
      <p:sp>
        <p:nvSpPr>
          <p:cNvPr id="6" name="Subtitle 2">
            <a:extLst>
              <a:ext uri="{FF2B5EF4-FFF2-40B4-BE49-F238E27FC236}">
                <a16:creationId xmlns:a16="http://schemas.microsoft.com/office/drawing/2014/main" id="{1523E30F-A139-42C4-BA8C-C2719B72AC24}"/>
              </a:ext>
            </a:extLst>
          </p:cNvPr>
          <p:cNvSpPr txBox="1">
            <a:spLocks/>
          </p:cNvSpPr>
          <p:nvPr/>
        </p:nvSpPr>
        <p:spPr>
          <a:xfrm>
            <a:off x="5901179" y="1528360"/>
            <a:ext cx="6290821" cy="54340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	Who does the Day of the Lord 	Involve?</a:t>
            </a:r>
          </a:p>
        </p:txBody>
      </p:sp>
      <p:sp>
        <p:nvSpPr>
          <p:cNvPr id="8" name="Subtitle 2">
            <a:extLst>
              <a:ext uri="{FF2B5EF4-FFF2-40B4-BE49-F238E27FC236}">
                <a16:creationId xmlns:a16="http://schemas.microsoft.com/office/drawing/2014/main" id="{EFCA3C7E-D655-4036-8186-A08421D735D5}"/>
              </a:ext>
            </a:extLst>
          </p:cNvPr>
          <p:cNvSpPr txBox="1">
            <a:spLocks/>
          </p:cNvSpPr>
          <p:nvPr/>
        </p:nvSpPr>
        <p:spPr>
          <a:xfrm>
            <a:off x="6834432" y="2477679"/>
            <a:ext cx="5357567" cy="1866507"/>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a:solidFill>
                  <a:prstClr val="black"/>
                </a:solidFill>
              </a:rPr>
              <a:t>Mat 24:22 </a:t>
            </a:r>
            <a:r>
              <a:rPr lang="en-US" sz="2800" dirty="0">
                <a:solidFill>
                  <a:prstClr val="black"/>
                </a:solidFill>
              </a:rPr>
              <a:t>And except those days should be shortened, there should no flesh be saved: but for the elect's sake those days shall be shortened. </a:t>
            </a:r>
            <a:endPar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Subtitle 2">
            <a:extLst>
              <a:ext uri="{FF2B5EF4-FFF2-40B4-BE49-F238E27FC236}">
                <a16:creationId xmlns:a16="http://schemas.microsoft.com/office/drawing/2014/main" id="{64E7D1CD-6F70-401B-8940-29942788C695}"/>
              </a:ext>
            </a:extLst>
          </p:cNvPr>
          <p:cNvSpPr txBox="1">
            <a:spLocks/>
          </p:cNvSpPr>
          <p:nvPr/>
        </p:nvSpPr>
        <p:spPr>
          <a:xfrm>
            <a:off x="6834433" y="4496586"/>
            <a:ext cx="5357567" cy="1670681"/>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b="1" dirty="0">
                <a:solidFill>
                  <a:prstClr val="black"/>
                </a:solidFill>
              </a:rPr>
              <a:t>Hos 1:11 </a:t>
            </a:r>
            <a:r>
              <a:rPr lang="en-US" sz="2800" dirty="0">
                <a:solidFill>
                  <a:prstClr val="black"/>
                </a:solidFill>
              </a:rPr>
              <a:t>Then shall the children of Judah and the children of Israel be gathered together, and appoint themselves one head, and they shall come up out of the land: for great shall be the day of Jezreel. </a:t>
            </a:r>
          </a:p>
          <a:p>
            <a:pPr lvl="0" algn="l"/>
            <a:endParaRPr lang="en-US" sz="2800" b="1" dirty="0">
              <a:solidFill>
                <a:prstClr val="black"/>
              </a:solidFill>
            </a:endParaRPr>
          </a:p>
        </p:txBody>
      </p:sp>
    </p:spTree>
    <p:extLst>
      <p:ext uri="{BB962C8B-B14F-4D97-AF65-F5344CB8AC3E}">
        <p14:creationId xmlns:p14="http://schemas.microsoft.com/office/powerpoint/2010/main" val="311302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1297</Words>
  <Application>Microsoft Office PowerPoint</Application>
  <PresentationFormat>Widescreen</PresentationFormat>
  <Paragraphs>76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A Shielded Church</vt:lpstr>
      <vt:lpstr>A Shielded Church</vt:lpstr>
      <vt:lpstr>A Shielded Church</vt:lpstr>
      <vt:lpstr>A Shielded Church</vt:lpstr>
      <vt:lpstr>A Shielded Church</vt:lpstr>
      <vt:lpstr>A Shielded Church</vt:lpstr>
      <vt:lpstr>A Shielded Church</vt:lpstr>
      <vt:lpstr>A Shielded Church</vt:lpstr>
      <vt:lpstr>A Shielded Church</vt:lpstr>
      <vt:lpstr>A Shielded Church</vt:lpstr>
      <vt:lpstr>A Shielded Church</vt:lpstr>
      <vt:lpstr>PowerPoint Presentation</vt:lpstr>
      <vt:lpstr>A Shielded Church</vt:lpstr>
      <vt:lpstr>A Shielded Church</vt:lpstr>
      <vt:lpstr>A Shielded Church</vt:lpstr>
      <vt:lpstr>A Shielded Church</vt:lpstr>
      <vt:lpstr>A Shielded Church</vt:lpstr>
      <vt:lpstr>A Shielded Church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Shielded Church</dc:title>
  <dc:creator>Kenny Morgan</dc:creator>
  <cp:lastModifiedBy>Kenny Morgan</cp:lastModifiedBy>
  <cp:revision>7</cp:revision>
  <dcterms:created xsi:type="dcterms:W3CDTF">2017-07-01T20:11:43Z</dcterms:created>
  <dcterms:modified xsi:type="dcterms:W3CDTF">2017-07-02T01:15:33Z</dcterms:modified>
</cp:coreProperties>
</file>