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C938B-13A2-435E-A4D2-4E0D3FD1A3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0A151B-1FA9-43FD-B096-A695D664AC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740047-7129-4BE4-9641-7DD9C818C3DC}"/>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388568B8-50BE-40EC-9AA8-26AEF21A8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C5027A-FED7-4527-AB27-FE426B264AFA}"/>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404197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B133C-B959-49F6-91E5-7DBB9F2A62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182F2B-2A74-4EFC-AFA8-39348466AE8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B3AFE-3FD4-44F7-9364-F670C6465D88}"/>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D7A294DB-F295-42C9-9B35-8EE6C95627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2DB37-803F-457E-87F3-37B633E6D16F}"/>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25386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FF5D1A-5F57-4C7A-9BE6-DA9008F18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FBCCBD-FB71-4266-A399-B8DED77A84D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8DA7E-D199-4CED-AC14-8DCBD7E96434}"/>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F20E02E1-5B18-4F5F-AF33-AD4EC553FB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DC076-4746-4D3B-BD3B-E0EE3473D9EA}"/>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373469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69C52-E3C6-4F4B-8DAF-F0C36DC97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2DAC2F-E615-4B15-840D-865D8E7E4C9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8793CA-44D1-4851-97BE-12317D2BF3EF}"/>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91C22378-6E44-4CE7-935C-22F771926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2B8150-A6B3-4666-9C0E-DE424936C2D6}"/>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325589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DBA94-FFDE-49F7-9C65-3A17384A27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0BD832-36C5-4912-AC22-E92B3622B3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6026FCA-3ACC-4168-A52B-B37276C9DB8E}"/>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2BE56113-8709-4DD8-9D18-F48897BEB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3E3ABE-37EA-4A4D-9BFF-84AE688EEF10}"/>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204599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C69AB-1C40-479B-A344-79659C8E58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1A5E79-161C-42E8-A535-A1EF5398F1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2E769A-F2BA-47B2-8D57-6B0BC98867F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734C44-DF46-4C23-8639-1EFDE51AD3D2}"/>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6" name="Footer Placeholder 5">
            <a:extLst>
              <a:ext uri="{FF2B5EF4-FFF2-40B4-BE49-F238E27FC236}">
                <a16:creationId xmlns:a16="http://schemas.microsoft.com/office/drawing/2014/main" id="{E2225FC6-49EC-4698-BBD0-3361D00AB7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C409B-A1F1-4548-816D-73EB91C7FBDF}"/>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2302285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7125-3B6B-4BF0-97ED-01A2A85897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691C07-E9B2-455B-8E6B-355DCCF15E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57414F-4A3E-4793-8C23-359229B524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F01D87-5C10-49B9-90A8-183DD789E9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854ED9-A784-46DF-950C-07E1089719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786C34-B75F-47D0-ACB9-A900E0372B89}"/>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8" name="Footer Placeholder 7">
            <a:extLst>
              <a:ext uri="{FF2B5EF4-FFF2-40B4-BE49-F238E27FC236}">
                <a16:creationId xmlns:a16="http://schemas.microsoft.com/office/drawing/2014/main" id="{EE7F778F-56CE-411D-A4CA-D44DCC995F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55946B-3086-467C-9D42-0EF6282FA8B2}"/>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391856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FF26D-7FDF-4F58-9AE6-9B7FC13009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A39EDC-2F4B-42D0-B8B4-E9EEEBD8B864}"/>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4" name="Footer Placeholder 3">
            <a:extLst>
              <a:ext uri="{FF2B5EF4-FFF2-40B4-BE49-F238E27FC236}">
                <a16:creationId xmlns:a16="http://schemas.microsoft.com/office/drawing/2014/main" id="{0A60C127-0890-410F-B561-C29FFCC7DB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5D3E7A-E60B-4008-BA9A-C52893D950A1}"/>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114632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C04708-0203-4459-B0D4-FFCFA89DEB0E}"/>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3" name="Footer Placeholder 2">
            <a:extLst>
              <a:ext uri="{FF2B5EF4-FFF2-40B4-BE49-F238E27FC236}">
                <a16:creationId xmlns:a16="http://schemas.microsoft.com/office/drawing/2014/main" id="{3FEA51FA-0F23-46CD-8690-CC9196D790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380210-F07D-467E-B0B2-DEA913917970}"/>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344129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36A9-FA7C-4748-A158-1080B96A1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CA407F-DE90-43CA-92CE-F082072A6F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6BED76-C892-4686-8349-06E2CDDF73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186D49-3029-4A17-AD6A-79155F51A92C}"/>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6" name="Footer Placeholder 5">
            <a:extLst>
              <a:ext uri="{FF2B5EF4-FFF2-40B4-BE49-F238E27FC236}">
                <a16:creationId xmlns:a16="http://schemas.microsoft.com/office/drawing/2014/main" id="{796D7288-D718-4A27-A177-742C56A514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26405D-9449-4023-89DD-5E890F1D7EA4}"/>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284581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6E768-A180-4D89-ACD8-53F78106FE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23BBEE-CF40-409A-B830-1585B3C824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C7A8F6-56AF-4FF9-877D-27D02EB14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0BC24D-9FB0-4757-966C-9E8373CBF4B8}"/>
              </a:ext>
            </a:extLst>
          </p:cNvPr>
          <p:cNvSpPr>
            <a:spLocks noGrp="1"/>
          </p:cNvSpPr>
          <p:nvPr>
            <p:ph type="dt" sz="half" idx="10"/>
          </p:nvPr>
        </p:nvSpPr>
        <p:spPr/>
        <p:txBody>
          <a:bodyPr/>
          <a:lstStyle/>
          <a:p>
            <a:fld id="{E9CDEB8D-0A9E-4D45-A6B0-FC86F6C4CA43}" type="datetimeFigureOut">
              <a:rPr lang="en-US" smtClean="0"/>
              <a:t>7/8/2017</a:t>
            </a:fld>
            <a:endParaRPr lang="en-US"/>
          </a:p>
        </p:txBody>
      </p:sp>
      <p:sp>
        <p:nvSpPr>
          <p:cNvPr id="6" name="Footer Placeholder 5">
            <a:extLst>
              <a:ext uri="{FF2B5EF4-FFF2-40B4-BE49-F238E27FC236}">
                <a16:creationId xmlns:a16="http://schemas.microsoft.com/office/drawing/2014/main" id="{A1DDF830-219C-49A7-8FE4-B046B62682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34645F-52DA-4FC4-A151-7B7EECD8C7BF}"/>
              </a:ext>
            </a:extLst>
          </p:cNvPr>
          <p:cNvSpPr>
            <a:spLocks noGrp="1"/>
          </p:cNvSpPr>
          <p:nvPr>
            <p:ph type="sldNum" sz="quarter" idx="12"/>
          </p:nvPr>
        </p:nvSpPr>
        <p:spPr/>
        <p:txBody>
          <a:bodyPr/>
          <a:lstStyle/>
          <a:p>
            <a:fld id="{283E8CB3-508B-4DAE-BF73-CF59BBE7C3D2}" type="slidenum">
              <a:rPr lang="en-US" smtClean="0"/>
              <a:t>‹#›</a:t>
            </a:fld>
            <a:endParaRPr lang="en-US"/>
          </a:p>
        </p:txBody>
      </p:sp>
    </p:spTree>
    <p:extLst>
      <p:ext uri="{BB962C8B-B14F-4D97-AF65-F5344CB8AC3E}">
        <p14:creationId xmlns:p14="http://schemas.microsoft.com/office/powerpoint/2010/main" val="60318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A11DD2-67A4-4BD8-89E6-A27BC8BE2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437C92-15D9-416A-A163-0F1AD42E9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C5E318-87B8-4B9B-AAE2-A76CA970D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DEB8D-0A9E-4D45-A6B0-FC86F6C4CA43}" type="datetimeFigureOut">
              <a:rPr lang="en-US" smtClean="0"/>
              <a:t>7/8/2017</a:t>
            </a:fld>
            <a:endParaRPr lang="en-US"/>
          </a:p>
        </p:txBody>
      </p:sp>
      <p:sp>
        <p:nvSpPr>
          <p:cNvPr id="5" name="Footer Placeholder 4">
            <a:extLst>
              <a:ext uri="{FF2B5EF4-FFF2-40B4-BE49-F238E27FC236}">
                <a16:creationId xmlns:a16="http://schemas.microsoft.com/office/drawing/2014/main" id="{F33D0EE2-AF56-43AF-8513-3B59EAAC6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C938E2-8032-4A35-8412-D9B6EB8052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E8CB3-508B-4DAE-BF73-CF59BBE7C3D2}" type="slidenum">
              <a:rPr lang="en-US" smtClean="0"/>
              <a:t>‹#›</a:t>
            </a:fld>
            <a:endParaRPr lang="en-US"/>
          </a:p>
        </p:txBody>
      </p:sp>
    </p:spTree>
    <p:extLst>
      <p:ext uri="{BB962C8B-B14F-4D97-AF65-F5344CB8AC3E}">
        <p14:creationId xmlns:p14="http://schemas.microsoft.com/office/powerpoint/2010/main" val="3032262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FCFD6E-AB86-4A62-B28E-AAE6479E2F96}"/>
              </a:ext>
            </a:extLst>
          </p:cNvPr>
          <p:cNvSpPr>
            <a:spLocks noGrp="1"/>
          </p:cNvSpPr>
          <p:nvPr>
            <p:ph type="ctrTitle"/>
          </p:nvPr>
        </p:nvSpPr>
        <p:spPr>
          <a:xfrm>
            <a:off x="804672" y="2600324"/>
            <a:ext cx="5058370" cy="3320973"/>
          </a:xfrm>
        </p:spPr>
        <p:txBody>
          <a:bodyPr anchor="t">
            <a:normAutofit/>
          </a:bodyPr>
          <a:lstStyle/>
          <a:p>
            <a:pPr algn="l"/>
            <a:r>
              <a:rPr lang="en-US" b="1" dirty="0">
                <a:effectLst>
                  <a:outerShdw blurRad="38100" dist="38100" dir="2700000" algn="tl">
                    <a:srgbClr val="000000">
                      <a:alpha val="43137"/>
                    </a:srgbClr>
                  </a:outerShdw>
                </a:effectLst>
              </a:rPr>
              <a:t>A Shielded Church, Pt. 2</a:t>
            </a:r>
          </a:p>
        </p:txBody>
      </p:sp>
      <p:sp>
        <p:nvSpPr>
          <p:cNvPr id="3" name="Subtitle 2">
            <a:extLst>
              <a:ext uri="{FF2B5EF4-FFF2-40B4-BE49-F238E27FC236}">
                <a16:creationId xmlns:a16="http://schemas.microsoft.com/office/drawing/2014/main" id="{945C3C77-7416-4FCA-B955-5E52C6077783}"/>
              </a:ext>
            </a:extLst>
          </p:cNvPr>
          <p:cNvSpPr>
            <a:spLocks noGrp="1"/>
          </p:cNvSpPr>
          <p:nvPr>
            <p:ph type="subTitle" idx="1"/>
          </p:nvPr>
        </p:nvSpPr>
        <p:spPr>
          <a:xfrm>
            <a:off x="804672" y="1300450"/>
            <a:ext cx="4167376" cy="1155525"/>
          </a:xfrm>
        </p:spPr>
        <p:txBody>
          <a:bodyPr anchor="b">
            <a:normAutofit/>
          </a:bodyPr>
          <a:lstStyle/>
          <a:p>
            <a:pPr algn="l"/>
            <a:r>
              <a:rPr lang="en-US" sz="3200" i="1" dirty="0"/>
              <a:t>1 </a:t>
            </a:r>
            <a:r>
              <a:rPr lang="en-US" sz="3200" i="1" dirty="0" err="1"/>
              <a:t>Thes</a:t>
            </a:r>
            <a:r>
              <a:rPr lang="en-US" sz="3200" i="1" dirty="0"/>
              <a:t>. 5:4-11</a:t>
            </a:r>
          </a:p>
        </p:txBody>
      </p:sp>
    </p:spTree>
    <p:extLst>
      <p:ext uri="{BB962C8B-B14F-4D97-AF65-F5344CB8AC3E}">
        <p14:creationId xmlns:p14="http://schemas.microsoft.com/office/powerpoint/2010/main" val="71819723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121833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8" name="Rectangle 7">
            <a:extLst>
              <a:ext uri="{FF2B5EF4-FFF2-40B4-BE49-F238E27FC236}">
                <a16:creationId xmlns:a16="http://schemas.microsoft.com/office/drawing/2014/main" id="{63BBA4CC-3171-4636-8FC8-24FF9AC8A71D}"/>
              </a:ext>
            </a:extLst>
          </p:cNvPr>
          <p:cNvSpPr/>
          <p:nvPr/>
        </p:nvSpPr>
        <p:spPr>
          <a:xfrm>
            <a:off x="31076" y="191430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2.	Be Sober (5:6-8)</a:t>
            </a:r>
          </a:p>
        </p:txBody>
      </p:sp>
      <p:sp>
        <p:nvSpPr>
          <p:cNvPr id="2" name="Rectangle 1">
            <a:extLst>
              <a:ext uri="{FF2B5EF4-FFF2-40B4-BE49-F238E27FC236}">
                <a16:creationId xmlns:a16="http://schemas.microsoft.com/office/drawing/2014/main" id="{1E405924-5C0C-4E78-82D4-98B0F3211E2F}"/>
              </a:ext>
            </a:extLst>
          </p:cNvPr>
          <p:cNvSpPr/>
          <p:nvPr/>
        </p:nvSpPr>
        <p:spPr>
          <a:xfrm>
            <a:off x="31076" y="2682489"/>
            <a:ext cx="6339244" cy="2554545"/>
          </a:xfrm>
          <a:prstGeom prst="rect">
            <a:avLst/>
          </a:prstGeom>
        </p:spPr>
        <p:txBody>
          <a:bodyPr wrap="square">
            <a:spAutoFit/>
          </a:bodyPr>
          <a:lstStyle/>
          <a:p>
            <a:pPr lvl="0"/>
            <a:r>
              <a:rPr lang="en-US" sz="3200" b="1" dirty="0">
                <a:solidFill>
                  <a:prstClr val="white"/>
                </a:solidFill>
              </a:rPr>
              <a:t>1 </a:t>
            </a:r>
            <a:r>
              <a:rPr lang="en-US" sz="3200" b="1" dirty="0" err="1">
                <a:solidFill>
                  <a:prstClr val="white"/>
                </a:solidFill>
              </a:rPr>
              <a:t>Thes</a:t>
            </a:r>
            <a:r>
              <a:rPr lang="en-US" sz="3200" b="1" dirty="0">
                <a:solidFill>
                  <a:prstClr val="white"/>
                </a:solidFill>
              </a:rPr>
              <a:t>. 4:17 </a:t>
            </a:r>
            <a:r>
              <a:rPr lang="en-US" sz="3200" dirty="0">
                <a:solidFill>
                  <a:prstClr val="white"/>
                </a:solidFill>
              </a:rPr>
              <a:t>Then we which are alive and remain shall be caught up together with them in the clouds, to meet the Lord in the air: and so shall we ever be with the Lord. </a:t>
            </a:r>
            <a:endParaRPr kumimoji="0" lang="en-US" sz="320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103187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121833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8" name="Rectangle 7">
            <a:extLst>
              <a:ext uri="{FF2B5EF4-FFF2-40B4-BE49-F238E27FC236}">
                <a16:creationId xmlns:a16="http://schemas.microsoft.com/office/drawing/2014/main" id="{63BBA4CC-3171-4636-8FC8-24FF9AC8A71D}"/>
              </a:ext>
            </a:extLst>
          </p:cNvPr>
          <p:cNvSpPr/>
          <p:nvPr/>
        </p:nvSpPr>
        <p:spPr>
          <a:xfrm>
            <a:off x="31076" y="191430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2.	Be Sober (5:6-8)</a:t>
            </a:r>
          </a:p>
        </p:txBody>
      </p:sp>
      <p:sp>
        <p:nvSpPr>
          <p:cNvPr id="10" name="Rectangle 9">
            <a:extLst>
              <a:ext uri="{FF2B5EF4-FFF2-40B4-BE49-F238E27FC236}">
                <a16:creationId xmlns:a16="http://schemas.microsoft.com/office/drawing/2014/main" id="{87B05019-DD07-456C-A5CA-73E60AEEA043}"/>
              </a:ext>
            </a:extLst>
          </p:cNvPr>
          <p:cNvSpPr/>
          <p:nvPr/>
        </p:nvSpPr>
        <p:spPr>
          <a:xfrm>
            <a:off x="31076" y="2529861"/>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400" b="1" dirty="0">
                <a:solidFill>
                  <a:prstClr val="white"/>
                </a:solidFill>
                <a:latin typeface="Calibri Light" panose="020F0302020204030204"/>
              </a:rPr>
              <a:t>3</a:t>
            </a: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	Be Secure (5:9-10)</a:t>
            </a:r>
          </a:p>
        </p:txBody>
      </p:sp>
      <p:sp>
        <p:nvSpPr>
          <p:cNvPr id="3" name="Rectangle 2">
            <a:extLst>
              <a:ext uri="{FF2B5EF4-FFF2-40B4-BE49-F238E27FC236}">
                <a16:creationId xmlns:a16="http://schemas.microsoft.com/office/drawing/2014/main" id="{8C46CB4F-B45B-4048-B7C6-1A1E9FF3CBB0}"/>
              </a:ext>
            </a:extLst>
          </p:cNvPr>
          <p:cNvSpPr/>
          <p:nvPr/>
        </p:nvSpPr>
        <p:spPr>
          <a:xfrm>
            <a:off x="104339" y="3278157"/>
            <a:ext cx="8081881" cy="3447098"/>
          </a:xfrm>
          <a:prstGeom prst="rect">
            <a:avLst/>
          </a:prstGeom>
        </p:spPr>
        <p:txBody>
          <a:bodyPr wrap="square">
            <a:spAutoFit/>
          </a:bodyPr>
          <a:lstStyle/>
          <a:p>
            <a:r>
              <a:rPr lang="en-US" sz="2500" dirty="0"/>
              <a:t>We are </a:t>
            </a:r>
            <a:r>
              <a:rPr lang="en-US" sz="2500" b="1" dirty="0"/>
              <a:t>SAVED</a:t>
            </a:r>
            <a:r>
              <a:rPr lang="en-US" sz="2500" dirty="0"/>
              <a:t> – We have been delivered from the eternal penalty of hell in the lake of fire.</a:t>
            </a:r>
          </a:p>
          <a:p>
            <a:r>
              <a:rPr lang="en-US" sz="2500" dirty="0"/>
              <a:t>		</a:t>
            </a:r>
          </a:p>
          <a:p>
            <a:r>
              <a:rPr lang="en-US" sz="2500" dirty="0"/>
              <a:t>We are </a:t>
            </a:r>
            <a:r>
              <a:rPr lang="en-US" sz="2500" b="1" dirty="0"/>
              <a:t>SEALED</a:t>
            </a:r>
            <a:r>
              <a:rPr lang="en-US" sz="2500" dirty="0"/>
              <a:t> – We are eternally secure in Christ.</a:t>
            </a:r>
          </a:p>
          <a:p>
            <a:endParaRPr lang="en-US" sz="2500" dirty="0"/>
          </a:p>
          <a:p>
            <a:r>
              <a:rPr lang="en-US" sz="2500" dirty="0"/>
              <a:t>We are </a:t>
            </a:r>
            <a:r>
              <a:rPr lang="en-US" sz="2500" b="1" dirty="0"/>
              <a:t>SEATED</a:t>
            </a:r>
            <a:r>
              <a:rPr lang="en-US" sz="2500" dirty="0"/>
              <a:t> – We are sitting in heavenly places.</a:t>
            </a:r>
          </a:p>
          <a:p>
            <a:endParaRPr lang="en-US" sz="2500" dirty="0"/>
          </a:p>
          <a:p>
            <a:r>
              <a:rPr lang="en-US" sz="2500" dirty="0"/>
              <a:t>We are </a:t>
            </a:r>
            <a:r>
              <a:rPr lang="en-US" sz="2500" b="1" dirty="0"/>
              <a:t>SHIELDED</a:t>
            </a:r>
            <a:r>
              <a:rPr lang="en-US" sz="2500" dirty="0"/>
              <a:t> – We are shielded from the wrath to come.</a:t>
            </a:r>
          </a:p>
          <a:p>
            <a:endParaRPr lang="en-US" dirty="0"/>
          </a:p>
        </p:txBody>
      </p:sp>
    </p:spTree>
    <p:extLst>
      <p:ext uri="{BB962C8B-B14F-4D97-AF65-F5344CB8AC3E}">
        <p14:creationId xmlns:p14="http://schemas.microsoft.com/office/powerpoint/2010/main" val="26604236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121833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8" name="Rectangle 7">
            <a:extLst>
              <a:ext uri="{FF2B5EF4-FFF2-40B4-BE49-F238E27FC236}">
                <a16:creationId xmlns:a16="http://schemas.microsoft.com/office/drawing/2014/main" id="{63BBA4CC-3171-4636-8FC8-24FF9AC8A71D}"/>
              </a:ext>
            </a:extLst>
          </p:cNvPr>
          <p:cNvSpPr/>
          <p:nvPr/>
        </p:nvSpPr>
        <p:spPr>
          <a:xfrm>
            <a:off x="31076" y="191430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2.	Be Sober (5:6-8)</a:t>
            </a:r>
          </a:p>
        </p:txBody>
      </p:sp>
      <p:sp>
        <p:nvSpPr>
          <p:cNvPr id="10" name="Rectangle 9">
            <a:extLst>
              <a:ext uri="{FF2B5EF4-FFF2-40B4-BE49-F238E27FC236}">
                <a16:creationId xmlns:a16="http://schemas.microsoft.com/office/drawing/2014/main" id="{87B05019-DD07-456C-A5CA-73E60AEEA043}"/>
              </a:ext>
            </a:extLst>
          </p:cNvPr>
          <p:cNvSpPr/>
          <p:nvPr/>
        </p:nvSpPr>
        <p:spPr>
          <a:xfrm>
            <a:off x="31076" y="2529861"/>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3.	Be Secure (5:9-10)</a:t>
            </a:r>
          </a:p>
        </p:txBody>
      </p:sp>
      <p:sp>
        <p:nvSpPr>
          <p:cNvPr id="11" name="Rectangle 10">
            <a:extLst>
              <a:ext uri="{FF2B5EF4-FFF2-40B4-BE49-F238E27FC236}">
                <a16:creationId xmlns:a16="http://schemas.microsoft.com/office/drawing/2014/main" id="{3508910D-8B6D-46B1-BE8E-BCAB8218352B}"/>
              </a:ext>
            </a:extLst>
          </p:cNvPr>
          <p:cNvSpPr/>
          <p:nvPr/>
        </p:nvSpPr>
        <p:spPr>
          <a:xfrm>
            <a:off x="31076" y="3220741"/>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400" b="1" dirty="0">
                <a:solidFill>
                  <a:prstClr val="white"/>
                </a:solidFill>
                <a:latin typeface="Calibri Light" panose="020F0302020204030204"/>
              </a:rPr>
              <a:t>4</a:t>
            </a: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	Be Stimulating (5:11)</a:t>
            </a:r>
          </a:p>
        </p:txBody>
      </p:sp>
      <p:sp>
        <p:nvSpPr>
          <p:cNvPr id="2" name="Rectangle 1">
            <a:extLst>
              <a:ext uri="{FF2B5EF4-FFF2-40B4-BE49-F238E27FC236}">
                <a16:creationId xmlns:a16="http://schemas.microsoft.com/office/drawing/2014/main" id="{E5585F9A-6E21-4D4E-8922-66B444786DD5}"/>
              </a:ext>
            </a:extLst>
          </p:cNvPr>
          <p:cNvSpPr/>
          <p:nvPr/>
        </p:nvSpPr>
        <p:spPr>
          <a:xfrm>
            <a:off x="31076" y="3911621"/>
            <a:ext cx="9133244" cy="2554545"/>
          </a:xfrm>
          <a:prstGeom prst="rect">
            <a:avLst/>
          </a:prstGeom>
        </p:spPr>
        <p:txBody>
          <a:bodyPr wrap="square">
            <a:spAutoFit/>
          </a:bodyPr>
          <a:lstStyle/>
          <a:p>
            <a:r>
              <a:rPr lang="en-US" sz="3200" b="1" dirty="0"/>
              <a:t>Pro 14:1 </a:t>
            </a:r>
            <a:r>
              <a:rPr lang="en-US" sz="3200" dirty="0"/>
              <a:t>Every wise woman </a:t>
            </a:r>
            <a:r>
              <a:rPr lang="en-US" sz="3200" dirty="0" err="1"/>
              <a:t>buildeth</a:t>
            </a:r>
            <a:r>
              <a:rPr lang="en-US" sz="3200" dirty="0"/>
              <a:t> her house: but the foolish </a:t>
            </a:r>
            <a:r>
              <a:rPr lang="en-US" sz="3200" dirty="0" err="1"/>
              <a:t>plucketh</a:t>
            </a:r>
            <a:r>
              <a:rPr lang="en-US" sz="3200" dirty="0"/>
              <a:t> it down with her hands. </a:t>
            </a:r>
          </a:p>
          <a:p>
            <a:endParaRPr lang="en-US" sz="3200" dirty="0"/>
          </a:p>
          <a:p>
            <a:r>
              <a:rPr lang="en-US" sz="3200" b="1" dirty="0" err="1"/>
              <a:t>Heb</a:t>
            </a:r>
            <a:r>
              <a:rPr lang="en-US" sz="3200" b="1" dirty="0"/>
              <a:t> 10:24 </a:t>
            </a:r>
            <a:r>
              <a:rPr lang="en-US" sz="3200" dirty="0"/>
              <a:t>And let us consider one another to provoke unto love and to good works: </a:t>
            </a:r>
          </a:p>
        </p:txBody>
      </p:sp>
    </p:spTree>
    <p:extLst>
      <p:ext uri="{BB962C8B-B14F-4D97-AF65-F5344CB8AC3E}">
        <p14:creationId xmlns:p14="http://schemas.microsoft.com/office/powerpoint/2010/main" val="3316041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FCFD6E-AB86-4A62-B28E-AAE6479E2F96}"/>
              </a:ext>
            </a:extLst>
          </p:cNvPr>
          <p:cNvSpPr>
            <a:spLocks noGrp="1"/>
          </p:cNvSpPr>
          <p:nvPr>
            <p:ph type="ctrTitle"/>
          </p:nvPr>
        </p:nvSpPr>
        <p:spPr>
          <a:xfrm>
            <a:off x="-853" y="2122451"/>
            <a:ext cx="8003357" cy="3026005"/>
          </a:xfrm>
        </p:spPr>
        <p:txBody>
          <a:bodyPr anchor="t">
            <a:noAutofit/>
          </a:bodyPr>
          <a:lstStyle/>
          <a:p>
            <a:pPr algn="l"/>
            <a:r>
              <a:rPr lang="en-US" sz="3400" b="1" dirty="0"/>
              <a:t>1.	What is the Day of the Lord?</a:t>
            </a:r>
            <a:br>
              <a:rPr lang="en-US" sz="3400" b="1" dirty="0"/>
            </a:br>
            <a:r>
              <a:rPr lang="en-US" sz="3400" b="1" dirty="0"/>
              <a:t>2.	Who does the Day of the Lord Involve? </a:t>
            </a:r>
            <a:br>
              <a:rPr lang="en-US" sz="3400" b="1" dirty="0"/>
            </a:br>
            <a:r>
              <a:rPr lang="en-US" sz="3400" b="1" dirty="0"/>
              <a:t>3.	When does the Day of the Lord Initiate?</a:t>
            </a:r>
            <a:br>
              <a:rPr lang="en-US" sz="3400" b="1" dirty="0"/>
            </a:br>
            <a:r>
              <a:rPr lang="en-US" sz="3400" b="1" dirty="0"/>
              <a:t>4.	Where does the Day of the Lord Initiate?</a:t>
            </a:r>
            <a:br>
              <a:rPr lang="en-US" sz="3400" b="1" dirty="0"/>
            </a:br>
            <a:r>
              <a:rPr lang="en-US" sz="3400" b="1" dirty="0"/>
              <a:t>5.	Why is the Day of the Lord Important?</a:t>
            </a:r>
            <a:br>
              <a:rPr lang="en-US" sz="3400" b="1" dirty="0"/>
            </a:br>
            <a:r>
              <a:rPr lang="en-US" sz="3400" b="1" dirty="0"/>
              <a:t>6.	How long does the Day of the Lord Last?</a:t>
            </a: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4"/>
            <a:ext cx="5669553" cy="1523787"/>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4939646"/>
            <a:ext cx="8264165" cy="1138773"/>
          </a:xfrm>
          <a:prstGeom prst="rect">
            <a:avLst/>
          </a:prstGeom>
        </p:spPr>
        <p:txBody>
          <a:bodyPr wrap="square">
            <a:spAutoFit/>
          </a:bodyPr>
          <a:lstStyle/>
          <a:p>
            <a:r>
              <a:rPr lang="en-US" sz="3400" b="1" dirty="0">
                <a:latin typeface="+mj-lt"/>
              </a:rPr>
              <a:t>7.	How should the Rapture and the Day of 	the Lord affect the Church?</a:t>
            </a:r>
          </a:p>
        </p:txBody>
      </p:sp>
    </p:spTree>
    <p:extLst>
      <p:ext uri="{BB962C8B-B14F-4D97-AF65-F5344CB8AC3E}">
        <p14:creationId xmlns:p14="http://schemas.microsoft.com/office/powerpoint/2010/main" val="2447355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D464-BC9D-4012-9A0A-9408B3BC480D}"/>
              </a:ext>
            </a:extLst>
          </p:cNvPr>
          <p:cNvSpPr>
            <a:spLocks noGrp="1"/>
          </p:cNvSpPr>
          <p:nvPr>
            <p:ph type="title"/>
          </p:nvPr>
        </p:nvSpPr>
        <p:spPr/>
        <p:txBody>
          <a:bodyPr/>
          <a:lstStyle/>
          <a:p>
            <a:pPr algn="ctr"/>
            <a:r>
              <a:rPr lang="en-US" b="1" dirty="0">
                <a:solidFill>
                  <a:schemeClr val="bg1"/>
                </a:solidFill>
                <a:effectLst>
                  <a:outerShdw blurRad="38100" dist="38100" dir="2700000" algn="tl">
                    <a:srgbClr val="000000">
                      <a:alpha val="43137"/>
                    </a:srgbClr>
                  </a:outerShdw>
                </a:effectLst>
              </a:rPr>
              <a:t>A Shielded Church, Pt. 2</a:t>
            </a:r>
          </a:p>
        </p:txBody>
      </p:sp>
      <p:sp>
        <p:nvSpPr>
          <p:cNvPr id="3" name="Content Placeholder 2">
            <a:extLst>
              <a:ext uri="{FF2B5EF4-FFF2-40B4-BE49-F238E27FC236}">
                <a16:creationId xmlns:a16="http://schemas.microsoft.com/office/drawing/2014/main" id="{30BF2FFE-C819-48C1-BF64-ED9B69D178C3}"/>
              </a:ext>
            </a:extLst>
          </p:cNvPr>
          <p:cNvSpPr>
            <a:spLocks noGrp="1"/>
          </p:cNvSpPr>
          <p:nvPr>
            <p:ph idx="1"/>
          </p:nvPr>
        </p:nvSpPr>
        <p:spPr>
          <a:xfrm>
            <a:off x="0" y="1825624"/>
            <a:ext cx="12192000" cy="5032375"/>
          </a:xfrm>
        </p:spPr>
        <p:txBody>
          <a:bodyPr>
            <a:normAutofit/>
          </a:bodyPr>
          <a:lstStyle/>
          <a:p>
            <a:r>
              <a:rPr lang="en-US" sz="3200" b="1" dirty="0">
                <a:solidFill>
                  <a:schemeClr val="bg1"/>
                </a:solidFill>
              </a:rPr>
              <a:t>Isa 13:10 </a:t>
            </a:r>
            <a:r>
              <a:rPr lang="en-US" sz="3200" dirty="0">
                <a:solidFill>
                  <a:schemeClr val="bg1"/>
                </a:solidFill>
              </a:rPr>
              <a:t>For the stars of heaven and the constellations thereof shall not give their light: the sun shall be darkened in his going forth, and the moon shall not cause her light to shine. </a:t>
            </a:r>
          </a:p>
          <a:p>
            <a:r>
              <a:rPr lang="en-US" sz="3200" b="1" dirty="0">
                <a:solidFill>
                  <a:schemeClr val="bg1"/>
                </a:solidFill>
              </a:rPr>
              <a:t>Amos 5:18 </a:t>
            </a:r>
            <a:r>
              <a:rPr lang="en-US" sz="3200" dirty="0">
                <a:solidFill>
                  <a:schemeClr val="bg1"/>
                </a:solidFill>
              </a:rPr>
              <a:t>Woe unto you that desire the day of the LORD! to what end is it for you? the day of the LORD is darkness, and not light. </a:t>
            </a:r>
            <a:r>
              <a:rPr lang="en-US" sz="3200" b="1" dirty="0">
                <a:solidFill>
                  <a:schemeClr val="bg1"/>
                </a:solidFill>
              </a:rPr>
              <a:t>19</a:t>
            </a:r>
            <a:r>
              <a:rPr lang="en-US" sz="3200" dirty="0">
                <a:solidFill>
                  <a:schemeClr val="bg1"/>
                </a:solidFill>
              </a:rPr>
              <a:t> As if a man did flee from a lion, and a bear met him; or went into the house, and leaned his hand on the wall, and a serpent bit him. </a:t>
            </a:r>
            <a:r>
              <a:rPr lang="en-US" sz="3200" b="1" dirty="0">
                <a:solidFill>
                  <a:schemeClr val="bg1"/>
                </a:solidFill>
              </a:rPr>
              <a:t>20</a:t>
            </a:r>
            <a:r>
              <a:rPr lang="en-US" sz="3200" dirty="0">
                <a:solidFill>
                  <a:schemeClr val="bg1"/>
                </a:solidFill>
              </a:rPr>
              <a:t> Shall not the day of the LORD be darkness, and not light? even very dark, and no brightness in it? </a:t>
            </a:r>
          </a:p>
        </p:txBody>
      </p:sp>
    </p:spTree>
    <p:extLst>
      <p:ext uri="{BB962C8B-B14F-4D97-AF65-F5344CB8AC3E}">
        <p14:creationId xmlns:p14="http://schemas.microsoft.com/office/powerpoint/2010/main" val="145585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D464-BC9D-4012-9A0A-9408B3BC480D}"/>
              </a:ext>
            </a:extLst>
          </p:cNvPr>
          <p:cNvSpPr>
            <a:spLocks noGrp="1"/>
          </p:cNvSpPr>
          <p:nvPr>
            <p:ph type="title"/>
          </p:nvPr>
        </p:nvSpPr>
        <p:spPr>
          <a:xfrm>
            <a:off x="838200" y="365125"/>
            <a:ext cx="10515600" cy="1325563"/>
          </a:xfrm>
        </p:spPr>
        <p:txBody>
          <a:bodyPr/>
          <a:lstStyle/>
          <a:p>
            <a:pPr algn="ctr"/>
            <a:r>
              <a:rPr lang="en-US" b="1">
                <a:solidFill>
                  <a:schemeClr val="bg1"/>
                </a:solidFill>
                <a:effectLst>
                  <a:outerShdw blurRad="38100" dist="38100" dir="2700000" algn="tl">
                    <a:srgbClr val="000000">
                      <a:alpha val="43137"/>
                    </a:srgbClr>
                  </a:outerShdw>
                </a:effectLst>
              </a:rPr>
              <a:t>A Shielded Church, Pt. 2</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0BF2FFE-C819-48C1-BF64-ED9B69D178C3}"/>
              </a:ext>
            </a:extLst>
          </p:cNvPr>
          <p:cNvSpPr>
            <a:spLocks noGrp="1"/>
          </p:cNvSpPr>
          <p:nvPr>
            <p:ph idx="1"/>
          </p:nvPr>
        </p:nvSpPr>
        <p:spPr>
          <a:xfrm>
            <a:off x="0" y="1541144"/>
            <a:ext cx="12192000" cy="5032375"/>
          </a:xfrm>
        </p:spPr>
        <p:txBody>
          <a:bodyPr>
            <a:normAutofit/>
          </a:bodyPr>
          <a:lstStyle/>
          <a:p>
            <a:r>
              <a:rPr lang="en-US" sz="3200" b="1" dirty="0" err="1">
                <a:solidFill>
                  <a:schemeClr val="bg1"/>
                </a:solidFill>
              </a:rPr>
              <a:t>Psa</a:t>
            </a:r>
            <a:r>
              <a:rPr lang="en-US" sz="3200" b="1" dirty="0">
                <a:solidFill>
                  <a:schemeClr val="bg1"/>
                </a:solidFill>
              </a:rPr>
              <a:t> 82:4 Deliver the poor and needy: rid them out of the hand of the wicked. 5 They know not, neither will they understand; they walk on in darkness: all the foundations of the earth are out of course. </a:t>
            </a:r>
          </a:p>
          <a:p>
            <a:endParaRPr lang="en-US" sz="3200" b="1" dirty="0">
              <a:solidFill>
                <a:schemeClr val="bg1"/>
              </a:solidFill>
            </a:endParaRPr>
          </a:p>
          <a:p>
            <a:r>
              <a:rPr lang="en-US" sz="3200" b="1" dirty="0">
                <a:solidFill>
                  <a:schemeClr val="bg1"/>
                </a:solidFill>
              </a:rPr>
              <a:t>Pro 4:19 The way of the wicked is as darkness: they know not at what they stumble. </a:t>
            </a:r>
          </a:p>
          <a:p>
            <a:endParaRPr lang="en-US" sz="3200" b="1" dirty="0">
              <a:solidFill>
                <a:schemeClr val="bg1"/>
              </a:solidFill>
            </a:endParaRPr>
          </a:p>
          <a:p>
            <a:r>
              <a:rPr lang="en-US" sz="3200" b="1" dirty="0">
                <a:solidFill>
                  <a:schemeClr val="bg1"/>
                </a:solidFill>
              </a:rPr>
              <a:t>John 3:19 And this is the condemnation, that light is come into the world, and men loved darkness rather than light, because their deeds were evil. </a:t>
            </a:r>
          </a:p>
        </p:txBody>
      </p:sp>
    </p:spTree>
    <p:extLst>
      <p:ext uri="{BB962C8B-B14F-4D97-AF65-F5344CB8AC3E}">
        <p14:creationId xmlns:p14="http://schemas.microsoft.com/office/powerpoint/2010/main" val="263489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D464-BC9D-4012-9A0A-9408B3BC480D}"/>
              </a:ext>
            </a:extLst>
          </p:cNvPr>
          <p:cNvSpPr>
            <a:spLocks noGrp="1"/>
          </p:cNvSpPr>
          <p:nvPr>
            <p:ph type="title"/>
          </p:nvPr>
        </p:nvSpPr>
        <p:spPr>
          <a:xfrm>
            <a:off x="838200" y="365125"/>
            <a:ext cx="10515600" cy="1325563"/>
          </a:xfrm>
        </p:spPr>
        <p:txBody>
          <a:bodyPr/>
          <a:lstStyle/>
          <a:p>
            <a:pPr algn="ctr"/>
            <a:r>
              <a:rPr lang="en-US" b="1">
                <a:solidFill>
                  <a:schemeClr val="bg1"/>
                </a:solidFill>
                <a:effectLst>
                  <a:outerShdw blurRad="38100" dist="38100" dir="2700000" algn="tl">
                    <a:srgbClr val="000000">
                      <a:alpha val="43137"/>
                    </a:srgbClr>
                  </a:outerShdw>
                </a:effectLst>
              </a:rPr>
              <a:t>A Shielded Church, Pt. 2</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0BF2FFE-C819-48C1-BF64-ED9B69D178C3}"/>
              </a:ext>
            </a:extLst>
          </p:cNvPr>
          <p:cNvSpPr>
            <a:spLocks noGrp="1"/>
          </p:cNvSpPr>
          <p:nvPr>
            <p:ph idx="1"/>
          </p:nvPr>
        </p:nvSpPr>
        <p:spPr>
          <a:xfrm>
            <a:off x="0" y="1825624"/>
            <a:ext cx="12192000" cy="5032375"/>
          </a:xfrm>
        </p:spPr>
        <p:txBody>
          <a:bodyPr>
            <a:normAutofit/>
          </a:bodyPr>
          <a:lstStyle/>
          <a:p>
            <a:r>
              <a:rPr lang="en-US" sz="3200" b="1" dirty="0">
                <a:solidFill>
                  <a:schemeClr val="bg1"/>
                </a:solidFill>
              </a:rPr>
              <a:t>Col 1:13</a:t>
            </a:r>
            <a:r>
              <a:rPr lang="en-US" sz="3200" dirty="0">
                <a:solidFill>
                  <a:schemeClr val="bg1"/>
                </a:solidFill>
              </a:rPr>
              <a:t> Who hath delivered us from the power of darkness, and hath translated us into the kingdom of his dear Son: </a:t>
            </a:r>
          </a:p>
          <a:p>
            <a:pPr marL="0" indent="0">
              <a:buNone/>
            </a:pPr>
            <a:endParaRPr lang="en-US" sz="3200" dirty="0">
              <a:solidFill>
                <a:schemeClr val="bg1"/>
              </a:solidFill>
            </a:endParaRPr>
          </a:p>
          <a:p>
            <a:r>
              <a:rPr lang="en-US" sz="3200" b="1" dirty="0" err="1">
                <a:solidFill>
                  <a:schemeClr val="bg1"/>
                </a:solidFill>
              </a:rPr>
              <a:t>Eph</a:t>
            </a:r>
            <a:r>
              <a:rPr lang="en-US" sz="3200" b="1" dirty="0">
                <a:solidFill>
                  <a:schemeClr val="bg1"/>
                </a:solidFill>
              </a:rPr>
              <a:t> 6:12</a:t>
            </a:r>
            <a:r>
              <a:rPr lang="en-US" sz="3200" dirty="0">
                <a:solidFill>
                  <a:schemeClr val="bg1"/>
                </a:solidFill>
              </a:rPr>
              <a:t> For we wrestle not against flesh and blood, but against principalities, against powers, against the rulers of the darkness of this world, against spiritual wickedness in high places. </a:t>
            </a:r>
          </a:p>
        </p:txBody>
      </p:sp>
    </p:spTree>
    <p:extLst>
      <p:ext uri="{BB962C8B-B14F-4D97-AF65-F5344CB8AC3E}">
        <p14:creationId xmlns:p14="http://schemas.microsoft.com/office/powerpoint/2010/main" val="328517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D464-BC9D-4012-9A0A-9408B3BC480D}"/>
              </a:ext>
            </a:extLst>
          </p:cNvPr>
          <p:cNvSpPr>
            <a:spLocks noGrp="1"/>
          </p:cNvSpPr>
          <p:nvPr>
            <p:ph type="title"/>
          </p:nvPr>
        </p:nvSpPr>
        <p:spPr>
          <a:xfrm>
            <a:off x="838200" y="365125"/>
            <a:ext cx="10515600" cy="1325563"/>
          </a:xfrm>
        </p:spPr>
        <p:txBody>
          <a:bodyPr/>
          <a:lstStyle/>
          <a:p>
            <a:pPr algn="ctr"/>
            <a:r>
              <a:rPr lang="en-US" b="1" dirty="0">
                <a:effectLst>
                  <a:outerShdw blurRad="38100" dist="38100" dir="2700000" algn="tl">
                    <a:srgbClr val="000000">
                      <a:alpha val="43137"/>
                    </a:srgbClr>
                  </a:outerShdw>
                </a:effectLst>
              </a:rPr>
              <a:t>A Shielded Church, Pt. 2</a:t>
            </a:r>
          </a:p>
        </p:txBody>
      </p:sp>
      <p:sp>
        <p:nvSpPr>
          <p:cNvPr id="3" name="Content Placeholder 2">
            <a:extLst>
              <a:ext uri="{FF2B5EF4-FFF2-40B4-BE49-F238E27FC236}">
                <a16:creationId xmlns:a16="http://schemas.microsoft.com/office/drawing/2014/main" id="{30BF2FFE-C819-48C1-BF64-ED9B69D178C3}"/>
              </a:ext>
            </a:extLst>
          </p:cNvPr>
          <p:cNvSpPr>
            <a:spLocks noGrp="1"/>
          </p:cNvSpPr>
          <p:nvPr>
            <p:ph idx="1"/>
          </p:nvPr>
        </p:nvSpPr>
        <p:spPr>
          <a:xfrm>
            <a:off x="0" y="1825624"/>
            <a:ext cx="12192000" cy="5032375"/>
          </a:xfrm>
        </p:spPr>
        <p:txBody>
          <a:bodyPr>
            <a:normAutofit/>
          </a:bodyPr>
          <a:lstStyle/>
          <a:p>
            <a:r>
              <a:rPr lang="en-US" sz="3200" b="1" dirty="0"/>
              <a:t>John 8:12 </a:t>
            </a:r>
            <a:r>
              <a:rPr lang="en-US" sz="3200" dirty="0"/>
              <a:t>Then </a:t>
            </a:r>
            <a:r>
              <a:rPr lang="en-US" sz="3200" dirty="0" err="1"/>
              <a:t>spake</a:t>
            </a:r>
            <a:r>
              <a:rPr lang="en-US" sz="3200" dirty="0"/>
              <a:t> Jesus again unto them, saying, I am the light of the world: he that </a:t>
            </a:r>
            <a:r>
              <a:rPr lang="en-US" sz="3200" dirty="0" err="1"/>
              <a:t>followeth</a:t>
            </a:r>
            <a:r>
              <a:rPr lang="en-US" sz="3200" dirty="0"/>
              <a:t> me shall not walk in darkness, but shall have the light of life. </a:t>
            </a:r>
          </a:p>
          <a:p>
            <a:pPr marL="0" indent="0">
              <a:buNone/>
            </a:pPr>
            <a:endParaRPr lang="en-US" sz="3200" dirty="0"/>
          </a:p>
          <a:p>
            <a:r>
              <a:rPr lang="en-US" sz="3200" b="1" dirty="0"/>
              <a:t>1 John 2:6</a:t>
            </a:r>
            <a:r>
              <a:rPr lang="en-US" sz="3200" dirty="0"/>
              <a:t> He that </a:t>
            </a:r>
            <a:r>
              <a:rPr lang="en-US" sz="3200" dirty="0" err="1"/>
              <a:t>saith</a:t>
            </a:r>
            <a:r>
              <a:rPr lang="en-US" sz="3200" dirty="0"/>
              <a:t> he </a:t>
            </a:r>
            <a:r>
              <a:rPr lang="en-US" sz="3200" dirty="0" err="1"/>
              <a:t>abideth</a:t>
            </a:r>
            <a:r>
              <a:rPr lang="en-US" sz="3200" dirty="0"/>
              <a:t> in him ought himself also so to walk, even as he walked. </a:t>
            </a:r>
          </a:p>
        </p:txBody>
      </p:sp>
    </p:spTree>
    <p:extLst>
      <p:ext uri="{BB962C8B-B14F-4D97-AF65-F5344CB8AC3E}">
        <p14:creationId xmlns:p14="http://schemas.microsoft.com/office/powerpoint/2010/main" val="113625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121833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6" name="Rectangle 5">
            <a:extLst>
              <a:ext uri="{FF2B5EF4-FFF2-40B4-BE49-F238E27FC236}">
                <a16:creationId xmlns:a16="http://schemas.microsoft.com/office/drawing/2014/main" id="{5215FF57-929D-4FED-B22E-34BFEC0B577D}"/>
              </a:ext>
            </a:extLst>
          </p:cNvPr>
          <p:cNvSpPr/>
          <p:nvPr/>
        </p:nvSpPr>
        <p:spPr>
          <a:xfrm>
            <a:off x="31076" y="2198788"/>
            <a:ext cx="7711440" cy="4247317"/>
          </a:xfrm>
          <a:prstGeom prst="rect">
            <a:avLst/>
          </a:prstGeom>
        </p:spPr>
        <p:txBody>
          <a:bodyPr wrap="square">
            <a:spAutoFit/>
          </a:bodyPr>
          <a:lstStyle/>
          <a:p>
            <a:r>
              <a:rPr lang="en-US" sz="3000" b="1" dirty="0" err="1"/>
              <a:t>Eph</a:t>
            </a:r>
            <a:r>
              <a:rPr lang="en-US" sz="3000" b="1" dirty="0"/>
              <a:t> 5:8 </a:t>
            </a:r>
            <a:r>
              <a:rPr lang="en-US" sz="3000" dirty="0"/>
              <a:t>For ye were sometimes darkness, but now are ye light in the Lord: walk as children of light: </a:t>
            </a:r>
            <a:r>
              <a:rPr lang="en-US" sz="3000" b="1" dirty="0"/>
              <a:t>9</a:t>
            </a:r>
            <a:r>
              <a:rPr lang="en-US" sz="3000" dirty="0"/>
              <a:t> (For the fruit of the Spirit is in all goodness and righteousness and truth;) </a:t>
            </a:r>
            <a:r>
              <a:rPr lang="en-US" sz="3000" b="1" dirty="0"/>
              <a:t>10</a:t>
            </a:r>
            <a:r>
              <a:rPr lang="en-US" sz="3000" dirty="0"/>
              <a:t> Proving what is acceptable unto the Lord. </a:t>
            </a:r>
            <a:r>
              <a:rPr lang="en-US" sz="3000" b="1" dirty="0"/>
              <a:t>11</a:t>
            </a:r>
            <a:r>
              <a:rPr lang="en-US" sz="3000" dirty="0"/>
              <a:t> And have no fellowship with the unfruitful works of darkness, but rather reprove them. </a:t>
            </a:r>
            <a:r>
              <a:rPr lang="en-US" sz="3000" b="1" dirty="0"/>
              <a:t>12</a:t>
            </a:r>
            <a:r>
              <a:rPr lang="en-US" sz="3000" dirty="0"/>
              <a:t> For it is a shame even to speak of those things which are done of them in secret. </a:t>
            </a:r>
          </a:p>
        </p:txBody>
      </p:sp>
    </p:spTree>
    <p:extLst>
      <p:ext uri="{BB962C8B-B14F-4D97-AF65-F5344CB8AC3E}">
        <p14:creationId xmlns:p14="http://schemas.microsoft.com/office/powerpoint/2010/main" val="6472368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879651"/>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8" name="Rectangle 7">
            <a:extLst>
              <a:ext uri="{FF2B5EF4-FFF2-40B4-BE49-F238E27FC236}">
                <a16:creationId xmlns:a16="http://schemas.microsoft.com/office/drawing/2014/main" id="{63BBA4CC-3171-4636-8FC8-24FF9AC8A71D}"/>
              </a:ext>
            </a:extLst>
          </p:cNvPr>
          <p:cNvSpPr/>
          <p:nvPr/>
        </p:nvSpPr>
        <p:spPr>
          <a:xfrm>
            <a:off x="31076" y="1577820"/>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2.	Be Sober (5:6-8)</a:t>
            </a:r>
          </a:p>
        </p:txBody>
      </p:sp>
      <p:sp>
        <p:nvSpPr>
          <p:cNvPr id="2" name="Rectangle 1">
            <a:extLst>
              <a:ext uri="{FF2B5EF4-FFF2-40B4-BE49-F238E27FC236}">
                <a16:creationId xmlns:a16="http://schemas.microsoft.com/office/drawing/2014/main" id="{1E405924-5C0C-4E78-82D4-98B0F3211E2F}"/>
              </a:ext>
            </a:extLst>
          </p:cNvPr>
          <p:cNvSpPr/>
          <p:nvPr/>
        </p:nvSpPr>
        <p:spPr>
          <a:xfrm>
            <a:off x="31076" y="2374845"/>
            <a:ext cx="12160924" cy="4154984"/>
          </a:xfrm>
          <a:prstGeom prst="rect">
            <a:avLst/>
          </a:prstGeom>
        </p:spPr>
        <p:txBody>
          <a:bodyPr wrap="square">
            <a:spAutoFit/>
          </a:bodyPr>
          <a:lstStyle/>
          <a:p>
            <a:r>
              <a:rPr lang="en-US" sz="2400" b="1" dirty="0" err="1"/>
              <a:t>Eph</a:t>
            </a:r>
            <a:r>
              <a:rPr lang="en-US" sz="2400" b="1" dirty="0"/>
              <a:t> 6:11 </a:t>
            </a:r>
            <a:r>
              <a:rPr lang="en-US" sz="2400" dirty="0"/>
              <a:t>Put on the whole </a:t>
            </a:r>
            <a:r>
              <a:rPr lang="en-US" sz="2400" dirty="0" err="1"/>
              <a:t>armour</a:t>
            </a:r>
            <a:r>
              <a:rPr lang="en-US" sz="2400" dirty="0"/>
              <a:t> of God, that ye may be able to stand against the wiles of the devil.</a:t>
            </a:r>
          </a:p>
          <a:p>
            <a:endParaRPr lang="en-US" sz="2400" dirty="0"/>
          </a:p>
          <a:p>
            <a:r>
              <a:rPr lang="en-US" sz="2400" b="1" dirty="0"/>
              <a:t>2 Cor. 10:3 </a:t>
            </a:r>
            <a:r>
              <a:rPr lang="en-US" sz="2400" dirty="0"/>
              <a:t>For though we walk in the flesh, we do not war after the flesh: </a:t>
            </a:r>
          </a:p>
          <a:p>
            <a:endParaRPr lang="en-US" sz="2400" dirty="0"/>
          </a:p>
          <a:p>
            <a:r>
              <a:rPr lang="en-US" sz="2400" b="1" dirty="0"/>
              <a:t>1 Tim. 1:18 </a:t>
            </a:r>
            <a:r>
              <a:rPr lang="en-US" sz="2400" dirty="0"/>
              <a:t>This charge I commit unto thee, son Timothy, according to the prophecies which went before on thee, that thou by them </a:t>
            </a:r>
            <a:r>
              <a:rPr lang="en-US" sz="2400" dirty="0" err="1"/>
              <a:t>mightest</a:t>
            </a:r>
            <a:r>
              <a:rPr lang="en-US" sz="2400" dirty="0"/>
              <a:t> war a good warfare; </a:t>
            </a:r>
          </a:p>
          <a:p>
            <a:endParaRPr lang="en-US" sz="2400" dirty="0"/>
          </a:p>
          <a:p>
            <a:r>
              <a:rPr lang="en-US" sz="2400" b="1" dirty="0"/>
              <a:t>2 Tim. 2:3 </a:t>
            </a:r>
            <a:r>
              <a:rPr lang="en-US" sz="2400" dirty="0"/>
              <a:t>Thou therefore endure hardness, as a good soldier of Jesus Christ. </a:t>
            </a:r>
            <a:r>
              <a:rPr lang="en-US" sz="2400" b="1" dirty="0"/>
              <a:t>4 </a:t>
            </a:r>
            <a:r>
              <a:rPr lang="en-US" sz="2400" dirty="0"/>
              <a:t>No man that </a:t>
            </a:r>
            <a:r>
              <a:rPr lang="en-US" sz="2400" dirty="0" err="1"/>
              <a:t>warreth</a:t>
            </a:r>
            <a:r>
              <a:rPr lang="en-US" sz="2400" dirty="0"/>
              <a:t> </a:t>
            </a:r>
            <a:r>
              <a:rPr lang="en-US" sz="2400" dirty="0" err="1"/>
              <a:t>entangleth</a:t>
            </a:r>
            <a:r>
              <a:rPr lang="en-US" sz="2400" dirty="0"/>
              <a:t> himself with the affairs of this life; that he may please him who hath chosen him to be a soldier. </a:t>
            </a:r>
          </a:p>
        </p:txBody>
      </p:sp>
    </p:spTree>
    <p:extLst>
      <p:ext uri="{BB962C8B-B14F-4D97-AF65-F5344CB8AC3E}">
        <p14:creationId xmlns:p14="http://schemas.microsoft.com/office/powerpoint/2010/main" val="2016972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F95CC442-FC48-42E5-B53F-9784B7812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r="15407"/>
          <a:stretch/>
        </p:blipFill>
        <p:spPr bwMode="auto">
          <a:xfrm>
            <a:off x="4818888" y="10"/>
            <a:ext cx="7373112" cy="6857989"/>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FA7593E5-E285-4FB9-86AB-3FFC071B6DD7}"/>
              </a:ext>
            </a:extLst>
          </p:cNvPr>
          <p:cNvSpPr>
            <a:spLocks noGrp="1"/>
          </p:cNvSpPr>
          <p:nvPr>
            <p:ph type="subTitle" idx="1"/>
          </p:nvPr>
        </p:nvSpPr>
        <p:spPr>
          <a:xfrm>
            <a:off x="31076" y="131975"/>
            <a:ext cx="5669553" cy="1005946"/>
          </a:xfrm>
        </p:spPr>
        <p:txBody>
          <a:bodyPr>
            <a:normAutofit/>
          </a:bodyPr>
          <a:lstStyle/>
          <a:p>
            <a:pPr algn="l"/>
            <a:r>
              <a:rPr lang="en-US" sz="3600" b="1" dirty="0">
                <a:effectLst>
                  <a:outerShdw blurRad="38100" dist="38100" dir="2700000" algn="tl">
                    <a:srgbClr val="000000">
                      <a:alpha val="43137"/>
                    </a:srgbClr>
                  </a:outerShdw>
                </a:effectLst>
              </a:rPr>
              <a:t>A Shielded Church, Pt. 2</a:t>
            </a:r>
          </a:p>
        </p:txBody>
      </p:sp>
      <p:sp>
        <p:nvSpPr>
          <p:cNvPr id="5" name="Rectangle 4">
            <a:extLst>
              <a:ext uri="{FF2B5EF4-FFF2-40B4-BE49-F238E27FC236}">
                <a16:creationId xmlns:a16="http://schemas.microsoft.com/office/drawing/2014/main" id="{FF6035EA-EFE9-48C9-927F-319836868260}"/>
              </a:ext>
            </a:extLst>
          </p:cNvPr>
          <p:cNvSpPr/>
          <p:nvPr/>
        </p:nvSpPr>
        <p:spPr>
          <a:xfrm>
            <a:off x="31076" y="121833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1.	Be Shining (5:4-5)</a:t>
            </a:r>
          </a:p>
        </p:txBody>
      </p:sp>
      <p:sp>
        <p:nvSpPr>
          <p:cNvPr id="8" name="Rectangle 7">
            <a:extLst>
              <a:ext uri="{FF2B5EF4-FFF2-40B4-BE49-F238E27FC236}">
                <a16:creationId xmlns:a16="http://schemas.microsoft.com/office/drawing/2014/main" id="{63BBA4CC-3171-4636-8FC8-24FF9AC8A71D}"/>
              </a:ext>
            </a:extLst>
          </p:cNvPr>
          <p:cNvSpPr/>
          <p:nvPr/>
        </p:nvSpPr>
        <p:spPr>
          <a:xfrm>
            <a:off x="31076" y="1914308"/>
            <a:ext cx="8264165" cy="6155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1" i="0" u="none" strike="noStrike" kern="1200" cap="none" spc="0" normalizeH="0" baseline="0" noProof="0" dirty="0">
                <a:ln>
                  <a:noFill/>
                </a:ln>
                <a:solidFill>
                  <a:prstClr val="white"/>
                </a:solidFill>
                <a:effectLst/>
                <a:uLnTx/>
                <a:uFillTx/>
                <a:latin typeface="Calibri Light" panose="020F0302020204030204"/>
                <a:ea typeface="+mn-ea"/>
                <a:cs typeface="+mn-cs"/>
              </a:rPr>
              <a:t>2.	Be Sober (5:6-8)</a:t>
            </a:r>
          </a:p>
        </p:txBody>
      </p:sp>
      <p:sp>
        <p:nvSpPr>
          <p:cNvPr id="2" name="Rectangle 1">
            <a:extLst>
              <a:ext uri="{FF2B5EF4-FFF2-40B4-BE49-F238E27FC236}">
                <a16:creationId xmlns:a16="http://schemas.microsoft.com/office/drawing/2014/main" id="{1E405924-5C0C-4E78-82D4-98B0F3211E2F}"/>
              </a:ext>
            </a:extLst>
          </p:cNvPr>
          <p:cNvSpPr/>
          <p:nvPr/>
        </p:nvSpPr>
        <p:spPr>
          <a:xfrm>
            <a:off x="63003" y="2529861"/>
            <a:ext cx="6339244" cy="2062103"/>
          </a:xfrm>
          <a:prstGeom prst="rect">
            <a:avLst/>
          </a:prstGeom>
        </p:spPr>
        <p:txBody>
          <a:bodyPr wrap="square">
            <a:spAutoFit/>
          </a:bodyPr>
          <a:lstStyle/>
          <a:p>
            <a:r>
              <a:rPr lang="en-US" sz="3200" b="1" dirty="0"/>
              <a:t>1 Pet. 5:8</a:t>
            </a:r>
            <a:r>
              <a:rPr lang="en-US" sz="3200" dirty="0"/>
              <a:t> Be sober, be vigilant; because your adversary the devil, as a roaring lion, </a:t>
            </a:r>
            <a:r>
              <a:rPr lang="en-US" sz="3200" dirty="0" err="1"/>
              <a:t>walketh</a:t>
            </a:r>
            <a:r>
              <a:rPr lang="en-US" sz="3200" dirty="0"/>
              <a:t> about, seeking whom he may devour: </a:t>
            </a:r>
          </a:p>
        </p:txBody>
      </p:sp>
      <p:sp>
        <p:nvSpPr>
          <p:cNvPr id="9" name="Rectangle 8">
            <a:extLst>
              <a:ext uri="{FF2B5EF4-FFF2-40B4-BE49-F238E27FC236}">
                <a16:creationId xmlns:a16="http://schemas.microsoft.com/office/drawing/2014/main" id="{082E4EF6-6947-4B61-8A10-6C3362120647}"/>
              </a:ext>
            </a:extLst>
          </p:cNvPr>
          <p:cNvSpPr/>
          <p:nvPr/>
        </p:nvSpPr>
        <p:spPr>
          <a:xfrm>
            <a:off x="63003" y="4591964"/>
            <a:ext cx="6339244" cy="2062103"/>
          </a:xfrm>
          <a:prstGeom prst="rect">
            <a:avLst/>
          </a:prstGeom>
        </p:spPr>
        <p:txBody>
          <a:bodyPr wrap="square">
            <a:spAutoFit/>
          </a:bodyPr>
          <a:lstStyle/>
          <a:p>
            <a:r>
              <a:rPr lang="en-US" sz="3200" b="1" dirty="0"/>
              <a:t>1 </a:t>
            </a:r>
            <a:r>
              <a:rPr lang="en-US" sz="3200" b="1" dirty="0" err="1"/>
              <a:t>Thes</a:t>
            </a:r>
            <a:r>
              <a:rPr lang="en-US" sz="3200" b="1" dirty="0"/>
              <a:t>. 1:10 </a:t>
            </a:r>
            <a:r>
              <a:rPr lang="en-US" sz="3200" dirty="0"/>
              <a:t>And to wait for his Son from heaven, whom he raised from the dead, even Jesus, which delivered us from the wrath to come. </a:t>
            </a:r>
          </a:p>
        </p:txBody>
      </p:sp>
    </p:spTree>
    <p:extLst>
      <p:ext uri="{BB962C8B-B14F-4D97-AF65-F5344CB8AC3E}">
        <p14:creationId xmlns:p14="http://schemas.microsoft.com/office/powerpoint/2010/main" val="24199492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797</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 Shielded Church, Pt. 2</vt:lpstr>
      <vt:lpstr>1. What is the Day of the Lord? 2. Who does the Day of the Lord Involve?  3. When does the Day of the Lord Initiate? 4. Where does the Day of the Lord Initiate? 5. Why is the Day of the Lord Important? 6. How long does the Day of the Lord Last?</vt:lpstr>
      <vt:lpstr>A Shielded Church, Pt. 2</vt:lpstr>
      <vt:lpstr>A Shielded Church, Pt. 2</vt:lpstr>
      <vt:lpstr>A Shielded Church, Pt. 2</vt:lpstr>
      <vt:lpstr>A Shielded Church, Pt. 2</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Shielded Church, Pt. 2</dc:title>
  <dc:creator>Kenny Morgan</dc:creator>
  <cp:lastModifiedBy>Kenny Morgan</cp:lastModifiedBy>
  <cp:revision>7</cp:revision>
  <dcterms:created xsi:type="dcterms:W3CDTF">2017-07-09T11:00:27Z</dcterms:created>
  <dcterms:modified xsi:type="dcterms:W3CDTF">2017-07-09T13:25:52Z</dcterms:modified>
</cp:coreProperties>
</file>