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68" d="100"/>
          <a:sy n="68" d="100"/>
        </p:scale>
        <p:origin x="32"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26F88FC-CF9D-4A79-8861-A148EF3D8CEF}" type="datetimeFigureOut">
              <a:rPr lang="en-US" smtClean="0"/>
              <a:t>4/29/2017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1CB84-19A2-4211-9465-E602BB457167}" type="slidenum">
              <a:rPr lang="en-US" smtClean="0"/>
              <a:t>‹#›</a:t>
            </a:fld>
            <a:endParaRPr lang="en-US"/>
          </a:p>
        </p:txBody>
      </p:sp>
    </p:spTree>
    <p:extLst>
      <p:ext uri="{BB962C8B-B14F-4D97-AF65-F5344CB8AC3E}">
        <p14:creationId xmlns:p14="http://schemas.microsoft.com/office/powerpoint/2010/main" val="2989828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6F88FC-CF9D-4A79-8861-A148EF3D8CEF}" type="datetimeFigureOut">
              <a:rPr lang="en-US" smtClean="0"/>
              <a:t>4/29/2017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1CB84-19A2-4211-9465-E602BB457167}" type="slidenum">
              <a:rPr lang="en-US" smtClean="0"/>
              <a:t>‹#›</a:t>
            </a:fld>
            <a:endParaRPr lang="en-US"/>
          </a:p>
        </p:txBody>
      </p:sp>
    </p:spTree>
    <p:extLst>
      <p:ext uri="{BB962C8B-B14F-4D97-AF65-F5344CB8AC3E}">
        <p14:creationId xmlns:p14="http://schemas.microsoft.com/office/powerpoint/2010/main" val="1226777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6F88FC-CF9D-4A79-8861-A148EF3D8CEF}" type="datetimeFigureOut">
              <a:rPr lang="en-US" smtClean="0"/>
              <a:t>4/29/2017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1CB84-19A2-4211-9465-E602BB457167}" type="slidenum">
              <a:rPr lang="en-US" smtClean="0"/>
              <a:t>‹#›</a:t>
            </a:fld>
            <a:endParaRPr lang="en-US"/>
          </a:p>
        </p:txBody>
      </p:sp>
    </p:spTree>
    <p:extLst>
      <p:ext uri="{BB962C8B-B14F-4D97-AF65-F5344CB8AC3E}">
        <p14:creationId xmlns:p14="http://schemas.microsoft.com/office/powerpoint/2010/main" val="3929795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6F88FC-CF9D-4A79-8861-A148EF3D8CEF}" type="datetimeFigureOut">
              <a:rPr lang="en-US" smtClean="0"/>
              <a:t>4/29/2017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1CB84-19A2-4211-9465-E602BB457167}" type="slidenum">
              <a:rPr lang="en-US" smtClean="0"/>
              <a:t>‹#›</a:t>
            </a:fld>
            <a:endParaRPr lang="en-US"/>
          </a:p>
        </p:txBody>
      </p:sp>
    </p:spTree>
    <p:extLst>
      <p:ext uri="{BB962C8B-B14F-4D97-AF65-F5344CB8AC3E}">
        <p14:creationId xmlns:p14="http://schemas.microsoft.com/office/powerpoint/2010/main" val="3781448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26F88FC-CF9D-4A79-8861-A148EF3D8CEF}" type="datetimeFigureOut">
              <a:rPr lang="en-US" smtClean="0"/>
              <a:t>4/29/2017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1CB84-19A2-4211-9465-E602BB457167}" type="slidenum">
              <a:rPr lang="en-US" smtClean="0"/>
              <a:t>‹#›</a:t>
            </a:fld>
            <a:endParaRPr lang="en-US"/>
          </a:p>
        </p:txBody>
      </p:sp>
    </p:spTree>
    <p:extLst>
      <p:ext uri="{BB962C8B-B14F-4D97-AF65-F5344CB8AC3E}">
        <p14:creationId xmlns:p14="http://schemas.microsoft.com/office/powerpoint/2010/main" val="771770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26F88FC-CF9D-4A79-8861-A148EF3D8CEF}" type="datetimeFigureOut">
              <a:rPr lang="en-US" smtClean="0"/>
              <a:t>4/29/2017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A1CB84-19A2-4211-9465-E602BB457167}" type="slidenum">
              <a:rPr lang="en-US" smtClean="0"/>
              <a:t>‹#›</a:t>
            </a:fld>
            <a:endParaRPr lang="en-US"/>
          </a:p>
        </p:txBody>
      </p:sp>
    </p:spTree>
    <p:extLst>
      <p:ext uri="{BB962C8B-B14F-4D97-AF65-F5344CB8AC3E}">
        <p14:creationId xmlns:p14="http://schemas.microsoft.com/office/powerpoint/2010/main" val="1354700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26F88FC-CF9D-4A79-8861-A148EF3D8CEF}" type="datetimeFigureOut">
              <a:rPr lang="en-US" smtClean="0"/>
              <a:t>4/29/2017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A1CB84-19A2-4211-9465-E602BB457167}" type="slidenum">
              <a:rPr lang="en-US" smtClean="0"/>
              <a:t>‹#›</a:t>
            </a:fld>
            <a:endParaRPr lang="en-US"/>
          </a:p>
        </p:txBody>
      </p:sp>
    </p:spTree>
    <p:extLst>
      <p:ext uri="{BB962C8B-B14F-4D97-AF65-F5344CB8AC3E}">
        <p14:creationId xmlns:p14="http://schemas.microsoft.com/office/powerpoint/2010/main" val="2339583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26F88FC-CF9D-4A79-8861-A148EF3D8CEF}" type="datetimeFigureOut">
              <a:rPr lang="en-US" smtClean="0"/>
              <a:t>4/29/2017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A1CB84-19A2-4211-9465-E602BB457167}" type="slidenum">
              <a:rPr lang="en-US" smtClean="0"/>
              <a:t>‹#›</a:t>
            </a:fld>
            <a:endParaRPr lang="en-US"/>
          </a:p>
        </p:txBody>
      </p:sp>
    </p:spTree>
    <p:extLst>
      <p:ext uri="{BB962C8B-B14F-4D97-AF65-F5344CB8AC3E}">
        <p14:creationId xmlns:p14="http://schemas.microsoft.com/office/powerpoint/2010/main" val="3100790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6F88FC-CF9D-4A79-8861-A148EF3D8CEF}" type="datetimeFigureOut">
              <a:rPr lang="en-US" smtClean="0"/>
              <a:t>4/29/2017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A1CB84-19A2-4211-9465-E602BB457167}" type="slidenum">
              <a:rPr lang="en-US" smtClean="0"/>
              <a:t>‹#›</a:t>
            </a:fld>
            <a:endParaRPr lang="en-US"/>
          </a:p>
        </p:txBody>
      </p:sp>
    </p:spTree>
    <p:extLst>
      <p:ext uri="{BB962C8B-B14F-4D97-AF65-F5344CB8AC3E}">
        <p14:creationId xmlns:p14="http://schemas.microsoft.com/office/powerpoint/2010/main" val="73578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26F88FC-CF9D-4A79-8861-A148EF3D8CEF}" type="datetimeFigureOut">
              <a:rPr lang="en-US" smtClean="0"/>
              <a:t>4/29/2017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A1CB84-19A2-4211-9465-E602BB457167}" type="slidenum">
              <a:rPr lang="en-US" smtClean="0"/>
              <a:t>‹#›</a:t>
            </a:fld>
            <a:endParaRPr lang="en-US"/>
          </a:p>
        </p:txBody>
      </p:sp>
    </p:spTree>
    <p:extLst>
      <p:ext uri="{BB962C8B-B14F-4D97-AF65-F5344CB8AC3E}">
        <p14:creationId xmlns:p14="http://schemas.microsoft.com/office/powerpoint/2010/main" val="1766056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26F88FC-CF9D-4A79-8861-A148EF3D8CEF}" type="datetimeFigureOut">
              <a:rPr lang="en-US" smtClean="0"/>
              <a:t>4/29/2017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A1CB84-19A2-4211-9465-E602BB457167}" type="slidenum">
              <a:rPr lang="en-US" smtClean="0"/>
              <a:t>‹#›</a:t>
            </a:fld>
            <a:endParaRPr lang="en-US"/>
          </a:p>
        </p:txBody>
      </p:sp>
    </p:spTree>
    <p:extLst>
      <p:ext uri="{BB962C8B-B14F-4D97-AF65-F5344CB8AC3E}">
        <p14:creationId xmlns:p14="http://schemas.microsoft.com/office/powerpoint/2010/main" val="1790699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6F88FC-CF9D-4A79-8861-A148EF3D8CEF}" type="datetimeFigureOut">
              <a:rPr lang="en-US" smtClean="0"/>
              <a:t>4/29/2017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A1CB84-19A2-4211-9465-E602BB457167}" type="slidenum">
              <a:rPr lang="en-US" smtClean="0"/>
              <a:t>‹#›</a:t>
            </a:fld>
            <a:endParaRPr lang="en-US"/>
          </a:p>
        </p:txBody>
      </p:sp>
    </p:spTree>
    <p:extLst>
      <p:ext uri="{BB962C8B-B14F-4D97-AF65-F5344CB8AC3E}">
        <p14:creationId xmlns:p14="http://schemas.microsoft.com/office/powerpoint/2010/main" val="2157306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lumOff val="5000"/>
          </a:schemeClr>
        </a:solidFill>
        <a:effectLst/>
      </p:bgPr>
    </p:bg>
    <p:spTree>
      <p:nvGrpSpPr>
        <p:cNvPr id="1" name=""/>
        <p:cNvGrpSpPr/>
        <p:nvPr/>
      </p:nvGrpSpPr>
      <p:grpSpPr>
        <a:xfrm>
          <a:off x="0" y="0"/>
          <a:ext cx="0" cy="0"/>
          <a:chOff x="0" y="0"/>
          <a:chExt cx="0" cy="0"/>
        </a:xfrm>
      </p:grpSpPr>
      <p:pic>
        <p:nvPicPr>
          <p:cNvPr id="1026" name="Picture 2" descr="http://ministry127.com/sites/default/files/images/article_images/a-rooted-church062912.jpg"/>
          <p:cNvPicPr>
            <a:picLocks noChangeAspect="1" noChangeArrowheads="1"/>
          </p:cNvPicPr>
          <p:nvPr/>
        </p:nvPicPr>
        <p:blipFill rotWithShape="1">
          <a:blip r:embed="rId2">
            <a:extLst>
              <a:ext uri="{28A0092B-C50C-407E-A947-70E740481C1C}">
                <a14:useLocalDpi xmlns:a14="http://schemas.microsoft.com/office/drawing/2010/main" val="0"/>
              </a:ext>
            </a:extLst>
          </a:blip>
          <a:srcRect t="22680"/>
          <a:stretch/>
        </p:blipFill>
        <p:spPr bwMode="auto">
          <a:xfrm>
            <a:off x="20" y="10"/>
            <a:ext cx="12191980" cy="4571990"/>
          </a:xfrm>
          <a:prstGeom prst="rect">
            <a:avLst/>
          </a:prstGeom>
          <a:noFill/>
          <a:extLst>
            <a:ext uri="{909E8E84-426E-40DD-AFC4-6F175D3DCCD1}">
              <a14:hiddenFill xmlns:a14="http://schemas.microsoft.com/office/drawing/2010/main">
                <a:solidFill>
                  <a:srgbClr val="FFFFFF"/>
                </a:solidFill>
              </a14:hiddenFill>
            </a:ext>
          </a:extLst>
        </p:spPr>
      </p:pic>
      <p:cxnSp>
        <p:nvCxnSpPr>
          <p:cNvPr id="71" name="Straight Connector 70"/>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433136" y="5091762"/>
            <a:ext cx="7834193" cy="1264588"/>
          </a:xfrm>
        </p:spPr>
        <p:txBody>
          <a:bodyPr anchor="ctr">
            <a:normAutofit/>
          </a:bodyPr>
          <a:lstStyle/>
          <a:p>
            <a:pPr algn="r"/>
            <a:r>
              <a:rPr lang="en-US" dirty="0"/>
              <a:t>A Stablished Church</a:t>
            </a:r>
          </a:p>
        </p:txBody>
      </p:sp>
      <p:sp>
        <p:nvSpPr>
          <p:cNvPr id="3" name="Subtitle 2"/>
          <p:cNvSpPr>
            <a:spLocks noGrp="1"/>
          </p:cNvSpPr>
          <p:nvPr>
            <p:ph type="subTitle" idx="1"/>
          </p:nvPr>
        </p:nvSpPr>
        <p:spPr>
          <a:xfrm>
            <a:off x="8499107" y="5091763"/>
            <a:ext cx="2974207" cy="1264587"/>
          </a:xfrm>
        </p:spPr>
        <p:txBody>
          <a:bodyPr anchor="ctr">
            <a:normAutofit/>
          </a:bodyPr>
          <a:lstStyle/>
          <a:p>
            <a:pPr algn="l"/>
            <a:r>
              <a:rPr lang="en-US" sz="3200" dirty="0"/>
              <a:t>1Thes. 3:1-6</a:t>
            </a:r>
          </a:p>
        </p:txBody>
      </p:sp>
    </p:spTree>
    <p:extLst>
      <p:ext uri="{BB962C8B-B14F-4D97-AF65-F5344CB8AC3E}">
        <p14:creationId xmlns:p14="http://schemas.microsoft.com/office/powerpoint/2010/main" val="1616224807"/>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ministry127.com/sites/default/files/images/article_images/a-rooted-church062912.jpg"/>
          <p:cNvPicPr>
            <a:picLocks noChangeAspect="1" noChangeArrowheads="1"/>
          </p:cNvPicPr>
          <p:nvPr/>
        </p:nvPicPr>
        <p:blipFill rotWithShape="1">
          <a:blip r:embed="rId2">
            <a:extLst>
              <a:ext uri="{28A0092B-C50C-407E-A947-70E740481C1C}">
                <a14:useLocalDpi xmlns:a14="http://schemas.microsoft.com/office/drawing/2010/main" val="0"/>
              </a:ext>
            </a:extLst>
          </a:blip>
          <a:srcRect t="26901" b="1403"/>
          <a:stretch/>
        </p:blipFill>
        <p:spPr bwMode="auto">
          <a:xfrm>
            <a:off x="20" y="1"/>
            <a:ext cx="12191979" cy="241807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650449" y="3723586"/>
            <a:ext cx="10901471" cy="1989057"/>
          </a:xfrm>
          <a:noFill/>
        </p:spPr>
        <p:txBody>
          <a:bodyPr>
            <a:noAutofit/>
          </a:bodyPr>
          <a:lstStyle/>
          <a:p>
            <a:pPr algn="l"/>
            <a:r>
              <a:rPr lang="en-US" sz="2800" b="1" dirty="0">
                <a:latin typeface="Arial" panose="020B0604020202020204" pitchFamily="34" charset="0"/>
                <a:cs typeface="Arial" panose="020B0604020202020204" pitchFamily="34" charset="0"/>
              </a:rPr>
              <a:t>John 10:11 </a:t>
            </a:r>
            <a:r>
              <a:rPr lang="en-US" sz="2800" dirty="0">
                <a:latin typeface="Arial" panose="020B0604020202020204" pitchFamily="34" charset="0"/>
                <a:cs typeface="Arial" panose="020B0604020202020204" pitchFamily="34" charset="0"/>
              </a:rPr>
              <a:t>I am the good shepherd: the good shepherd giveth his life for the sheep. </a:t>
            </a:r>
            <a:r>
              <a:rPr lang="en-US" sz="2800" b="1" dirty="0">
                <a:latin typeface="Arial" panose="020B0604020202020204" pitchFamily="34" charset="0"/>
                <a:cs typeface="Arial" panose="020B0604020202020204" pitchFamily="34" charset="0"/>
              </a:rPr>
              <a:t>12</a:t>
            </a:r>
            <a:r>
              <a:rPr lang="en-US" sz="2800" dirty="0">
                <a:latin typeface="Arial" panose="020B0604020202020204" pitchFamily="34" charset="0"/>
                <a:cs typeface="Arial" panose="020B0604020202020204" pitchFamily="34" charset="0"/>
              </a:rPr>
              <a:t> But he that is an hireling, and not the shepherd, whose own the sheep are not, </a:t>
            </a:r>
            <a:r>
              <a:rPr lang="en-US" sz="2800" dirty="0" err="1">
                <a:latin typeface="Arial" panose="020B0604020202020204" pitchFamily="34" charset="0"/>
                <a:cs typeface="Arial" panose="020B0604020202020204" pitchFamily="34" charset="0"/>
              </a:rPr>
              <a:t>seeth</a:t>
            </a:r>
            <a:r>
              <a:rPr lang="en-US" sz="2800" dirty="0">
                <a:latin typeface="Arial" panose="020B0604020202020204" pitchFamily="34" charset="0"/>
                <a:cs typeface="Arial" panose="020B0604020202020204" pitchFamily="34" charset="0"/>
              </a:rPr>
              <a:t> the wolf coming, and </a:t>
            </a:r>
            <a:r>
              <a:rPr lang="en-US" sz="2800" dirty="0" err="1">
                <a:latin typeface="Arial" panose="020B0604020202020204" pitchFamily="34" charset="0"/>
                <a:cs typeface="Arial" panose="020B0604020202020204" pitchFamily="34" charset="0"/>
              </a:rPr>
              <a:t>leaveth</a:t>
            </a:r>
            <a:r>
              <a:rPr lang="en-US" sz="2800" dirty="0">
                <a:latin typeface="Arial" panose="020B0604020202020204" pitchFamily="34" charset="0"/>
                <a:cs typeface="Arial" panose="020B0604020202020204" pitchFamily="34" charset="0"/>
              </a:rPr>
              <a:t> the sheep, and </a:t>
            </a:r>
            <a:r>
              <a:rPr lang="en-US" sz="2800" dirty="0" err="1">
                <a:latin typeface="Arial" panose="020B0604020202020204" pitchFamily="34" charset="0"/>
                <a:cs typeface="Arial" panose="020B0604020202020204" pitchFamily="34" charset="0"/>
              </a:rPr>
              <a:t>fleeth</a:t>
            </a:r>
            <a:r>
              <a:rPr lang="en-US" sz="2800" dirty="0">
                <a:latin typeface="Arial" panose="020B0604020202020204" pitchFamily="34" charset="0"/>
                <a:cs typeface="Arial" panose="020B0604020202020204" pitchFamily="34" charset="0"/>
              </a:rPr>
              <a:t>: and the wolf </a:t>
            </a:r>
            <a:r>
              <a:rPr lang="en-US" sz="2800" dirty="0" err="1">
                <a:latin typeface="Arial" panose="020B0604020202020204" pitchFamily="34" charset="0"/>
                <a:cs typeface="Arial" panose="020B0604020202020204" pitchFamily="34" charset="0"/>
              </a:rPr>
              <a:t>catcheth</a:t>
            </a:r>
            <a:r>
              <a:rPr lang="en-US" sz="2800" dirty="0">
                <a:latin typeface="Arial" panose="020B0604020202020204" pitchFamily="34" charset="0"/>
                <a:cs typeface="Arial" panose="020B0604020202020204" pitchFamily="34" charset="0"/>
              </a:rPr>
              <a:t> them, and </a:t>
            </a:r>
            <a:r>
              <a:rPr lang="en-US" sz="2800" dirty="0" err="1">
                <a:latin typeface="Arial" panose="020B0604020202020204" pitchFamily="34" charset="0"/>
                <a:cs typeface="Arial" panose="020B0604020202020204" pitchFamily="34" charset="0"/>
              </a:rPr>
              <a:t>scattereth</a:t>
            </a:r>
            <a:r>
              <a:rPr lang="en-US" sz="2800" dirty="0">
                <a:latin typeface="Arial" panose="020B0604020202020204" pitchFamily="34" charset="0"/>
                <a:cs typeface="Arial" panose="020B0604020202020204" pitchFamily="34" charset="0"/>
              </a:rPr>
              <a:t> the sheep. </a:t>
            </a:r>
            <a:r>
              <a:rPr lang="en-US" sz="2800" b="1" dirty="0">
                <a:latin typeface="Arial" panose="020B0604020202020204" pitchFamily="34" charset="0"/>
                <a:cs typeface="Arial" panose="020B0604020202020204" pitchFamily="34" charset="0"/>
              </a:rPr>
              <a:t>13</a:t>
            </a:r>
            <a:r>
              <a:rPr lang="en-US" sz="2800" dirty="0">
                <a:latin typeface="Arial" panose="020B0604020202020204" pitchFamily="34" charset="0"/>
                <a:cs typeface="Arial" panose="020B0604020202020204" pitchFamily="34" charset="0"/>
              </a:rPr>
              <a:t>The hireling </a:t>
            </a:r>
            <a:r>
              <a:rPr lang="en-US" sz="2800" dirty="0" err="1">
                <a:latin typeface="Arial" panose="020B0604020202020204" pitchFamily="34" charset="0"/>
                <a:cs typeface="Arial" panose="020B0604020202020204" pitchFamily="34" charset="0"/>
              </a:rPr>
              <a:t>fleeth</a:t>
            </a:r>
            <a:r>
              <a:rPr lang="en-US" sz="2800" dirty="0">
                <a:latin typeface="Arial" panose="020B0604020202020204" pitchFamily="34" charset="0"/>
                <a:cs typeface="Arial" panose="020B0604020202020204" pitchFamily="34" charset="0"/>
              </a:rPr>
              <a:t>, because he is an hireling, and </a:t>
            </a:r>
            <a:r>
              <a:rPr lang="en-US" sz="2800" dirty="0" err="1">
                <a:latin typeface="Arial" panose="020B0604020202020204" pitchFamily="34" charset="0"/>
                <a:cs typeface="Arial" panose="020B0604020202020204" pitchFamily="34" charset="0"/>
              </a:rPr>
              <a:t>careth</a:t>
            </a:r>
            <a:r>
              <a:rPr lang="en-US" sz="2800" dirty="0">
                <a:latin typeface="Arial" panose="020B0604020202020204" pitchFamily="34" charset="0"/>
                <a:cs typeface="Arial" panose="020B0604020202020204" pitchFamily="34" charset="0"/>
              </a:rPr>
              <a:t> not for the sheep. </a:t>
            </a:r>
          </a:p>
        </p:txBody>
      </p:sp>
      <p:sp>
        <p:nvSpPr>
          <p:cNvPr id="6" name="Title 1"/>
          <p:cNvSpPr txBox="1">
            <a:spLocks/>
          </p:cNvSpPr>
          <p:nvPr/>
        </p:nvSpPr>
        <p:spPr>
          <a:xfrm>
            <a:off x="84841" y="1236812"/>
            <a:ext cx="4939646" cy="1181268"/>
          </a:xfrm>
          <a:prstGeom prst="rect">
            <a:avLst/>
          </a:prstGeom>
        </p:spPr>
        <p:txBody>
          <a:bodyPr vert="horz" lIns="91440" tIns="45720" rIns="91440" bIns="45720" rtlCol="0" anchor="ctr">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800" dirty="0">
                <a:solidFill>
                  <a:schemeClr val="bg1"/>
                </a:solidFill>
              </a:rPr>
              <a:t>A Stablished Church</a:t>
            </a:r>
          </a:p>
        </p:txBody>
      </p:sp>
      <p:sp>
        <p:nvSpPr>
          <p:cNvPr id="7" name="Title 1"/>
          <p:cNvSpPr txBox="1">
            <a:spLocks/>
          </p:cNvSpPr>
          <p:nvPr/>
        </p:nvSpPr>
        <p:spPr>
          <a:xfrm>
            <a:off x="7156515" y="1236812"/>
            <a:ext cx="4080236" cy="1181268"/>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r>
              <a:rPr lang="en-US" sz="4000" dirty="0">
                <a:solidFill>
                  <a:schemeClr val="bg1"/>
                </a:solidFill>
              </a:rPr>
              <a:t>1 </a:t>
            </a:r>
            <a:r>
              <a:rPr lang="en-US" sz="4000" dirty="0" err="1">
                <a:solidFill>
                  <a:schemeClr val="bg1"/>
                </a:solidFill>
              </a:rPr>
              <a:t>Thes</a:t>
            </a:r>
            <a:r>
              <a:rPr lang="en-US" sz="4000" dirty="0">
                <a:solidFill>
                  <a:schemeClr val="bg1"/>
                </a:solidFill>
              </a:rPr>
              <a:t>. 3:1-6</a:t>
            </a:r>
          </a:p>
        </p:txBody>
      </p:sp>
    </p:spTree>
    <p:extLst>
      <p:ext uri="{BB962C8B-B14F-4D97-AF65-F5344CB8AC3E}">
        <p14:creationId xmlns:p14="http://schemas.microsoft.com/office/powerpoint/2010/main" val="4149520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ministry127.com/sites/default/files/images/article_images/a-rooted-church062912.jpg"/>
          <p:cNvPicPr>
            <a:picLocks noChangeAspect="1" noChangeArrowheads="1"/>
          </p:cNvPicPr>
          <p:nvPr/>
        </p:nvPicPr>
        <p:blipFill rotWithShape="1">
          <a:blip r:embed="rId2">
            <a:extLst>
              <a:ext uri="{28A0092B-C50C-407E-A947-70E740481C1C}">
                <a14:useLocalDpi xmlns:a14="http://schemas.microsoft.com/office/drawing/2010/main" val="0"/>
              </a:ext>
            </a:extLst>
          </a:blip>
          <a:srcRect t="26901" b="1403"/>
          <a:stretch/>
        </p:blipFill>
        <p:spPr bwMode="auto">
          <a:xfrm>
            <a:off x="20" y="1"/>
            <a:ext cx="12191979" cy="2418079"/>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p:cNvSpPr>
            <a:spLocks noGrp="1"/>
          </p:cNvSpPr>
          <p:nvPr>
            <p:ph type="subTitle" idx="1"/>
          </p:nvPr>
        </p:nvSpPr>
        <p:spPr>
          <a:xfrm>
            <a:off x="448821" y="2418080"/>
            <a:ext cx="11283361" cy="560388"/>
          </a:xfrm>
          <a:noFill/>
        </p:spPr>
        <p:txBody>
          <a:bodyPr>
            <a:normAutofit/>
          </a:bodyPr>
          <a:lstStyle/>
          <a:p>
            <a:pPr algn="l"/>
            <a:r>
              <a:rPr lang="en-US" sz="2800" b="1" dirty="0">
                <a:effectLst>
                  <a:outerShdw blurRad="38100" dist="38100" dir="2700000" algn="tl">
                    <a:srgbClr val="000000">
                      <a:alpha val="43137"/>
                    </a:srgbClr>
                  </a:outerShdw>
                </a:effectLst>
              </a:rPr>
              <a:t>Established</a:t>
            </a:r>
            <a:r>
              <a:rPr lang="en-US" sz="2800" dirty="0"/>
              <a:t>					       	      </a:t>
            </a:r>
            <a:r>
              <a:rPr lang="en-US" sz="2800" b="1" dirty="0">
                <a:effectLst>
                  <a:outerShdw blurRad="38100" dist="38100" dir="2700000" algn="tl">
                    <a:srgbClr val="000000">
                      <a:alpha val="43137"/>
                    </a:srgbClr>
                  </a:outerShdw>
                </a:effectLst>
              </a:rPr>
              <a:t>Stablish</a:t>
            </a:r>
          </a:p>
        </p:txBody>
      </p:sp>
      <p:sp>
        <p:nvSpPr>
          <p:cNvPr id="6" name="Title 1"/>
          <p:cNvSpPr txBox="1">
            <a:spLocks/>
          </p:cNvSpPr>
          <p:nvPr/>
        </p:nvSpPr>
        <p:spPr>
          <a:xfrm>
            <a:off x="84841" y="1236812"/>
            <a:ext cx="4939646" cy="1181268"/>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en-US" sz="4200" b="0" i="0" u="none" strike="noStrike" kern="1200" cap="none" spc="0" normalizeH="0" baseline="0" noProof="0" dirty="0">
                <a:ln>
                  <a:noFill/>
                </a:ln>
                <a:solidFill>
                  <a:prstClr val="white"/>
                </a:solidFill>
                <a:effectLst/>
                <a:uLnTx/>
                <a:uFillTx/>
                <a:latin typeface="Calibri Light" panose="020F0302020204030204"/>
                <a:ea typeface="+mj-ea"/>
                <a:cs typeface="+mj-cs"/>
              </a:rPr>
              <a:t>A Stablished Church</a:t>
            </a:r>
          </a:p>
        </p:txBody>
      </p:sp>
      <p:sp>
        <p:nvSpPr>
          <p:cNvPr id="7" name="Title 1"/>
          <p:cNvSpPr txBox="1">
            <a:spLocks/>
          </p:cNvSpPr>
          <p:nvPr/>
        </p:nvSpPr>
        <p:spPr>
          <a:xfrm>
            <a:off x="7156515" y="1236812"/>
            <a:ext cx="4080236" cy="1181268"/>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Calibri Light" panose="020F0302020204030204"/>
                <a:ea typeface="+mj-ea"/>
                <a:cs typeface="+mj-cs"/>
              </a:rPr>
              <a:t>1 </a:t>
            </a:r>
            <a:r>
              <a:rPr kumimoji="0" lang="en-US" sz="4000" b="0" i="0" u="none" strike="noStrike" kern="1200" cap="none" spc="0" normalizeH="0" baseline="0" noProof="0" dirty="0" err="1">
                <a:ln>
                  <a:noFill/>
                </a:ln>
                <a:solidFill>
                  <a:prstClr val="white"/>
                </a:solidFill>
                <a:effectLst/>
                <a:uLnTx/>
                <a:uFillTx/>
                <a:latin typeface="Calibri Light" panose="020F0302020204030204"/>
                <a:ea typeface="+mj-ea"/>
                <a:cs typeface="+mj-cs"/>
              </a:rPr>
              <a:t>Thes</a:t>
            </a:r>
            <a:r>
              <a:rPr kumimoji="0" lang="en-US" sz="4000" b="0" i="0" u="none" strike="noStrike" kern="1200" cap="none" spc="0" normalizeH="0" baseline="0" noProof="0" dirty="0">
                <a:ln>
                  <a:noFill/>
                </a:ln>
                <a:solidFill>
                  <a:prstClr val="white"/>
                </a:solidFill>
                <a:effectLst/>
                <a:uLnTx/>
                <a:uFillTx/>
                <a:latin typeface="Calibri Light" panose="020F0302020204030204"/>
                <a:ea typeface="+mj-ea"/>
                <a:cs typeface="+mj-cs"/>
              </a:rPr>
              <a:t>. 3:1-6</a:t>
            </a:r>
          </a:p>
        </p:txBody>
      </p:sp>
      <p:sp>
        <p:nvSpPr>
          <p:cNvPr id="8" name="Subtitle 2"/>
          <p:cNvSpPr txBox="1">
            <a:spLocks/>
          </p:cNvSpPr>
          <p:nvPr/>
        </p:nvSpPr>
        <p:spPr>
          <a:xfrm>
            <a:off x="448821" y="4429038"/>
            <a:ext cx="4400222" cy="2882288"/>
          </a:xfrm>
          <a:prstGeom prst="rect">
            <a:avLst/>
          </a:prstGeom>
          <a:noFill/>
        </p:spPr>
        <p:txBody>
          <a:bodyPr vert="horz" lIns="91440" tIns="45720" rIns="91440" bIns="45720" rtlCol="0">
            <a:normAutofit fontScale="4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7000" b="1" dirty="0"/>
              <a:t>Gen 6:18</a:t>
            </a:r>
            <a:r>
              <a:rPr lang="en-US" sz="7000" dirty="0"/>
              <a:t> But with thee will I </a:t>
            </a:r>
            <a:r>
              <a:rPr lang="en-US" sz="7000" u="sng" dirty="0"/>
              <a:t>establish</a:t>
            </a:r>
            <a:r>
              <a:rPr lang="en-US" sz="7000" dirty="0"/>
              <a:t> my covenant; and thou shalt come into the ark, thou, and thy sons, and thy wife, and thy sons' wives with thee.</a:t>
            </a:r>
          </a:p>
          <a:p>
            <a:pPr algn="l"/>
            <a:r>
              <a:rPr lang="en-US" sz="12800" dirty="0"/>
              <a:t>	</a:t>
            </a:r>
            <a:r>
              <a:rPr lang="en-US" dirty="0"/>
              <a:t>								        </a:t>
            </a:r>
            <a:endParaRPr lang="en-US" b="1" dirty="0"/>
          </a:p>
        </p:txBody>
      </p:sp>
      <p:sp>
        <p:nvSpPr>
          <p:cNvPr id="9" name="Subtitle 2"/>
          <p:cNvSpPr txBox="1">
            <a:spLocks/>
          </p:cNvSpPr>
          <p:nvPr/>
        </p:nvSpPr>
        <p:spPr>
          <a:xfrm>
            <a:off x="7331960" y="4429038"/>
            <a:ext cx="4400222" cy="2882288"/>
          </a:xfrm>
          <a:prstGeom prst="rect">
            <a:avLst/>
          </a:prstGeom>
          <a:noFill/>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600" b="1" dirty="0"/>
              <a:t>2 Sam 7:13</a:t>
            </a:r>
            <a:r>
              <a:rPr lang="en-US" sz="3600" dirty="0"/>
              <a:t> He shall build an house for my name, and I will </a:t>
            </a:r>
            <a:r>
              <a:rPr lang="en-US" sz="3600" u="sng" dirty="0"/>
              <a:t>stablish</a:t>
            </a:r>
            <a:r>
              <a:rPr lang="en-US" sz="3600" dirty="0"/>
              <a:t> the throne of his kingdom for ever. </a:t>
            </a:r>
          </a:p>
          <a:p>
            <a:pPr algn="l"/>
            <a:r>
              <a:rPr lang="en-US" sz="12800" dirty="0"/>
              <a:t>	</a:t>
            </a:r>
            <a:r>
              <a:rPr lang="en-US" dirty="0"/>
              <a:t>								        </a:t>
            </a:r>
            <a:endParaRPr lang="en-US" b="1" dirty="0"/>
          </a:p>
        </p:txBody>
      </p:sp>
      <p:sp>
        <p:nvSpPr>
          <p:cNvPr id="10" name="Subtitle 2"/>
          <p:cNvSpPr txBox="1">
            <a:spLocks/>
          </p:cNvSpPr>
          <p:nvPr/>
        </p:nvSpPr>
        <p:spPr>
          <a:xfrm>
            <a:off x="448821" y="3068477"/>
            <a:ext cx="4400222" cy="1560136"/>
          </a:xfrm>
          <a:prstGeom prst="rect">
            <a:avLst/>
          </a:prstGeom>
          <a:noFill/>
        </p:spPr>
        <p:txBody>
          <a:bodyPr vert="horz" lIns="91440" tIns="45720" rIns="91440" bIns="45720" rtlCol="0">
            <a:normAutofit fontScale="2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1200" dirty="0"/>
              <a:t>Establish deals with a person or people being fixed in a position.</a:t>
            </a:r>
          </a:p>
          <a:p>
            <a:pPr algn="l"/>
            <a:r>
              <a:rPr lang="en-US" sz="12800" dirty="0"/>
              <a:t>	</a:t>
            </a:r>
            <a:r>
              <a:rPr lang="en-US" dirty="0"/>
              <a:t>								        </a:t>
            </a:r>
            <a:endParaRPr lang="en-US" b="1" dirty="0"/>
          </a:p>
        </p:txBody>
      </p:sp>
      <p:sp>
        <p:nvSpPr>
          <p:cNvPr id="11" name="Subtitle 2"/>
          <p:cNvSpPr txBox="1">
            <a:spLocks/>
          </p:cNvSpPr>
          <p:nvPr/>
        </p:nvSpPr>
        <p:spPr>
          <a:xfrm>
            <a:off x="7331960" y="2988974"/>
            <a:ext cx="4400222" cy="1007522"/>
          </a:xfrm>
          <a:prstGeom prst="rect">
            <a:avLst/>
          </a:prstGeom>
          <a:noFill/>
        </p:spPr>
        <p:txBody>
          <a:bodyPr vert="horz" lIns="91440" tIns="45720" rIns="91440" bIns="45720" rtlCol="0">
            <a:normAutofit fontScale="2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1200" dirty="0"/>
              <a:t>Stablish deals with someone or something being fixed.</a:t>
            </a:r>
          </a:p>
          <a:p>
            <a:pPr algn="l"/>
            <a:r>
              <a:rPr lang="en-US" sz="12800" dirty="0"/>
              <a:t>	</a:t>
            </a:r>
            <a:r>
              <a:rPr lang="en-US" dirty="0"/>
              <a:t>								        </a:t>
            </a:r>
            <a:endParaRPr lang="en-US" b="1" dirty="0"/>
          </a:p>
        </p:txBody>
      </p:sp>
    </p:spTree>
    <p:extLst>
      <p:ext uri="{BB962C8B-B14F-4D97-AF65-F5344CB8AC3E}">
        <p14:creationId xmlns:p14="http://schemas.microsoft.com/office/powerpoint/2010/main" val="245212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heel(1)">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randombar(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heel(1)">
                                      <p:cBhvr>
                                        <p:cTn id="17" dur="2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randombar(horizont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pic>
        <p:nvPicPr>
          <p:cNvPr id="1026" name="Picture 2" descr="http://ministry127.com/sites/default/files/images/article_images/a-rooted-church062912.jpg"/>
          <p:cNvPicPr>
            <a:picLocks noChangeAspect="1" noChangeArrowheads="1"/>
          </p:cNvPicPr>
          <p:nvPr/>
        </p:nvPicPr>
        <p:blipFill rotWithShape="1">
          <a:blip r:embed="rId2">
            <a:extLst>
              <a:ext uri="{28A0092B-C50C-407E-A947-70E740481C1C}">
                <a14:useLocalDpi xmlns:a14="http://schemas.microsoft.com/office/drawing/2010/main" val="0"/>
              </a:ext>
            </a:extLst>
          </a:blip>
          <a:srcRect t="26901" b="1403"/>
          <a:stretch/>
        </p:blipFill>
        <p:spPr bwMode="auto">
          <a:xfrm>
            <a:off x="20" y="1"/>
            <a:ext cx="12191979" cy="241807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84840" y="2418080"/>
            <a:ext cx="10901471" cy="496911"/>
          </a:xfrm>
          <a:noFill/>
        </p:spPr>
        <p:txBody>
          <a:bodyPr>
            <a:noAutofit/>
          </a:bodyPr>
          <a:lstStyle/>
          <a:p>
            <a:pPr algn="l"/>
            <a:r>
              <a:rPr lang="en-US" sz="2800" b="1" dirty="0">
                <a:latin typeface="Arial" panose="020B0604020202020204" pitchFamily="34" charset="0"/>
                <a:cs typeface="Arial" panose="020B0604020202020204" pitchFamily="34" charset="0"/>
              </a:rPr>
              <a:t>I.	God uses Authority to Stablish Believers.</a:t>
            </a:r>
            <a:endParaRPr lang="en-US" sz="2800" dirty="0">
              <a:latin typeface="Arial" panose="020B0604020202020204" pitchFamily="34" charset="0"/>
              <a:cs typeface="Arial" panose="020B0604020202020204" pitchFamily="34" charset="0"/>
            </a:endParaRPr>
          </a:p>
        </p:txBody>
      </p:sp>
      <p:sp>
        <p:nvSpPr>
          <p:cNvPr id="6" name="Title 1"/>
          <p:cNvSpPr txBox="1">
            <a:spLocks/>
          </p:cNvSpPr>
          <p:nvPr/>
        </p:nvSpPr>
        <p:spPr>
          <a:xfrm>
            <a:off x="84841" y="1236812"/>
            <a:ext cx="4939646" cy="1181268"/>
          </a:xfrm>
          <a:prstGeom prst="rect">
            <a:avLst/>
          </a:prstGeom>
        </p:spPr>
        <p:txBody>
          <a:bodyPr vert="horz" lIns="91440" tIns="45720" rIns="91440" bIns="45720" rtlCol="0" anchor="ctr">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0" i="0" u="none" strike="noStrike" kern="1200" cap="none" spc="0" normalizeH="0" baseline="0" noProof="0" dirty="0">
                <a:ln>
                  <a:noFill/>
                </a:ln>
                <a:solidFill>
                  <a:prstClr val="white"/>
                </a:solidFill>
                <a:effectLst/>
                <a:uLnTx/>
                <a:uFillTx/>
                <a:latin typeface="Calibri Light" panose="020F0302020204030204"/>
                <a:ea typeface="+mj-ea"/>
                <a:cs typeface="+mj-cs"/>
              </a:rPr>
              <a:t>A Stablished Church</a:t>
            </a:r>
          </a:p>
        </p:txBody>
      </p:sp>
      <p:sp>
        <p:nvSpPr>
          <p:cNvPr id="7" name="Title 1"/>
          <p:cNvSpPr txBox="1">
            <a:spLocks/>
          </p:cNvSpPr>
          <p:nvPr/>
        </p:nvSpPr>
        <p:spPr>
          <a:xfrm>
            <a:off x="7156515" y="1236812"/>
            <a:ext cx="4080236" cy="1181268"/>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Calibri Light" panose="020F0302020204030204"/>
                <a:ea typeface="+mj-ea"/>
                <a:cs typeface="+mj-cs"/>
              </a:rPr>
              <a:t>1 </a:t>
            </a:r>
            <a:r>
              <a:rPr kumimoji="0" lang="en-US" sz="4000" b="0" i="0" u="none" strike="noStrike" kern="1200" cap="none" spc="0" normalizeH="0" baseline="0" noProof="0" dirty="0" err="1">
                <a:ln>
                  <a:noFill/>
                </a:ln>
                <a:solidFill>
                  <a:prstClr val="white"/>
                </a:solidFill>
                <a:effectLst/>
                <a:uLnTx/>
                <a:uFillTx/>
                <a:latin typeface="Calibri Light" panose="020F0302020204030204"/>
                <a:ea typeface="+mj-ea"/>
                <a:cs typeface="+mj-cs"/>
              </a:rPr>
              <a:t>Thes</a:t>
            </a:r>
            <a:r>
              <a:rPr kumimoji="0" lang="en-US" sz="4000" b="0" i="0" u="none" strike="noStrike" kern="1200" cap="none" spc="0" normalizeH="0" baseline="0" noProof="0" dirty="0">
                <a:ln>
                  <a:noFill/>
                </a:ln>
                <a:solidFill>
                  <a:prstClr val="white"/>
                </a:solidFill>
                <a:effectLst/>
                <a:uLnTx/>
                <a:uFillTx/>
                <a:latin typeface="Calibri Light" panose="020F0302020204030204"/>
                <a:ea typeface="+mj-ea"/>
                <a:cs typeface="+mj-cs"/>
              </a:rPr>
              <a:t>. 3:1-6</a:t>
            </a:r>
          </a:p>
        </p:txBody>
      </p:sp>
      <p:sp>
        <p:nvSpPr>
          <p:cNvPr id="3" name="Rectangle 2"/>
          <p:cNvSpPr/>
          <p:nvPr/>
        </p:nvSpPr>
        <p:spPr>
          <a:xfrm>
            <a:off x="1020763" y="3089955"/>
            <a:ext cx="9925797" cy="954107"/>
          </a:xfrm>
          <a:prstGeom prst="rect">
            <a:avLst/>
          </a:prstGeom>
        </p:spPr>
        <p:txBody>
          <a:bodyPr wrap="square">
            <a:spAutoFit/>
          </a:bodyPr>
          <a:lstStyle/>
          <a:p>
            <a:r>
              <a:rPr lang="en-US" sz="2800" b="1" dirty="0">
                <a:latin typeface="Sitka Heading" panose="02000505000000020004" pitchFamily="2" charset="0"/>
              </a:rPr>
              <a:t>Mar 10:45</a:t>
            </a:r>
            <a:r>
              <a:rPr lang="en-US" sz="2800" dirty="0">
                <a:latin typeface="Sitka Heading" panose="02000505000000020004" pitchFamily="2" charset="0"/>
              </a:rPr>
              <a:t> For even the Son of man came not to be ministered unto, but to minister, and to give his life a ransom for many. </a:t>
            </a:r>
          </a:p>
        </p:txBody>
      </p:sp>
      <p:sp>
        <p:nvSpPr>
          <p:cNvPr id="4" name="Rectangle 3"/>
          <p:cNvSpPr/>
          <p:nvPr/>
        </p:nvSpPr>
        <p:spPr>
          <a:xfrm>
            <a:off x="1030190" y="4219026"/>
            <a:ext cx="9846297" cy="954107"/>
          </a:xfrm>
          <a:prstGeom prst="rect">
            <a:avLst/>
          </a:prstGeom>
        </p:spPr>
        <p:txBody>
          <a:bodyPr wrap="square">
            <a:spAutoFit/>
          </a:bodyPr>
          <a:lstStyle/>
          <a:p>
            <a:r>
              <a:rPr lang="en-US" sz="2800" b="1" dirty="0">
                <a:latin typeface="Sitka Heading" panose="02000505000000020004" pitchFamily="2" charset="0"/>
              </a:rPr>
              <a:t>Mat 7:29</a:t>
            </a:r>
            <a:r>
              <a:rPr lang="en-US" sz="2800" dirty="0">
                <a:latin typeface="Sitka Heading" panose="02000505000000020004" pitchFamily="2" charset="0"/>
              </a:rPr>
              <a:t> For he taught them as </a:t>
            </a:r>
            <a:r>
              <a:rPr lang="en-US" sz="2800" i="1" dirty="0">
                <a:latin typeface="Sitka Heading" panose="02000505000000020004" pitchFamily="2" charset="0"/>
              </a:rPr>
              <a:t>one</a:t>
            </a:r>
            <a:r>
              <a:rPr lang="en-US" sz="2800" dirty="0">
                <a:latin typeface="Sitka Heading" panose="02000505000000020004" pitchFamily="2" charset="0"/>
              </a:rPr>
              <a:t> having authority, and not as the scribes. </a:t>
            </a:r>
          </a:p>
        </p:txBody>
      </p:sp>
      <p:sp>
        <p:nvSpPr>
          <p:cNvPr id="5" name="Rectangle 4"/>
          <p:cNvSpPr/>
          <p:nvPr/>
        </p:nvSpPr>
        <p:spPr>
          <a:xfrm>
            <a:off x="1030190" y="5333070"/>
            <a:ext cx="10176237" cy="523220"/>
          </a:xfrm>
          <a:prstGeom prst="rect">
            <a:avLst/>
          </a:prstGeom>
        </p:spPr>
        <p:txBody>
          <a:bodyPr wrap="square">
            <a:spAutoFit/>
          </a:bodyPr>
          <a:lstStyle/>
          <a:p>
            <a:r>
              <a:rPr lang="en-US" sz="2800" b="1" i="0" u="none" strike="noStrike" baseline="0" dirty="0">
                <a:latin typeface="Sitka Heading" panose="02000505000000020004" pitchFamily="2" charset="0"/>
              </a:rPr>
              <a:t>1 Cor. 11:1</a:t>
            </a:r>
            <a:r>
              <a:rPr lang="en-US" sz="2800" b="0" i="0" u="none" strike="noStrike" baseline="0" dirty="0">
                <a:latin typeface="Sitka Heading" panose="02000505000000020004" pitchFamily="2" charset="0"/>
              </a:rPr>
              <a:t>  Be ye followers of me, even as I also </a:t>
            </a:r>
            <a:r>
              <a:rPr lang="en-US" sz="2800" b="0" i="1" u="none" strike="noStrike" baseline="0" dirty="0">
                <a:latin typeface="Sitka Heading" panose="02000505000000020004" pitchFamily="2" charset="0"/>
              </a:rPr>
              <a:t>am</a:t>
            </a:r>
            <a:r>
              <a:rPr lang="en-US" sz="2800" b="0" i="0" u="none" strike="noStrike" baseline="0" dirty="0">
                <a:latin typeface="Sitka Heading" panose="02000505000000020004" pitchFamily="2" charset="0"/>
              </a:rPr>
              <a:t> of Christ.</a:t>
            </a:r>
            <a:r>
              <a:rPr lang="en-US" sz="2800" b="0" i="0" u="none" strike="noStrike" baseline="0" dirty="0">
                <a:solidFill>
                  <a:srgbClr val="545454"/>
                </a:solidFill>
                <a:latin typeface="Sitka Heading" panose="02000505000000020004" pitchFamily="2" charset="0"/>
              </a:rPr>
              <a:t> </a:t>
            </a:r>
          </a:p>
        </p:txBody>
      </p:sp>
    </p:spTree>
    <p:extLst>
      <p:ext uri="{BB962C8B-B14F-4D97-AF65-F5344CB8AC3E}">
        <p14:creationId xmlns:p14="http://schemas.microsoft.com/office/powerpoint/2010/main" val="146172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pic>
        <p:nvPicPr>
          <p:cNvPr id="1026" name="Picture 2" descr="http://ministry127.com/sites/default/files/images/article_images/a-rooted-church062912.jpg"/>
          <p:cNvPicPr>
            <a:picLocks noChangeAspect="1" noChangeArrowheads="1"/>
          </p:cNvPicPr>
          <p:nvPr/>
        </p:nvPicPr>
        <p:blipFill rotWithShape="1">
          <a:blip r:embed="rId2">
            <a:extLst>
              <a:ext uri="{28A0092B-C50C-407E-A947-70E740481C1C}">
                <a14:useLocalDpi xmlns:a14="http://schemas.microsoft.com/office/drawing/2010/main" val="0"/>
              </a:ext>
            </a:extLst>
          </a:blip>
          <a:srcRect t="26901" b="1403"/>
          <a:stretch/>
        </p:blipFill>
        <p:spPr bwMode="auto">
          <a:xfrm>
            <a:off x="20" y="1"/>
            <a:ext cx="12191979" cy="241807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84840" y="2418080"/>
            <a:ext cx="10901471" cy="496911"/>
          </a:xfrm>
          <a:noFill/>
        </p:spPr>
        <p:txBody>
          <a:bodyPr>
            <a:noAutofit/>
          </a:bodyPr>
          <a:lstStyle/>
          <a:p>
            <a:pPr algn="l"/>
            <a:r>
              <a:rPr lang="en-US" sz="2800" b="1" dirty="0">
                <a:latin typeface="Arial" panose="020B0604020202020204" pitchFamily="34" charset="0"/>
                <a:cs typeface="Arial" panose="020B0604020202020204" pitchFamily="34" charset="0"/>
              </a:rPr>
              <a:t>I.	God uses Authority to Stablish Believers.</a:t>
            </a:r>
            <a:endParaRPr lang="en-US" sz="2800" dirty="0">
              <a:latin typeface="Arial" panose="020B0604020202020204" pitchFamily="34" charset="0"/>
              <a:cs typeface="Arial" panose="020B0604020202020204" pitchFamily="34" charset="0"/>
            </a:endParaRPr>
          </a:p>
        </p:txBody>
      </p:sp>
      <p:sp>
        <p:nvSpPr>
          <p:cNvPr id="6" name="Title 1"/>
          <p:cNvSpPr txBox="1">
            <a:spLocks/>
          </p:cNvSpPr>
          <p:nvPr/>
        </p:nvSpPr>
        <p:spPr>
          <a:xfrm>
            <a:off x="84841" y="1236812"/>
            <a:ext cx="4939646" cy="1181268"/>
          </a:xfrm>
          <a:prstGeom prst="rect">
            <a:avLst/>
          </a:prstGeom>
        </p:spPr>
        <p:txBody>
          <a:bodyPr vert="horz" lIns="91440" tIns="45720" rIns="91440" bIns="45720" rtlCol="0" anchor="ctr">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0" i="0" u="none" strike="noStrike" kern="1200" cap="none" spc="0" normalizeH="0" baseline="0" noProof="0" dirty="0">
                <a:ln>
                  <a:noFill/>
                </a:ln>
                <a:solidFill>
                  <a:prstClr val="white"/>
                </a:solidFill>
                <a:effectLst/>
                <a:uLnTx/>
                <a:uFillTx/>
                <a:latin typeface="Calibri Light" panose="020F0302020204030204"/>
                <a:ea typeface="+mj-ea"/>
                <a:cs typeface="+mj-cs"/>
              </a:rPr>
              <a:t>A Stablished Church</a:t>
            </a:r>
          </a:p>
        </p:txBody>
      </p:sp>
      <p:sp>
        <p:nvSpPr>
          <p:cNvPr id="7" name="Title 1"/>
          <p:cNvSpPr txBox="1">
            <a:spLocks/>
          </p:cNvSpPr>
          <p:nvPr/>
        </p:nvSpPr>
        <p:spPr>
          <a:xfrm>
            <a:off x="7156515" y="1236812"/>
            <a:ext cx="4080236" cy="1181268"/>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Calibri Light" panose="020F0302020204030204"/>
                <a:ea typeface="+mj-ea"/>
                <a:cs typeface="+mj-cs"/>
              </a:rPr>
              <a:t>1 </a:t>
            </a:r>
            <a:r>
              <a:rPr kumimoji="0" lang="en-US" sz="4000" b="0" i="0" u="none" strike="noStrike" kern="1200" cap="none" spc="0" normalizeH="0" baseline="0" noProof="0" dirty="0" err="1">
                <a:ln>
                  <a:noFill/>
                </a:ln>
                <a:solidFill>
                  <a:prstClr val="white"/>
                </a:solidFill>
                <a:effectLst/>
                <a:uLnTx/>
                <a:uFillTx/>
                <a:latin typeface="Calibri Light" panose="020F0302020204030204"/>
                <a:ea typeface="+mj-ea"/>
                <a:cs typeface="+mj-cs"/>
              </a:rPr>
              <a:t>Thes</a:t>
            </a:r>
            <a:r>
              <a:rPr kumimoji="0" lang="en-US" sz="4000" b="0" i="0" u="none" strike="noStrike" kern="1200" cap="none" spc="0" normalizeH="0" baseline="0" noProof="0" dirty="0">
                <a:ln>
                  <a:noFill/>
                </a:ln>
                <a:solidFill>
                  <a:prstClr val="white"/>
                </a:solidFill>
                <a:effectLst/>
                <a:uLnTx/>
                <a:uFillTx/>
                <a:latin typeface="Calibri Light" panose="020F0302020204030204"/>
                <a:ea typeface="+mj-ea"/>
                <a:cs typeface="+mj-cs"/>
              </a:rPr>
              <a:t>. 3:1-6</a:t>
            </a:r>
          </a:p>
        </p:txBody>
      </p:sp>
      <p:sp>
        <p:nvSpPr>
          <p:cNvPr id="3" name="Rectangle 2"/>
          <p:cNvSpPr/>
          <p:nvPr/>
        </p:nvSpPr>
        <p:spPr>
          <a:xfrm>
            <a:off x="1020763" y="3089955"/>
            <a:ext cx="9925797" cy="954107"/>
          </a:xfrm>
          <a:prstGeom prst="rect">
            <a:avLst/>
          </a:prstGeom>
        </p:spPr>
        <p:txBody>
          <a:bodyPr wrap="square">
            <a:spAutoFit/>
          </a:bodyPr>
          <a:lstStyle/>
          <a:p>
            <a:r>
              <a:rPr lang="en-US" sz="2800" b="1" dirty="0" err="1"/>
              <a:t>Eph</a:t>
            </a:r>
            <a:r>
              <a:rPr lang="en-US" sz="2800" b="1" dirty="0"/>
              <a:t> 4:12</a:t>
            </a:r>
            <a:r>
              <a:rPr lang="en-US" sz="2800" dirty="0"/>
              <a:t> For the perfecting of the saints, for the work of the ministry, for the edifying of the body of Christ: </a:t>
            </a:r>
          </a:p>
        </p:txBody>
      </p:sp>
      <p:sp>
        <p:nvSpPr>
          <p:cNvPr id="4" name="Rectangle 3"/>
          <p:cNvSpPr/>
          <p:nvPr/>
        </p:nvSpPr>
        <p:spPr>
          <a:xfrm>
            <a:off x="1030190" y="4219026"/>
            <a:ext cx="9846297" cy="954107"/>
          </a:xfrm>
          <a:prstGeom prst="rect">
            <a:avLst/>
          </a:prstGeom>
        </p:spPr>
        <p:txBody>
          <a:bodyPr wrap="square">
            <a:spAutoFit/>
          </a:bodyPr>
          <a:lstStyle/>
          <a:p>
            <a:r>
              <a:rPr lang="en-US" sz="2800" b="1" dirty="0" err="1"/>
              <a:t>Heb</a:t>
            </a:r>
            <a:r>
              <a:rPr lang="en-US" sz="2800" b="1" dirty="0"/>
              <a:t> 9:27</a:t>
            </a:r>
            <a:r>
              <a:rPr lang="en-US" sz="2800" dirty="0"/>
              <a:t> And as it is appointed</a:t>
            </a:r>
            <a:r>
              <a:rPr lang="en-US" sz="2800" u="sng" dirty="0"/>
              <a:t> </a:t>
            </a:r>
            <a:r>
              <a:rPr lang="en-US" sz="2800" dirty="0"/>
              <a:t>unto men once to die, but after this the judgment:</a:t>
            </a:r>
            <a:r>
              <a:rPr lang="en-US" dirty="0"/>
              <a:t> </a:t>
            </a:r>
          </a:p>
        </p:txBody>
      </p:sp>
    </p:spTree>
    <p:extLst>
      <p:ext uri="{BB962C8B-B14F-4D97-AF65-F5344CB8AC3E}">
        <p14:creationId xmlns:p14="http://schemas.microsoft.com/office/powerpoint/2010/main" val="494187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pic>
        <p:nvPicPr>
          <p:cNvPr id="1026" name="Picture 2" descr="http://ministry127.com/sites/default/files/images/article_images/a-rooted-church062912.jpg"/>
          <p:cNvPicPr>
            <a:picLocks noChangeAspect="1" noChangeArrowheads="1"/>
          </p:cNvPicPr>
          <p:nvPr/>
        </p:nvPicPr>
        <p:blipFill rotWithShape="1">
          <a:blip r:embed="rId2">
            <a:extLst>
              <a:ext uri="{28A0092B-C50C-407E-A947-70E740481C1C}">
                <a14:useLocalDpi xmlns:a14="http://schemas.microsoft.com/office/drawing/2010/main" val="0"/>
              </a:ext>
            </a:extLst>
          </a:blip>
          <a:srcRect t="26901" b="1403"/>
          <a:stretch/>
        </p:blipFill>
        <p:spPr bwMode="auto">
          <a:xfrm>
            <a:off x="20" y="1"/>
            <a:ext cx="12191979" cy="241807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84840" y="2418080"/>
            <a:ext cx="10901471" cy="496911"/>
          </a:xfrm>
          <a:noFill/>
        </p:spPr>
        <p:txBody>
          <a:bodyPr>
            <a:noAutofit/>
          </a:bodyPr>
          <a:lstStyle/>
          <a:p>
            <a:pPr algn="l"/>
            <a:r>
              <a:rPr lang="en-US" sz="2800" b="1" dirty="0">
                <a:latin typeface="Arial" panose="020B0604020202020204" pitchFamily="34" charset="0"/>
                <a:cs typeface="Arial" panose="020B0604020202020204" pitchFamily="34" charset="0"/>
              </a:rPr>
              <a:t>I.	God uses Authority to Stablish Believers.</a:t>
            </a:r>
            <a:endParaRPr lang="en-US" sz="2800" dirty="0">
              <a:latin typeface="Arial" panose="020B0604020202020204" pitchFamily="34" charset="0"/>
              <a:cs typeface="Arial" panose="020B0604020202020204" pitchFamily="34" charset="0"/>
            </a:endParaRPr>
          </a:p>
        </p:txBody>
      </p:sp>
      <p:sp>
        <p:nvSpPr>
          <p:cNvPr id="6" name="Title 1"/>
          <p:cNvSpPr txBox="1">
            <a:spLocks/>
          </p:cNvSpPr>
          <p:nvPr/>
        </p:nvSpPr>
        <p:spPr>
          <a:xfrm>
            <a:off x="84841" y="1236812"/>
            <a:ext cx="4939646" cy="1181268"/>
          </a:xfrm>
          <a:prstGeom prst="rect">
            <a:avLst/>
          </a:prstGeom>
        </p:spPr>
        <p:txBody>
          <a:bodyPr vert="horz" lIns="91440" tIns="45720" rIns="91440" bIns="45720" rtlCol="0" anchor="ctr">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0" i="0" u="none" strike="noStrike" kern="1200" cap="none" spc="0" normalizeH="0" baseline="0" noProof="0" dirty="0">
                <a:ln>
                  <a:noFill/>
                </a:ln>
                <a:solidFill>
                  <a:prstClr val="white"/>
                </a:solidFill>
                <a:effectLst/>
                <a:uLnTx/>
                <a:uFillTx/>
                <a:latin typeface="Calibri Light" panose="020F0302020204030204"/>
                <a:ea typeface="+mj-ea"/>
                <a:cs typeface="+mj-cs"/>
              </a:rPr>
              <a:t>A Stablished Church</a:t>
            </a:r>
          </a:p>
        </p:txBody>
      </p:sp>
      <p:sp>
        <p:nvSpPr>
          <p:cNvPr id="7" name="Title 1"/>
          <p:cNvSpPr txBox="1">
            <a:spLocks/>
          </p:cNvSpPr>
          <p:nvPr/>
        </p:nvSpPr>
        <p:spPr>
          <a:xfrm>
            <a:off x="7156515" y="1236812"/>
            <a:ext cx="4080236" cy="1181268"/>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Calibri Light" panose="020F0302020204030204"/>
                <a:ea typeface="+mj-ea"/>
                <a:cs typeface="+mj-cs"/>
              </a:rPr>
              <a:t>1 </a:t>
            </a:r>
            <a:r>
              <a:rPr kumimoji="0" lang="en-US" sz="4000" b="0" i="0" u="none" strike="noStrike" kern="1200" cap="none" spc="0" normalizeH="0" baseline="0" noProof="0" dirty="0" err="1">
                <a:ln>
                  <a:noFill/>
                </a:ln>
                <a:solidFill>
                  <a:prstClr val="white"/>
                </a:solidFill>
                <a:effectLst/>
                <a:uLnTx/>
                <a:uFillTx/>
                <a:latin typeface="Calibri Light" panose="020F0302020204030204"/>
                <a:ea typeface="+mj-ea"/>
                <a:cs typeface="+mj-cs"/>
              </a:rPr>
              <a:t>Thes</a:t>
            </a:r>
            <a:r>
              <a:rPr kumimoji="0" lang="en-US" sz="4000" b="0" i="0" u="none" strike="noStrike" kern="1200" cap="none" spc="0" normalizeH="0" baseline="0" noProof="0" dirty="0">
                <a:ln>
                  <a:noFill/>
                </a:ln>
                <a:solidFill>
                  <a:prstClr val="white"/>
                </a:solidFill>
                <a:effectLst/>
                <a:uLnTx/>
                <a:uFillTx/>
                <a:latin typeface="Calibri Light" panose="020F0302020204030204"/>
                <a:ea typeface="+mj-ea"/>
                <a:cs typeface="+mj-cs"/>
              </a:rPr>
              <a:t>. 3:1-6</a:t>
            </a:r>
          </a:p>
        </p:txBody>
      </p:sp>
      <p:sp>
        <p:nvSpPr>
          <p:cNvPr id="3" name="Rectangle 2"/>
          <p:cNvSpPr/>
          <p:nvPr/>
        </p:nvSpPr>
        <p:spPr>
          <a:xfrm>
            <a:off x="1060514" y="3709425"/>
            <a:ext cx="9925797"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Afflictions - </a:t>
            </a:r>
            <a:r>
              <a:rPr kumimoji="0" lang="en-US" sz="2800" i="1" u="none" strike="noStrike" kern="1200" cap="none" spc="0" normalizeH="0" baseline="0" noProof="0" dirty="0">
                <a:ln>
                  <a:noFill/>
                </a:ln>
                <a:solidFill>
                  <a:prstClr val="black"/>
                </a:solidFill>
                <a:effectLst/>
                <a:uLnTx/>
                <a:uFillTx/>
                <a:latin typeface="Calibri" panose="020F0502020204030204"/>
                <a:ea typeface="+mn-ea"/>
                <a:cs typeface="+mn-cs"/>
              </a:rPr>
              <a:t>pressure</a:t>
            </a:r>
          </a:p>
        </p:txBody>
      </p:sp>
      <p:sp>
        <p:nvSpPr>
          <p:cNvPr id="4" name="Rectangle 3"/>
          <p:cNvSpPr/>
          <p:nvPr/>
        </p:nvSpPr>
        <p:spPr>
          <a:xfrm>
            <a:off x="1060514" y="4273652"/>
            <a:ext cx="10364773" cy="2246769"/>
          </a:xfrm>
          <a:prstGeom prst="rect">
            <a:avLst/>
          </a:prstGeom>
        </p:spPr>
        <p:txBody>
          <a:bodyPr wrap="square">
            <a:spAutoFit/>
          </a:bodyPr>
          <a:lstStyle/>
          <a:p>
            <a:r>
              <a:rPr lang="en-US" sz="2800" b="1" dirty="0"/>
              <a:t>1 Pet. 1:6</a:t>
            </a:r>
            <a:r>
              <a:rPr lang="en-US" sz="2800" dirty="0"/>
              <a:t> Wherein ye greatly rejoice, though now for a season, if need be, ye are in heaviness through manifold temptations: </a:t>
            </a:r>
            <a:r>
              <a:rPr lang="en-US" sz="2800" b="1" dirty="0"/>
              <a:t>1:7</a:t>
            </a:r>
            <a:r>
              <a:rPr lang="en-US" sz="2800" dirty="0"/>
              <a:t> That the trial of your faith, being much more precious than of gold that </a:t>
            </a:r>
            <a:r>
              <a:rPr lang="en-US" sz="2800" dirty="0" err="1"/>
              <a:t>perisheth</a:t>
            </a:r>
            <a:r>
              <a:rPr lang="en-US" sz="2800" dirty="0"/>
              <a:t>, though it be tried with fire, might be found unto praise and </a:t>
            </a:r>
            <a:r>
              <a:rPr lang="en-US" sz="2800" dirty="0" err="1"/>
              <a:t>honour</a:t>
            </a:r>
            <a:r>
              <a:rPr lang="en-US" sz="2800" dirty="0"/>
              <a:t> and glory at the appearing of Jesus Christ: </a:t>
            </a:r>
          </a:p>
        </p:txBody>
      </p:sp>
      <p:sp>
        <p:nvSpPr>
          <p:cNvPr id="8" name="Title 1"/>
          <p:cNvSpPr txBox="1">
            <a:spLocks/>
          </p:cNvSpPr>
          <p:nvPr/>
        </p:nvSpPr>
        <p:spPr>
          <a:xfrm>
            <a:off x="84840" y="3171507"/>
            <a:ext cx="10901471" cy="496911"/>
          </a:xfrm>
          <a:prstGeom prst="rect">
            <a:avLst/>
          </a:prstGeom>
          <a:no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800" b="1" dirty="0">
                <a:latin typeface="Arial" panose="020B0604020202020204" pitchFamily="34" charset="0"/>
                <a:cs typeface="Arial" panose="020B0604020202020204" pitchFamily="34" charset="0"/>
              </a:rPr>
              <a:t>II.	God uses Afflictions to Stablish Believers.</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28574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pic>
        <p:nvPicPr>
          <p:cNvPr id="1026" name="Picture 2" descr="http://ministry127.com/sites/default/files/images/article_images/a-rooted-church062912.jpg"/>
          <p:cNvPicPr>
            <a:picLocks noChangeAspect="1" noChangeArrowheads="1"/>
          </p:cNvPicPr>
          <p:nvPr/>
        </p:nvPicPr>
        <p:blipFill rotWithShape="1">
          <a:blip r:embed="rId2">
            <a:extLst>
              <a:ext uri="{28A0092B-C50C-407E-A947-70E740481C1C}">
                <a14:useLocalDpi xmlns:a14="http://schemas.microsoft.com/office/drawing/2010/main" val="0"/>
              </a:ext>
            </a:extLst>
          </a:blip>
          <a:srcRect t="26901" b="1403"/>
          <a:stretch/>
        </p:blipFill>
        <p:spPr bwMode="auto">
          <a:xfrm>
            <a:off x="20" y="1"/>
            <a:ext cx="12191979" cy="241807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84840" y="2418080"/>
            <a:ext cx="10901471" cy="496911"/>
          </a:xfrm>
          <a:noFill/>
        </p:spPr>
        <p:txBody>
          <a:bodyPr>
            <a:noAutofit/>
          </a:bodyPr>
          <a:lstStyle/>
          <a:p>
            <a:pPr algn="l"/>
            <a:r>
              <a:rPr lang="en-US" sz="2800" b="1" dirty="0">
                <a:latin typeface="Arial" panose="020B0604020202020204" pitchFamily="34" charset="0"/>
                <a:cs typeface="Arial" panose="020B0604020202020204" pitchFamily="34" charset="0"/>
              </a:rPr>
              <a:t>I.	God uses Authority to Stablish Believers.</a:t>
            </a:r>
            <a:endParaRPr lang="en-US" sz="2800" dirty="0">
              <a:latin typeface="Arial" panose="020B0604020202020204" pitchFamily="34" charset="0"/>
              <a:cs typeface="Arial" panose="020B0604020202020204" pitchFamily="34" charset="0"/>
            </a:endParaRPr>
          </a:p>
        </p:txBody>
      </p:sp>
      <p:sp>
        <p:nvSpPr>
          <p:cNvPr id="6" name="Title 1"/>
          <p:cNvSpPr txBox="1">
            <a:spLocks/>
          </p:cNvSpPr>
          <p:nvPr/>
        </p:nvSpPr>
        <p:spPr>
          <a:xfrm>
            <a:off x="84841" y="1236812"/>
            <a:ext cx="4939646" cy="1181268"/>
          </a:xfrm>
          <a:prstGeom prst="rect">
            <a:avLst/>
          </a:prstGeom>
        </p:spPr>
        <p:txBody>
          <a:bodyPr vert="horz" lIns="91440" tIns="45720" rIns="91440" bIns="45720" rtlCol="0" anchor="ctr">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0" i="0" u="none" strike="noStrike" kern="1200" cap="none" spc="0" normalizeH="0" baseline="0" noProof="0" dirty="0">
                <a:ln>
                  <a:noFill/>
                </a:ln>
                <a:solidFill>
                  <a:prstClr val="white"/>
                </a:solidFill>
                <a:effectLst/>
                <a:uLnTx/>
                <a:uFillTx/>
                <a:latin typeface="Calibri Light" panose="020F0302020204030204"/>
                <a:ea typeface="+mj-ea"/>
                <a:cs typeface="+mj-cs"/>
              </a:rPr>
              <a:t>A Stablished Church</a:t>
            </a:r>
          </a:p>
        </p:txBody>
      </p:sp>
      <p:sp>
        <p:nvSpPr>
          <p:cNvPr id="7" name="Title 1"/>
          <p:cNvSpPr txBox="1">
            <a:spLocks/>
          </p:cNvSpPr>
          <p:nvPr/>
        </p:nvSpPr>
        <p:spPr>
          <a:xfrm>
            <a:off x="7156515" y="1236812"/>
            <a:ext cx="4080236" cy="1181268"/>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Calibri Light" panose="020F0302020204030204"/>
                <a:ea typeface="+mj-ea"/>
                <a:cs typeface="+mj-cs"/>
              </a:rPr>
              <a:t>1 </a:t>
            </a:r>
            <a:r>
              <a:rPr kumimoji="0" lang="en-US" sz="4000" b="0" i="0" u="none" strike="noStrike" kern="1200" cap="none" spc="0" normalizeH="0" baseline="0" noProof="0" dirty="0" err="1">
                <a:ln>
                  <a:noFill/>
                </a:ln>
                <a:solidFill>
                  <a:prstClr val="white"/>
                </a:solidFill>
                <a:effectLst/>
                <a:uLnTx/>
                <a:uFillTx/>
                <a:latin typeface="Calibri Light" panose="020F0302020204030204"/>
                <a:ea typeface="+mj-ea"/>
                <a:cs typeface="+mj-cs"/>
              </a:rPr>
              <a:t>Thes</a:t>
            </a:r>
            <a:r>
              <a:rPr kumimoji="0" lang="en-US" sz="4000" b="0" i="0" u="none" strike="noStrike" kern="1200" cap="none" spc="0" normalizeH="0" baseline="0" noProof="0" dirty="0">
                <a:ln>
                  <a:noFill/>
                </a:ln>
                <a:solidFill>
                  <a:prstClr val="white"/>
                </a:solidFill>
                <a:effectLst/>
                <a:uLnTx/>
                <a:uFillTx/>
                <a:latin typeface="Calibri Light" panose="020F0302020204030204"/>
                <a:ea typeface="+mj-ea"/>
                <a:cs typeface="+mj-cs"/>
              </a:rPr>
              <a:t>. 3:1-6</a:t>
            </a:r>
          </a:p>
        </p:txBody>
      </p:sp>
      <p:sp>
        <p:nvSpPr>
          <p:cNvPr id="3" name="Rectangle 2"/>
          <p:cNvSpPr/>
          <p:nvPr/>
        </p:nvSpPr>
        <p:spPr>
          <a:xfrm>
            <a:off x="1060514" y="3709425"/>
            <a:ext cx="9925797"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Afflictions - </a:t>
            </a:r>
            <a:r>
              <a:rPr kumimoji="0" lang="en-US" sz="2800" b="0" i="1" u="none" strike="noStrike" kern="1200" cap="none" spc="0" normalizeH="0" baseline="0" noProof="0" dirty="0">
                <a:ln>
                  <a:noFill/>
                </a:ln>
                <a:solidFill>
                  <a:prstClr val="black"/>
                </a:solidFill>
                <a:effectLst/>
                <a:uLnTx/>
                <a:uFillTx/>
                <a:latin typeface="Calibri" panose="020F0502020204030204"/>
                <a:ea typeface="+mn-ea"/>
                <a:cs typeface="+mn-cs"/>
              </a:rPr>
              <a:t>pressure</a:t>
            </a:r>
          </a:p>
        </p:txBody>
      </p:sp>
      <p:sp>
        <p:nvSpPr>
          <p:cNvPr id="4" name="Rectangle 3"/>
          <p:cNvSpPr/>
          <p:nvPr/>
        </p:nvSpPr>
        <p:spPr>
          <a:xfrm>
            <a:off x="1060514" y="4273652"/>
            <a:ext cx="10364773" cy="1384995"/>
          </a:xfrm>
          <a:prstGeom prst="rect">
            <a:avLst/>
          </a:prstGeom>
        </p:spPr>
        <p:txBody>
          <a:bodyPr wrap="square">
            <a:spAutoFit/>
          </a:bodyPr>
          <a:lstStyle/>
          <a:p>
            <a:r>
              <a:rPr lang="en-US" sz="2800" b="1" dirty="0"/>
              <a:t>1 Pet. 5:10</a:t>
            </a:r>
            <a:r>
              <a:rPr lang="en-US" sz="2800" dirty="0"/>
              <a:t> But the God of all grace, who hath called us unto his eternal glory by Christ Jesus, after that ye have suffered a while, make you perfect, stablish, strengthen, settle you. </a:t>
            </a:r>
          </a:p>
        </p:txBody>
      </p:sp>
      <p:sp>
        <p:nvSpPr>
          <p:cNvPr id="8" name="Title 1"/>
          <p:cNvSpPr txBox="1">
            <a:spLocks/>
          </p:cNvSpPr>
          <p:nvPr/>
        </p:nvSpPr>
        <p:spPr>
          <a:xfrm>
            <a:off x="84840" y="3171507"/>
            <a:ext cx="10901471" cy="496911"/>
          </a:xfrm>
          <a:prstGeom prst="rect">
            <a:avLst/>
          </a:prstGeom>
          <a:no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II.	God uses Afflictions to Stablish Believers.</a:t>
            </a:r>
            <a:endPar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3001180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pic>
        <p:nvPicPr>
          <p:cNvPr id="1026" name="Picture 2" descr="http://ministry127.com/sites/default/files/images/article_images/a-rooted-church062912.jpg"/>
          <p:cNvPicPr>
            <a:picLocks noChangeAspect="1" noChangeArrowheads="1"/>
          </p:cNvPicPr>
          <p:nvPr/>
        </p:nvPicPr>
        <p:blipFill rotWithShape="1">
          <a:blip r:embed="rId2">
            <a:extLst>
              <a:ext uri="{28A0092B-C50C-407E-A947-70E740481C1C}">
                <a14:useLocalDpi xmlns:a14="http://schemas.microsoft.com/office/drawing/2010/main" val="0"/>
              </a:ext>
            </a:extLst>
          </a:blip>
          <a:srcRect t="26901" b="1403"/>
          <a:stretch/>
        </p:blipFill>
        <p:spPr bwMode="auto">
          <a:xfrm>
            <a:off x="20" y="1"/>
            <a:ext cx="12191979" cy="241807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84840" y="2418080"/>
            <a:ext cx="10901471" cy="496911"/>
          </a:xfrm>
          <a:noFill/>
        </p:spPr>
        <p:txBody>
          <a:bodyPr>
            <a:noAutofit/>
          </a:bodyPr>
          <a:lstStyle/>
          <a:p>
            <a:pPr algn="l"/>
            <a:r>
              <a:rPr lang="en-US" sz="2800" b="1" dirty="0">
                <a:latin typeface="Arial" panose="020B0604020202020204" pitchFamily="34" charset="0"/>
                <a:cs typeface="Arial" panose="020B0604020202020204" pitchFamily="34" charset="0"/>
              </a:rPr>
              <a:t>I.	God uses Authority to Stablish Believers.</a:t>
            </a:r>
            <a:endParaRPr lang="en-US" sz="2800" dirty="0">
              <a:latin typeface="Arial" panose="020B0604020202020204" pitchFamily="34" charset="0"/>
              <a:cs typeface="Arial" panose="020B0604020202020204" pitchFamily="34" charset="0"/>
            </a:endParaRPr>
          </a:p>
        </p:txBody>
      </p:sp>
      <p:sp>
        <p:nvSpPr>
          <p:cNvPr id="6" name="Title 1"/>
          <p:cNvSpPr txBox="1">
            <a:spLocks/>
          </p:cNvSpPr>
          <p:nvPr/>
        </p:nvSpPr>
        <p:spPr>
          <a:xfrm>
            <a:off x="84841" y="1236812"/>
            <a:ext cx="4939646" cy="1181268"/>
          </a:xfrm>
          <a:prstGeom prst="rect">
            <a:avLst/>
          </a:prstGeom>
        </p:spPr>
        <p:txBody>
          <a:bodyPr vert="horz" lIns="91440" tIns="45720" rIns="91440" bIns="45720" rtlCol="0" anchor="ctr">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0" i="0" u="none" strike="noStrike" kern="1200" cap="none" spc="0" normalizeH="0" baseline="0" noProof="0" dirty="0">
                <a:ln>
                  <a:noFill/>
                </a:ln>
                <a:solidFill>
                  <a:prstClr val="white"/>
                </a:solidFill>
                <a:effectLst/>
                <a:uLnTx/>
                <a:uFillTx/>
                <a:latin typeface="Calibri Light" panose="020F0302020204030204"/>
                <a:ea typeface="+mj-ea"/>
                <a:cs typeface="+mj-cs"/>
              </a:rPr>
              <a:t>A Stablished Church</a:t>
            </a:r>
          </a:p>
        </p:txBody>
      </p:sp>
      <p:sp>
        <p:nvSpPr>
          <p:cNvPr id="7" name="Title 1"/>
          <p:cNvSpPr txBox="1">
            <a:spLocks/>
          </p:cNvSpPr>
          <p:nvPr/>
        </p:nvSpPr>
        <p:spPr>
          <a:xfrm>
            <a:off x="7156515" y="1236812"/>
            <a:ext cx="4080236" cy="1181268"/>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Calibri Light" panose="020F0302020204030204"/>
                <a:ea typeface="+mj-ea"/>
                <a:cs typeface="+mj-cs"/>
              </a:rPr>
              <a:t>1 </a:t>
            </a:r>
            <a:r>
              <a:rPr kumimoji="0" lang="en-US" sz="4000" b="0" i="0" u="none" strike="noStrike" kern="1200" cap="none" spc="0" normalizeH="0" baseline="0" noProof="0" dirty="0" err="1">
                <a:ln>
                  <a:noFill/>
                </a:ln>
                <a:solidFill>
                  <a:prstClr val="white"/>
                </a:solidFill>
                <a:effectLst/>
                <a:uLnTx/>
                <a:uFillTx/>
                <a:latin typeface="Calibri Light" panose="020F0302020204030204"/>
                <a:ea typeface="+mj-ea"/>
                <a:cs typeface="+mj-cs"/>
              </a:rPr>
              <a:t>Thes</a:t>
            </a:r>
            <a:r>
              <a:rPr kumimoji="0" lang="en-US" sz="4000" b="0" i="0" u="none" strike="noStrike" kern="1200" cap="none" spc="0" normalizeH="0" baseline="0" noProof="0" dirty="0">
                <a:ln>
                  <a:noFill/>
                </a:ln>
                <a:solidFill>
                  <a:prstClr val="white"/>
                </a:solidFill>
                <a:effectLst/>
                <a:uLnTx/>
                <a:uFillTx/>
                <a:latin typeface="Calibri Light" panose="020F0302020204030204"/>
                <a:ea typeface="+mj-ea"/>
                <a:cs typeface="+mj-cs"/>
              </a:rPr>
              <a:t>. 3:1-6</a:t>
            </a:r>
          </a:p>
        </p:txBody>
      </p:sp>
      <p:sp>
        <p:nvSpPr>
          <p:cNvPr id="4" name="Rectangle 3"/>
          <p:cNvSpPr/>
          <p:nvPr/>
        </p:nvSpPr>
        <p:spPr>
          <a:xfrm>
            <a:off x="994527" y="4446951"/>
            <a:ext cx="10364773" cy="1384995"/>
          </a:xfrm>
          <a:prstGeom prst="rect">
            <a:avLst/>
          </a:prstGeom>
        </p:spPr>
        <p:txBody>
          <a:bodyPr wrap="square">
            <a:spAutoFit/>
          </a:bodyPr>
          <a:lstStyle/>
          <a:p>
            <a:r>
              <a:rPr lang="en-US" sz="2800" b="1" dirty="0"/>
              <a:t>John 16:33</a:t>
            </a:r>
            <a:r>
              <a:rPr lang="en-US" sz="2800" dirty="0"/>
              <a:t> These things I have spoken unto you, that in me ye might have peace. In the world ye shall have tribulation: but be of good cheer; I have overcome the world. </a:t>
            </a:r>
          </a:p>
        </p:txBody>
      </p:sp>
      <p:sp>
        <p:nvSpPr>
          <p:cNvPr id="8" name="Title 1"/>
          <p:cNvSpPr txBox="1">
            <a:spLocks/>
          </p:cNvSpPr>
          <p:nvPr/>
        </p:nvSpPr>
        <p:spPr>
          <a:xfrm>
            <a:off x="84840" y="3171507"/>
            <a:ext cx="10901471" cy="496911"/>
          </a:xfrm>
          <a:prstGeom prst="rect">
            <a:avLst/>
          </a:prstGeom>
          <a:no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II.	God uses Afflictions to Stablish Believers.</a:t>
            </a:r>
            <a:endPar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p:sp>
        <p:nvSpPr>
          <p:cNvPr id="9" name="Title 1"/>
          <p:cNvSpPr txBox="1">
            <a:spLocks/>
          </p:cNvSpPr>
          <p:nvPr/>
        </p:nvSpPr>
        <p:spPr>
          <a:xfrm>
            <a:off x="84840" y="3847803"/>
            <a:ext cx="10901471" cy="496911"/>
          </a:xfrm>
          <a:prstGeom prst="rect">
            <a:avLst/>
          </a:prstGeom>
          <a:no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III.	God uses Announcements to Stablish Believers.</a:t>
            </a:r>
            <a:endPar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3626771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pic>
        <p:nvPicPr>
          <p:cNvPr id="1026" name="Picture 2" descr="http://ministry127.com/sites/default/files/images/article_images/a-rooted-church062912.jpg"/>
          <p:cNvPicPr>
            <a:picLocks noChangeAspect="1" noChangeArrowheads="1"/>
          </p:cNvPicPr>
          <p:nvPr/>
        </p:nvPicPr>
        <p:blipFill rotWithShape="1">
          <a:blip r:embed="rId2">
            <a:extLst>
              <a:ext uri="{28A0092B-C50C-407E-A947-70E740481C1C}">
                <a14:useLocalDpi xmlns:a14="http://schemas.microsoft.com/office/drawing/2010/main" val="0"/>
              </a:ext>
            </a:extLst>
          </a:blip>
          <a:srcRect t="26901" b="1403"/>
          <a:stretch/>
        </p:blipFill>
        <p:spPr bwMode="auto">
          <a:xfrm>
            <a:off x="20" y="1"/>
            <a:ext cx="12191979" cy="241807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84840" y="2418080"/>
            <a:ext cx="10901471" cy="496911"/>
          </a:xfrm>
          <a:noFill/>
        </p:spPr>
        <p:txBody>
          <a:bodyPr>
            <a:noAutofit/>
          </a:bodyPr>
          <a:lstStyle/>
          <a:p>
            <a:pPr algn="l"/>
            <a:r>
              <a:rPr lang="en-US" sz="2800" b="1" dirty="0">
                <a:latin typeface="Arial" panose="020B0604020202020204" pitchFamily="34" charset="0"/>
                <a:cs typeface="Arial" panose="020B0604020202020204" pitchFamily="34" charset="0"/>
              </a:rPr>
              <a:t>I.	God uses Authority to Stablish Believers.</a:t>
            </a:r>
            <a:endParaRPr lang="en-US" sz="2800" dirty="0">
              <a:latin typeface="Arial" panose="020B0604020202020204" pitchFamily="34" charset="0"/>
              <a:cs typeface="Arial" panose="020B0604020202020204" pitchFamily="34" charset="0"/>
            </a:endParaRPr>
          </a:p>
        </p:txBody>
      </p:sp>
      <p:sp>
        <p:nvSpPr>
          <p:cNvPr id="6" name="Title 1"/>
          <p:cNvSpPr txBox="1">
            <a:spLocks/>
          </p:cNvSpPr>
          <p:nvPr/>
        </p:nvSpPr>
        <p:spPr>
          <a:xfrm>
            <a:off x="84841" y="1236812"/>
            <a:ext cx="4939646" cy="1181268"/>
          </a:xfrm>
          <a:prstGeom prst="rect">
            <a:avLst/>
          </a:prstGeom>
        </p:spPr>
        <p:txBody>
          <a:bodyPr vert="horz" lIns="91440" tIns="45720" rIns="91440" bIns="45720" rtlCol="0" anchor="ctr">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0" i="0" u="none" strike="noStrike" kern="1200" cap="none" spc="0" normalizeH="0" baseline="0" noProof="0" dirty="0">
                <a:ln>
                  <a:noFill/>
                </a:ln>
                <a:solidFill>
                  <a:prstClr val="white"/>
                </a:solidFill>
                <a:effectLst/>
                <a:uLnTx/>
                <a:uFillTx/>
                <a:latin typeface="Calibri Light" panose="020F0302020204030204"/>
                <a:ea typeface="+mj-ea"/>
                <a:cs typeface="+mj-cs"/>
              </a:rPr>
              <a:t>A Stablished Church</a:t>
            </a:r>
          </a:p>
        </p:txBody>
      </p:sp>
      <p:sp>
        <p:nvSpPr>
          <p:cNvPr id="7" name="Title 1"/>
          <p:cNvSpPr txBox="1">
            <a:spLocks/>
          </p:cNvSpPr>
          <p:nvPr/>
        </p:nvSpPr>
        <p:spPr>
          <a:xfrm>
            <a:off x="7156515" y="1236812"/>
            <a:ext cx="4080236" cy="1181268"/>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Calibri Light" panose="020F0302020204030204"/>
                <a:ea typeface="+mj-ea"/>
                <a:cs typeface="+mj-cs"/>
              </a:rPr>
              <a:t>1 </a:t>
            </a:r>
            <a:r>
              <a:rPr kumimoji="0" lang="en-US" sz="4000" b="0" i="0" u="none" strike="noStrike" kern="1200" cap="none" spc="0" normalizeH="0" baseline="0" noProof="0" dirty="0" err="1">
                <a:ln>
                  <a:noFill/>
                </a:ln>
                <a:solidFill>
                  <a:prstClr val="white"/>
                </a:solidFill>
                <a:effectLst/>
                <a:uLnTx/>
                <a:uFillTx/>
                <a:latin typeface="Calibri Light" panose="020F0302020204030204"/>
                <a:ea typeface="+mj-ea"/>
                <a:cs typeface="+mj-cs"/>
              </a:rPr>
              <a:t>Thes</a:t>
            </a:r>
            <a:r>
              <a:rPr kumimoji="0" lang="en-US" sz="4000" b="0" i="0" u="none" strike="noStrike" kern="1200" cap="none" spc="0" normalizeH="0" baseline="0" noProof="0" dirty="0">
                <a:ln>
                  <a:noFill/>
                </a:ln>
                <a:solidFill>
                  <a:prstClr val="white"/>
                </a:solidFill>
                <a:effectLst/>
                <a:uLnTx/>
                <a:uFillTx/>
                <a:latin typeface="Calibri Light" panose="020F0302020204030204"/>
                <a:ea typeface="+mj-ea"/>
                <a:cs typeface="+mj-cs"/>
              </a:rPr>
              <a:t>. 3:1-6</a:t>
            </a:r>
          </a:p>
        </p:txBody>
      </p:sp>
      <p:sp>
        <p:nvSpPr>
          <p:cNvPr id="4" name="Rectangle 3"/>
          <p:cNvSpPr/>
          <p:nvPr/>
        </p:nvSpPr>
        <p:spPr>
          <a:xfrm>
            <a:off x="1013380" y="5200395"/>
            <a:ext cx="10364773" cy="954107"/>
          </a:xfrm>
          <a:prstGeom prst="rect">
            <a:avLst/>
          </a:prstGeom>
        </p:spPr>
        <p:txBody>
          <a:bodyPr wrap="square">
            <a:spAutoFit/>
          </a:bodyPr>
          <a:lstStyle/>
          <a:p>
            <a:r>
              <a:rPr lang="en-US" sz="2800" b="1" dirty="0"/>
              <a:t>1 </a:t>
            </a:r>
            <a:r>
              <a:rPr lang="en-US" sz="2800" b="1" dirty="0" err="1"/>
              <a:t>Thes</a:t>
            </a:r>
            <a:r>
              <a:rPr lang="en-US" sz="2800" b="1" dirty="0"/>
              <a:t>. 1:7</a:t>
            </a:r>
            <a:r>
              <a:rPr lang="en-US" sz="2800" dirty="0"/>
              <a:t> So that ye were ensamples to all that believe in Macedonia and Achaia.</a:t>
            </a:r>
          </a:p>
        </p:txBody>
      </p:sp>
      <p:sp>
        <p:nvSpPr>
          <p:cNvPr id="8" name="Title 1"/>
          <p:cNvSpPr txBox="1">
            <a:spLocks/>
          </p:cNvSpPr>
          <p:nvPr/>
        </p:nvSpPr>
        <p:spPr>
          <a:xfrm>
            <a:off x="84839" y="3111897"/>
            <a:ext cx="10901471" cy="496911"/>
          </a:xfrm>
          <a:prstGeom prst="rect">
            <a:avLst/>
          </a:prstGeom>
          <a:no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II.	God uses Afflictions to Stablish Believers.</a:t>
            </a:r>
            <a:endPar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p:sp>
        <p:nvSpPr>
          <p:cNvPr id="9" name="Title 1"/>
          <p:cNvSpPr txBox="1">
            <a:spLocks/>
          </p:cNvSpPr>
          <p:nvPr/>
        </p:nvSpPr>
        <p:spPr>
          <a:xfrm>
            <a:off x="84839" y="3814428"/>
            <a:ext cx="10901471" cy="496911"/>
          </a:xfrm>
          <a:prstGeom prst="rect">
            <a:avLst/>
          </a:prstGeom>
          <a:no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III.	God uses Announcements to Stablish Believers.</a:t>
            </a:r>
            <a:endPar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p:sp>
        <p:nvSpPr>
          <p:cNvPr id="10" name="Title 1"/>
          <p:cNvSpPr txBox="1">
            <a:spLocks/>
          </p:cNvSpPr>
          <p:nvPr/>
        </p:nvSpPr>
        <p:spPr>
          <a:xfrm>
            <a:off x="84840" y="4524099"/>
            <a:ext cx="10901471" cy="496911"/>
          </a:xfrm>
          <a:prstGeom prst="rect">
            <a:avLst/>
          </a:prstGeom>
          <a:no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IV.	God uses Affirmation to Stablish Believers.</a:t>
            </a:r>
            <a:endPar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2552982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91</TotalTime>
  <Words>365</Words>
  <Application>Microsoft Office PowerPoint</Application>
  <PresentationFormat>Widescreen</PresentationFormat>
  <Paragraphs>52</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Sitka Heading</vt:lpstr>
      <vt:lpstr>Office Theme</vt:lpstr>
      <vt:lpstr>A Stablished Church</vt:lpstr>
      <vt:lpstr>John 10:11 I am the good shepherd: the good shepherd giveth his life for the sheep. 12 But he that is an hireling, and not the shepherd, whose own the sheep are not, seeth the wolf coming, and leaveth the sheep, and fleeth: and the wolf catcheth them, and scattereth the sheep. 13The hireling fleeth, because he is an hireling, and careth not for the sheep. </vt:lpstr>
      <vt:lpstr>PowerPoint Presentation</vt:lpstr>
      <vt:lpstr>I. God uses Authority to Stablish Believers.</vt:lpstr>
      <vt:lpstr>I. God uses Authority to Stablish Believers.</vt:lpstr>
      <vt:lpstr>I. God uses Authority to Stablish Believers.</vt:lpstr>
      <vt:lpstr>I. God uses Authority to Stablish Believers.</vt:lpstr>
      <vt:lpstr>I. God uses Authority to Stablish Believers.</vt:lpstr>
      <vt:lpstr>I. God uses Authority to Stablish Believers.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Stablished Church</dc:title>
  <dc:creator>Kenny Morgan</dc:creator>
  <cp:lastModifiedBy>Kenny Morgan</cp:lastModifiedBy>
  <cp:revision>10</cp:revision>
  <dcterms:created xsi:type="dcterms:W3CDTF">2017-04-29T15:05:17Z</dcterms:created>
  <dcterms:modified xsi:type="dcterms:W3CDTF">2017-04-29T16:36:20Z</dcterms:modified>
</cp:coreProperties>
</file>