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4"/>
  </p:notesMasterIdLst>
  <p:handoutMasterIdLst>
    <p:handoutMasterId r:id="rId15"/>
  </p:handoutMasterIdLst>
  <p:sldIdLst>
    <p:sldId id="256" r:id="rId3"/>
    <p:sldId id="265" r:id="rId4"/>
    <p:sldId id="271" r:id="rId5"/>
    <p:sldId id="272" r:id="rId6"/>
    <p:sldId id="273" r:id="rId7"/>
    <p:sldId id="274" r:id="rId8"/>
    <p:sldId id="275" r:id="rId9"/>
    <p:sldId id="276" r:id="rId10"/>
    <p:sldId id="277" r:id="rId11"/>
    <p:sldId id="278" r:id="rId12"/>
    <p:sldId id="27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52"/>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D2DDA-69D8-473F-A583-B6774B31A77B}" type="datetimeFigureOut">
              <a:rPr lang="en-US"/>
              <a:t>8/14/2016</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92CCB-FF08-4D29-8DA3-E1FD86044808}" type="slidenum">
              <a:rPr/>
              <a:t>‹#›</a:t>
            </a:fld>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F6DFB-6833-46E4-B515-70E0D9178056}" type="datetimeFigureOut">
              <a:rPr lang="en-US"/>
              <a:t>8/14/2016</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706C7-F2C3-48B6-8A22-C484D800B5D4}" type="slidenum">
              <a:rPr/>
              <a:t>‹#›</a:t>
            </a:fld>
            <a:endParaRPr/>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1" name="Rectangle 10"/>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079812"/>
            <a:ext cx="9601200" cy="1724092"/>
          </a:xfrm>
        </p:spPr>
        <p:txBody>
          <a:bodyPr anchor="b"/>
          <a:lstStyle>
            <a:lvl1pPr algn="ctr">
              <a:defRPr sz="5400"/>
            </a:lvl1pPr>
          </a:lstStyle>
          <a:p>
            <a:r>
              <a:rPr lang="en-US"/>
              <a:t>Click to edit Master title style</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198575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0B277187-C200-495F-A386-621319EADA8F}" type="datetimeFigureOut">
              <a:rPr lang="en-US"/>
              <a:t>8/14/2016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273593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0B277187-C200-495F-A386-621319EADA8F}" type="datetimeFigureOut">
              <a:rPr lang="en-US"/>
              <a:t>8/14/2016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423050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0B277187-C200-495F-A386-621319EADA8F}" type="datetimeFigureOut">
              <a:rPr lang="en-US"/>
              <a:t>8/14/2016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421731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100000">
              <a:schemeClr val="accent1">
                <a:alpha val="80000"/>
              </a:schemeClr>
            </a:gs>
            <a:gs pos="0">
              <a:schemeClr val="accent1">
                <a:lumMod val="40000"/>
                <a:lumOff val="60000"/>
                <a:alpha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0552"/>
            <a:ext cx="9601200" cy="2359152"/>
          </a:xfrm>
        </p:spPr>
        <p:txBody>
          <a:bodyPr anchor="b">
            <a:normAutofit/>
          </a:bodyPr>
          <a:lstStyle>
            <a:lvl1pPr algn="ctr">
              <a:defRPr sz="5400" b="1"/>
            </a:lvl1pPr>
          </a:lstStyle>
          <a:p>
            <a:r>
              <a:rPr lang="en-US"/>
              <a:t>Click to edit Master title style</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277187-C200-495F-A386-621319EADA8F}" type="datetimeFigureOut">
              <a:rPr lang="en-US"/>
              <a:t>8/14/2016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162033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0B277187-C200-495F-A386-621319EADA8F}" type="datetimeFigureOut">
              <a:rPr lang="en-US"/>
              <a:t>8/14/2016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6763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0B277187-C200-495F-A386-621319EADA8F}" type="datetimeFigureOut">
              <a:rPr lang="en-US"/>
              <a:t>8/14/2016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25439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0B277187-C200-495F-A386-621319EADA8F}" type="datetimeFigureOut">
              <a:rPr lang="en-US"/>
              <a:t>8/14/2016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141291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p:cNvGrpSpPr/>
          <p:nvPr/>
        </p:nvGrpSpPr>
        <p:grpSpPr>
          <a:xfrm flipV="1">
            <a:off x="1585" y="0"/>
            <a:ext cx="12188827" cy="377952"/>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0B277187-C200-495F-A386-621319EADA8F}" type="datetimeFigureOut">
              <a:rPr lang="en-US"/>
              <a:t>8/14/2016</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2954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en-US"/>
              <a:t>Click to edit Master title style</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B277187-C200-495F-A386-621319EADA8F}" type="datetimeFigureOut">
              <a:rPr lang="en-US"/>
              <a:t>8/14/2016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53937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en-US"/>
              <a:t>Click to edit Master title style</a:t>
            </a:r>
            <a:endParaRPr/>
          </a:p>
        </p:txBody>
      </p:sp>
      <p:sp>
        <p:nvSpPr>
          <p:cNvPr id="3" name="Picture Placeholder 2"/>
          <p:cNvSpPr>
            <a:spLocks noGrp="1"/>
          </p:cNvSpPr>
          <p:nvPr>
            <p:ph type="pic" idx="1"/>
          </p:nvPr>
        </p:nvSpPr>
        <p:spPr>
          <a:xfrm>
            <a:off x="150811" y="506104"/>
            <a:ext cx="6858002" cy="5843016"/>
          </a:xfrm>
          <a:solidFill>
            <a:schemeClr val="accent1">
              <a:lumMod val="40000"/>
              <a:lumOff val="60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B277187-C200-495F-A386-621319EADA8F}" type="datetimeFigureOut">
              <a:rPr lang="en-US"/>
              <a:t>8/14/2016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11019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9000"/>
              </a:schemeClr>
            </a:gs>
            <a:gs pos="40000">
              <a:schemeClr val="accent1">
                <a:lumMod val="20000"/>
                <a:lumOff val="80000"/>
                <a:alpha val="66000"/>
              </a:schemeClr>
            </a:gs>
            <a:gs pos="100000">
              <a:schemeClr val="accent1">
                <a:lumMod val="40000"/>
                <a:lumOff val="60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9" name="Group 8"/>
          <p:cNvGrpSpPr/>
          <p:nvPr/>
        </p:nvGrpSpPr>
        <p:grpSpPr>
          <a:xfrm>
            <a:off x="-1" y="6480048"/>
            <a:ext cx="12188827" cy="377952"/>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900">
                <a:solidFill>
                  <a:schemeClr val="tx1"/>
                </a:solidFill>
              </a:defRPr>
            </a:lvl1pPr>
          </a:lstStyle>
          <a:p>
            <a:fld id="{0B277187-C200-495F-A386-621319EADA8F}" type="datetimeFigureOut">
              <a:rPr lang="en-US"/>
              <a:pPr/>
              <a:t>8/14/2016</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900">
                <a:solidFill>
                  <a:schemeClr val="tx1"/>
                </a:solidFill>
              </a:defRPr>
            </a:lvl1pPr>
          </a:lstStyle>
          <a:p>
            <a:fld id="{FC749032-2A07-4AE8-BA90-74324CAE0C87}" type="slidenum">
              <a:rPr/>
              <a:pPr/>
              <a:t>‹#›</a:t>
            </a:fld>
            <a:endParaRPr/>
          </a:p>
        </p:txBody>
      </p:sp>
    </p:spTree>
    <p:extLst>
      <p:ext uri="{BB962C8B-B14F-4D97-AF65-F5344CB8AC3E}">
        <p14:creationId xmlns:p14="http://schemas.microsoft.com/office/powerpoint/2010/main" val="38700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tx1">
              <a:lumMod val="90000"/>
              <a:lumOff val="10000"/>
            </a:schemeClr>
          </a:solidFill>
          <a:latin typeface="+mn-lt"/>
          <a:ea typeface="+mn-ea"/>
          <a:cs typeface="+mn-cs"/>
        </a:defRPr>
      </a:lvl1pPr>
      <a:lvl2pPr marL="594360" indent="-228600" algn="l" defTabSz="914400" rtl="0" eaLnBrk="1" latinLnBrk="0" hangingPunct="1">
        <a:lnSpc>
          <a:spcPct val="90000"/>
        </a:lnSpc>
        <a:spcBef>
          <a:spcPts val="1000"/>
        </a:spcBef>
        <a:buSzPct val="100000"/>
        <a:buFont typeface="Arial" pitchFamily="34" charset="0"/>
        <a:buChar char="▪"/>
        <a:defRPr sz="1800" kern="1200">
          <a:solidFill>
            <a:schemeClr val="tx1">
              <a:lumMod val="90000"/>
              <a:lumOff val="10000"/>
            </a:schemeClr>
          </a:solidFill>
          <a:latin typeface="+mn-lt"/>
          <a:ea typeface="+mn-ea"/>
          <a:cs typeface="+mn-cs"/>
        </a:defRPr>
      </a:lvl2pPr>
      <a:lvl3pPr marL="914400" indent="-228600" algn="l" defTabSz="914400" rtl="0" eaLnBrk="1" latinLnBrk="0" hangingPunct="1">
        <a:lnSpc>
          <a:spcPct val="90000"/>
        </a:lnSpc>
        <a:spcBef>
          <a:spcPts val="800"/>
        </a:spcBef>
        <a:buSzPct val="100000"/>
        <a:buFont typeface="Arial" pitchFamily="34" charset="0"/>
        <a:buChar char="▪"/>
        <a:defRPr sz="1600" kern="1200">
          <a:solidFill>
            <a:schemeClr val="tx1">
              <a:lumMod val="90000"/>
              <a:lumOff val="10000"/>
            </a:schemeClr>
          </a:solidFill>
          <a:latin typeface="+mn-lt"/>
          <a:ea typeface="+mn-ea"/>
          <a:cs typeface="+mn-cs"/>
        </a:defRPr>
      </a:lvl3pPr>
      <a:lvl4pPr marL="123444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4pPr>
      <a:lvl5pPr marL="155448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6600" dirty="0"/>
              <a:t>Between Now and Then</a:t>
            </a:r>
          </a:p>
        </p:txBody>
      </p:sp>
      <p:sp>
        <p:nvSpPr>
          <p:cNvPr id="7" name="Subtitle 6"/>
          <p:cNvSpPr>
            <a:spLocks noGrp="1"/>
          </p:cNvSpPr>
          <p:nvPr>
            <p:ph type="subTitle" idx="1"/>
          </p:nvPr>
        </p:nvSpPr>
        <p:spPr/>
        <p:txBody>
          <a:bodyPr>
            <a:normAutofit/>
          </a:bodyPr>
          <a:lstStyle/>
          <a:p>
            <a:r>
              <a:rPr lang="en-US" sz="5400" i="1" dirty="0"/>
              <a:t>Phil. 4:1-5</a:t>
            </a:r>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1050" y="118570"/>
            <a:ext cx="9509760" cy="569589"/>
          </a:xfrm>
        </p:spPr>
        <p:txBody>
          <a:bodyPr>
            <a:normAutofit fontScale="90000"/>
          </a:bodyPr>
          <a:lstStyle/>
          <a:p>
            <a:r>
              <a:rPr lang="en-US" sz="4000" dirty="0"/>
              <a:t>Between Now and Then – </a:t>
            </a:r>
            <a:r>
              <a:rPr lang="en-US" sz="4000" b="0" dirty="0"/>
              <a:t>Phil. 4:1-5</a:t>
            </a:r>
          </a:p>
        </p:txBody>
      </p:sp>
      <p:sp>
        <p:nvSpPr>
          <p:cNvPr id="14" name="Content Placeholder 13"/>
          <p:cNvSpPr>
            <a:spLocks noGrp="1"/>
          </p:cNvSpPr>
          <p:nvPr>
            <p:ph idx="1"/>
          </p:nvPr>
        </p:nvSpPr>
        <p:spPr>
          <a:xfrm>
            <a:off x="301658" y="688158"/>
            <a:ext cx="11745798" cy="5750350"/>
          </a:xfrm>
        </p:spPr>
        <p:txBody>
          <a:bodyPr>
            <a:normAutofit/>
          </a:bodyPr>
          <a:lstStyle/>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Unmovable in the Lord – 4:1</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Unified in the Lord – 4:2</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Unselfish in the Lord – 4:3</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Unabashed in the Lord – 4:4</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Unfastened in the Lord – 4:5</a:t>
            </a:r>
          </a:p>
          <a:p>
            <a:pPr marL="0" marR="0" indent="0" algn="ctr">
              <a:lnSpc>
                <a:spcPct val="107000"/>
              </a:lnSpc>
              <a:spcBef>
                <a:spcPts val="0"/>
              </a:spcBef>
              <a:spcAft>
                <a:spcPts val="800"/>
              </a:spcAft>
              <a:buNone/>
            </a:pPr>
            <a:r>
              <a:rPr lang="en-US" sz="3600" b="1" dirty="0">
                <a:latin typeface="Century" panose="02040604050505020304" pitchFamily="18" charset="0"/>
                <a:ea typeface="Calibri" panose="020F0502020204030204" pitchFamily="34" charset="0"/>
                <a:cs typeface="Times New Roman" panose="02020603050405020304" pitchFamily="18" charset="0"/>
              </a:rPr>
              <a:t>	For bondage to exist in the life of a </a:t>
            </a:r>
            <a:r>
              <a:rPr lang="en-US" sz="3600" b="1">
                <a:latin typeface="Century" panose="02040604050505020304" pitchFamily="18" charset="0"/>
                <a:ea typeface="Calibri" panose="020F0502020204030204" pitchFamily="34" charset="0"/>
                <a:cs typeface="Times New Roman" panose="02020603050405020304" pitchFamily="18" charset="0"/>
              </a:rPr>
              <a:t>believer, TRUTH </a:t>
            </a:r>
            <a:r>
              <a:rPr lang="en-US" sz="3600" b="1" dirty="0">
                <a:latin typeface="Century" panose="02040604050505020304" pitchFamily="18" charset="0"/>
                <a:ea typeface="Calibri" panose="020F0502020204030204" pitchFamily="34" charset="0"/>
                <a:cs typeface="Times New Roman" panose="02020603050405020304" pitchFamily="18" charset="0"/>
              </a:rPr>
              <a:t>must be REJECTED and a LIE </a:t>
            </a:r>
            <a:r>
              <a:rPr lang="en-US" sz="3600" b="1">
                <a:latin typeface="Century" panose="02040604050505020304" pitchFamily="18" charset="0"/>
                <a:ea typeface="Calibri" panose="020F0502020204030204" pitchFamily="34" charset="0"/>
                <a:cs typeface="Times New Roman" panose="02020603050405020304" pitchFamily="18" charset="0"/>
              </a:rPr>
              <a:t>must be </a:t>
            </a:r>
            <a:r>
              <a:rPr lang="en-US" sz="3600" b="1" dirty="0">
                <a:latin typeface="Century" panose="02040604050505020304" pitchFamily="18" charset="0"/>
                <a:ea typeface="Calibri" panose="020F0502020204030204" pitchFamily="34" charset="0"/>
                <a:cs typeface="Times New Roman" panose="02020603050405020304" pitchFamily="18" charset="0"/>
              </a:rPr>
              <a:t>	ACCEPTED.</a:t>
            </a:r>
            <a:endParaRPr lang="en-US" sz="3600" dirty="0">
              <a:latin typeface="Century" panose="02040604050505020304" pitchFamily="18" charset="0"/>
            </a:endParaRPr>
          </a:p>
        </p:txBody>
      </p:sp>
    </p:spTree>
    <p:extLst>
      <p:ext uri="{BB962C8B-B14F-4D97-AF65-F5344CB8AC3E}">
        <p14:creationId xmlns:p14="http://schemas.microsoft.com/office/powerpoint/2010/main" val="3219582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1050" y="118570"/>
            <a:ext cx="9509760" cy="569589"/>
          </a:xfrm>
        </p:spPr>
        <p:txBody>
          <a:bodyPr>
            <a:normAutofit fontScale="90000"/>
          </a:bodyPr>
          <a:lstStyle/>
          <a:p>
            <a:r>
              <a:rPr lang="en-US" sz="4000" dirty="0"/>
              <a:t>Between Now and Then – </a:t>
            </a:r>
            <a:r>
              <a:rPr lang="en-US" sz="4000" b="0" dirty="0"/>
              <a:t>Phil. 4:1-5</a:t>
            </a:r>
          </a:p>
        </p:txBody>
      </p:sp>
      <p:sp>
        <p:nvSpPr>
          <p:cNvPr id="14" name="Content Placeholder 13"/>
          <p:cNvSpPr>
            <a:spLocks noGrp="1"/>
          </p:cNvSpPr>
          <p:nvPr>
            <p:ph idx="1"/>
          </p:nvPr>
        </p:nvSpPr>
        <p:spPr>
          <a:xfrm>
            <a:off x="301658" y="688158"/>
            <a:ext cx="11745798" cy="5750350"/>
          </a:xfrm>
        </p:spPr>
        <p:txBody>
          <a:bodyPr>
            <a:normAutofit/>
          </a:bodyPr>
          <a:lstStyle/>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Unmovable in the Lord – 4:1</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Unified in the Lord – 4:2</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Unselfish in the Lord – 4:3</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Unabashed in the Lord – 4:4</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Unfastened in the Lord – 4:5</a:t>
            </a:r>
          </a:p>
          <a:p>
            <a:pPr marL="0" marR="0" indent="0" algn="ctr">
              <a:lnSpc>
                <a:spcPct val="107000"/>
              </a:lnSpc>
              <a:spcBef>
                <a:spcPts val="0"/>
              </a:spcBef>
              <a:spcAft>
                <a:spcPts val="800"/>
              </a:spcAft>
              <a:buNone/>
            </a:pPr>
            <a:r>
              <a:rPr lang="en-US" sz="3600" b="1" dirty="0">
                <a:latin typeface="Century" panose="02040604050505020304" pitchFamily="18" charset="0"/>
                <a:ea typeface="Calibri" panose="020F0502020204030204" pitchFamily="34" charset="0"/>
                <a:cs typeface="Times New Roman" panose="02020603050405020304" pitchFamily="18" charset="0"/>
              </a:rPr>
              <a:t>	God is either being glorified by your life or He’s suffering because of it.</a:t>
            </a:r>
            <a:endParaRPr lang="en-US" sz="3600" dirty="0">
              <a:latin typeface="Century" panose="02040604050505020304" pitchFamily="18" charset="0"/>
            </a:endParaRPr>
          </a:p>
        </p:txBody>
      </p:sp>
    </p:spTree>
    <p:extLst>
      <p:ext uri="{BB962C8B-B14F-4D97-AF65-F5344CB8AC3E}">
        <p14:creationId xmlns:p14="http://schemas.microsoft.com/office/powerpoint/2010/main" val="2326350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41120" y="118568"/>
            <a:ext cx="9509760" cy="956088"/>
          </a:xfrm>
        </p:spPr>
        <p:txBody>
          <a:bodyPr>
            <a:normAutofit/>
          </a:bodyPr>
          <a:lstStyle/>
          <a:p>
            <a:r>
              <a:rPr lang="en-US" sz="4000" dirty="0"/>
              <a:t>Between Now and Then – </a:t>
            </a:r>
            <a:r>
              <a:rPr lang="en-US" sz="4000" b="0" dirty="0"/>
              <a:t>Phil. 4:1-5</a:t>
            </a:r>
          </a:p>
        </p:txBody>
      </p:sp>
      <p:sp>
        <p:nvSpPr>
          <p:cNvPr id="14" name="Content Placeholder 13"/>
          <p:cNvSpPr>
            <a:spLocks noGrp="1"/>
          </p:cNvSpPr>
          <p:nvPr>
            <p:ph idx="1"/>
          </p:nvPr>
        </p:nvSpPr>
        <p:spPr>
          <a:xfrm>
            <a:off x="1341120" y="1611984"/>
            <a:ext cx="9509760" cy="4826523"/>
          </a:xfrm>
        </p:spPr>
        <p:txBody>
          <a:bodyPr/>
          <a:lstStyle/>
          <a:p>
            <a:pPr marL="45720" indent="0">
              <a:buNone/>
            </a:pPr>
            <a:r>
              <a:rPr lang="en-US" sz="4000" b="1" dirty="0" err="1"/>
              <a:t>Php</a:t>
            </a:r>
            <a:r>
              <a:rPr lang="en-US" sz="4000" b="1" dirty="0"/>
              <a:t> 1:8 </a:t>
            </a:r>
            <a:r>
              <a:rPr lang="en-US" sz="4000" dirty="0"/>
              <a:t>For God is my record, how greatly I long after you all in the bowels of Jesus Christ.</a:t>
            </a:r>
          </a:p>
          <a:p>
            <a:pPr marL="45720" indent="0">
              <a:buNone/>
            </a:pPr>
            <a:endParaRPr lang="en-US" sz="4000" dirty="0"/>
          </a:p>
          <a:p>
            <a:pPr marL="45720" indent="0" algn="ctr">
              <a:buNone/>
            </a:pPr>
            <a:r>
              <a:rPr lang="en-US" sz="3600" b="1" dirty="0"/>
              <a:t>6</a:t>
            </a:r>
            <a:r>
              <a:rPr lang="en-US" sz="3600" b="1" baseline="30000" dirty="0"/>
              <a:t>th</a:t>
            </a:r>
            <a:r>
              <a:rPr lang="en-US" sz="3600" b="1" dirty="0"/>
              <a:t> Observation of Joy </a:t>
            </a:r>
            <a:r>
              <a:rPr lang="en-US" sz="3600" dirty="0"/>
              <a:t>(Phil. 2:16)</a:t>
            </a:r>
          </a:p>
          <a:p>
            <a:pPr marL="45720" indent="0" algn="ctr">
              <a:buNone/>
            </a:pPr>
            <a:r>
              <a:rPr lang="en-US" sz="3600" i="1" dirty="0"/>
              <a:t>Joy and rejoicing are found in the total giving of ourselves to the mission</a:t>
            </a:r>
            <a:r>
              <a:rPr lang="en-US" sz="3600" dirty="0"/>
              <a:t>.</a:t>
            </a:r>
          </a:p>
        </p:txBody>
      </p:sp>
    </p:spTree>
    <p:extLst>
      <p:ext uri="{BB962C8B-B14F-4D97-AF65-F5344CB8AC3E}">
        <p14:creationId xmlns:p14="http://schemas.microsoft.com/office/powerpoint/2010/main" val="30309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1050" y="118570"/>
            <a:ext cx="9509760" cy="569589"/>
          </a:xfrm>
        </p:spPr>
        <p:txBody>
          <a:bodyPr>
            <a:normAutofit fontScale="90000"/>
          </a:bodyPr>
          <a:lstStyle/>
          <a:p>
            <a:r>
              <a:rPr lang="en-US" sz="4000" dirty="0"/>
              <a:t>Between Now and Then – </a:t>
            </a:r>
            <a:r>
              <a:rPr lang="en-US" sz="4000" b="0" dirty="0"/>
              <a:t>Phil. 4:1-5</a:t>
            </a:r>
          </a:p>
        </p:txBody>
      </p:sp>
      <p:sp>
        <p:nvSpPr>
          <p:cNvPr id="14" name="Content Placeholder 13"/>
          <p:cNvSpPr>
            <a:spLocks noGrp="1"/>
          </p:cNvSpPr>
          <p:nvPr>
            <p:ph idx="1"/>
          </p:nvPr>
        </p:nvSpPr>
        <p:spPr>
          <a:xfrm>
            <a:off x="301658" y="688158"/>
            <a:ext cx="11745798" cy="5750350"/>
          </a:xfrm>
        </p:spPr>
        <p:txBody>
          <a:bodyPr>
            <a:normAutofit lnSpcReduction="10000"/>
          </a:bodyPr>
          <a:lstStyle/>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Unmovable in the Lord – 4:1</a:t>
            </a:r>
          </a:p>
          <a:p>
            <a:pPr marL="0" marR="0" indent="0">
              <a:lnSpc>
                <a:spcPct val="107000"/>
              </a:lnSpc>
              <a:spcBef>
                <a:spcPts val="0"/>
              </a:spcBef>
              <a:spcAft>
                <a:spcPts val="800"/>
              </a:spcAft>
              <a:buNone/>
            </a:pPr>
            <a:r>
              <a:rPr lang="en-US" sz="4000" dirty="0"/>
              <a:t>	</a:t>
            </a:r>
            <a:r>
              <a:rPr lang="en-US" sz="3200" dirty="0"/>
              <a:t>Stand fast – </a:t>
            </a:r>
            <a:r>
              <a:rPr lang="en-US" sz="3200" i="1" dirty="0"/>
              <a:t>be stationary</a:t>
            </a:r>
          </a:p>
          <a:p>
            <a:pPr marL="0" marR="0" indent="0">
              <a:lnSpc>
                <a:spcPct val="107000"/>
              </a:lnSpc>
              <a:spcBef>
                <a:spcPts val="0"/>
              </a:spcBef>
              <a:spcAft>
                <a:spcPts val="800"/>
              </a:spcAft>
              <a:buNone/>
            </a:pPr>
            <a:r>
              <a:rPr lang="en-US" sz="3200" b="1" dirty="0"/>
              <a:t>2 Th. 2:15 </a:t>
            </a:r>
            <a:r>
              <a:rPr lang="en-US" sz="3200" dirty="0"/>
              <a:t>Therefore, brethren, stand fast, and hold the traditions which ye have been taught, whether by word, or our epistle. </a:t>
            </a:r>
          </a:p>
          <a:p>
            <a:pPr marL="0" marR="0" indent="0">
              <a:lnSpc>
                <a:spcPct val="107000"/>
              </a:lnSpc>
              <a:spcBef>
                <a:spcPts val="0"/>
              </a:spcBef>
              <a:spcAft>
                <a:spcPts val="800"/>
              </a:spcAft>
              <a:buNone/>
            </a:pPr>
            <a:r>
              <a:rPr lang="en-US" sz="3200" b="1" dirty="0"/>
              <a:t>2Ti 1:13 </a:t>
            </a:r>
            <a:r>
              <a:rPr lang="en-US" sz="3200" dirty="0"/>
              <a:t>Hold fast the form of sound words, which thou hast heard of me, in faith and love which is in Christ Jesus.</a:t>
            </a:r>
          </a:p>
          <a:p>
            <a:pPr marL="0" marR="0" indent="0">
              <a:lnSpc>
                <a:spcPct val="107000"/>
              </a:lnSpc>
              <a:spcBef>
                <a:spcPts val="0"/>
              </a:spcBef>
              <a:spcAft>
                <a:spcPts val="800"/>
              </a:spcAft>
              <a:buNone/>
            </a:pPr>
            <a:r>
              <a:rPr lang="en-US" sz="3200" b="1" dirty="0"/>
              <a:t>Tit 1:9 </a:t>
            </a:r>
            <a:r>
              <a:rPr lang="en-US" sz="3200" dirty="0"/>
              <a:t>Holding fast the faithful word as he hath been taught, that he may be able by sound doctrine both to exhort and to convince the gainsayers.</a:t>
            </a:r>
          </a:p>
        </p:txBody>
      </p:sp>
    </p:spTree>
    <p:extLst>
      <p:ext uri="{BB962C8B-B14F-4D97-AF65-F5344CB8AC3E}">
        <p14:creationId xmlns:p14="http://schemas.microsoft.com/office/powerpoint/2010/main" val="39733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1050" y="118570"/>
            <a:ext cx="9509760" cy="569589"/>
          </a:xfrm>
        </p:spPr>
        <p:txBody>
          <a:bodyPr>
            <a:normAutofit fontScale="90000"/>
          </a:bodyPr>
          <a:lstStyle/>
          <a:p>
            <a:r>
              <a:rPr lang="en-US" sz="4000" dirty="0"/>
              <a:t>Between Now and Then – </a:t>
            </a:r>
            <a:r>
              <a:rPr lang="en-US" sz="4000" b="0" dirty="0"/>
              <a:t>Phil. 4:1-5</a:t>
            </a:r>
          </a:p>
        </p:txBody>
      </p:sp>
      <p:sp>
        <p:nvSpPr>
          <p:cNvPr id="14" name="Content Placeholder 13"/>
          <p:cNvSpPr>
            <a:spLocks noGrp="1"/>
          </p:cNvSpPr>
          <p:nvPr>
            <p:ph idx="1"/>
          </p:nvPr>
        </p:nvSpPr>
        <p:spPr>
          <a:xfrm>
            <a:off x="301658" y="688158"/>
            <a:ext cx="11745798" cy="5750350"/>
          </a:xfrm>
        </p:spPr>
        <p:txBody>
          <a:bodyPr>
            <a:normAutofit/>
          </a:bodyPr>
          <a:lstStyle/>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Unmovable in the Lord – 4:1</a:t>
            </a:r>
          </a:p>
          <a:p>
            <a:pPr marL="0" marR="0" indent="0">
              <a:lnSpc>
                <a:spcPct val="107000"/>
              </a:lnSpc>
              <a:spcBef>
                <a:spcPts val="0"/>
              </a:spcBef>
              <a:spcAft>
                <a:spcPts val="800"/>
              </a:spcAft>
              <a:buNone/>
            </a:pPr>
            <a:r>
              <a:rPr lang="en-US" sz="4000" dirty="0"/>
              <a:t>	</a:t>
            </a:r>
            <a:r>
              <a:rPr lang="en-US" sz="3200" dirty="0"/>
              <a:t>Stand fast – </a:t>
            </a:r>
            <a:r>
              <a:rPr lang="en-US" sz="3200" i="1" dirty="0"/>
              <a:t>be stationary</a:t>
            </a:r>
          </a:p>
          <a:p>
            <a:pPr marL="0" marR="0" indent="0">
              <a:lnSpc>
                <a:spcPct val="107000"/>
              </a:lnSpc>
              <a:spcBef>
                <a:spcPts val="0"/>
              </a:spcBef>
              <a:spcAft>
                <a:spcPts val="800"/>
              </a:spcAft>
              <a:buNone/>
            </a:pPr>
            <a:endParaRPr lang="en-US" sz="3200" i="1" dirty="0"/>
          </a:p>
          <a:p>
            <a:pPr marL="0" marR="0" indent="0">
              <a:lnSpc>
                <a:spcPct val="107000"/>
              </a:lnSpc>
              <a:spcBef>
                <a:spcPts val="0"/>
              </a:spcBef>
              <a:spcAft>
                <a:spcPts val="800"/>
              </a:spcAft>
              <a:buNone/>
            </a:pPr>
            <a:r>
              <a:rPr lang="en-US" sz="3200" b="1" dirty="0" err="1"/>
              <a:t>Psa</a:t>
            </a:r>
            <a:r>
              <a:rPr lang="en-US" sz="3200" b="1" dirty="0"/>
              <a:t> 57:7 </a:t>
            </a:r>
            <a:r>
              <a:rPr lang="en-US" sz="3200" dirty="0"/>
              <a:t>My heart is fixed, O God, my heart is fixed: I will sing and give praise.</a:t>
            </a:r>
          </a:p>
        </p:txBody>
      </p:sp>
    </p:spTree>
    <p:extLst>
      <p:ext uri="{BB962C8B-B14F-4D97-AF65-F5344CB8AC3E}">
        <p14:creationId xmlns:p14="http://schemas.microsoft.com/office/powerpoint/2010/main" val="603814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1050" y="118570"/>
            <a:ext cx="9509760" cy="569589"/>
          </a:xfrm>
        </p:spPr>
        <p:txBody>
          <a:bodyPr>
            <a:normAutofit fontScale="90000"/>
          </a:bodyPr>
          <a:lstStyle/>
          <a:p>
            <a:r>
              <a:rPr lang="en-US" sz="4000" dirty="0"/>
              <a:t>Between Now and Then – </a:t>
            </a:r>
            <a:r>
              <a:rPr lang="en-US" sz="4000" b="0" dirty="0"/>
              <a:t>Phil. 4:1-5</a:t>
            </a:r>
          </a:p>
        </p:txBody>
      </p:sp>
      <p:sp>
        <p:nvSpPr>
          <p:cNvPr id="14" name="Content Placeholder 13"/>
          <p:cNvSpPr>
            <a:spLocks noGrp="1"/>
          </p:cNvSpPr>
          <p:nvPr>
            <p:ph idx="1"/>
          </p:nvPr>
        </p:nvSpPr>
        <p:spPr>
          <a:xfrm>
            <a:off x="301658" y="688158"/>
            <a:ext cx="11745798" cy="5750350"/>
          </a:xfrm>
        </p:spPr>
        <p:txBody>
          <a:bodyPr>
            <a:normAutofit/>
          </a:bodyPr>
          <a:lstStyle/>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Unmovable in the Lord – 4:1</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Unified in the Lord – 4:2</a:t>
            </a:r>
          </a:p>
          <a:p>
            <a:pPr marL="0" marR="0" indent="0">
              <a:lnSpc>
                <a:spcPct val="107000"/>
              </a:lnSpc>
              <a:spcBef>
                <a:spcPts val="0"/>
              </a:spcBef>
              <a:spcAft>
                <a:spcPts val="800"/>
              </a:spcAft>
              <a:buNone/>
            </a:pPr>
            <a:r>
              <a:rPr lang="en-US" sz="3600" b="1" dirty="0">
                <a:latin typeface="Century" panose="02040604050505020304" pitchFamily="18" charset="0"/>
                <a:ea typeface="Calibri" panose="020F0502020204030204" pitchFamily="34" charset="0"/>
                <a:cs typeface="Times New Roman" panose="02020603050405020304" pitchFamily="18" charset="0"/>
              </a:rPr>
              <a:t>	</a:t>
            </a:r>
            <a:r>
              <a:rPr lang="en-US" sz="3600" b="1" dirty="0" err="1">
                <a:latin typeface="Century" panose="02040604050505020304" pitchFamily="18" charset="0"/>
                <a:ea typeface="Calibri" panose="020F0502020204030204" pitchFamily="34" charset="0"/>
                <a:cs typeface="Times New Roman" panose="02020603050405020304" pitchFamily="18" charset="0"/>
              </a:rPr>
              <a:t>Eph</a:t>
            </a:r>
            <a:r>
              <a:rPr lang="en-US" sz="3600" b="1" dirty="0">
                <a:latin typeface="Century" panose="02040604050505020304" pitchFamily="18" charset="0"/>
                <a:ea typeface="Calibri" panose="020F0502020204030204" pitchFamily="34" charset="0"/>
                <a:cs typeface="Times New Roman" panose="02020603050405020304" pitchFamily="18" charset="0"/>
              </a:rPr>
              <a:t> 4:26 Be ye angry, and sin not: let not the sun 	go down upon your wrath: </a:t>
            </a:r>
            <a:r>
              <a:rPr lang="en-US" sz="3600" b="1" dirty="0" err="1">
                <a:latin typeface="Century" panose="02040604050505020304" pitchFamily="18" charset="0"/>
                <a:ea typeface="Calibri" panose="020F0502020204030204" pitchFamily="34" charset="0"/>
                <a:cs typeface="Times New Roman" panose="02020603050405020304" pitchFamily="18" charset="0"/>
              </a:rPr>
              <a:t>Eph</a:t>
            </a:r>
            <a:r>
              <a:rPr lang="en-US" sz="3600" b="1" dirty="0">
                <a:latin typeface="Century" panose="02040604050505020304" pitchFamily="18" charset="0"/>
                <a:ea typeface="Calibri" panose="020F0502020204030204" pitchFamily="34" charset="0"/>
                <a:cs typeface="Times New Roman" panose="02020603050405020304" pitchFamily="18" charset="0"/>
              </a:rPr>
              <a:t> 4:27 Neither give 	place to the devil.</a:t>
            </a:r>
          </a:p>
          <a:p>
            <a:pPr marL="0" marR="0" indent="0">
              <a:lnSpc>
                <a:spcPct val="107000"/>
              </a:lnSpc>
              <a:spcBef>
                <a:spcPts val="0"/>
              </a:spcBef>
              <a:spcAft>
                <a:spcPts val="800"/>
              </a:spcAft>
              <a:buNone/>
            </a:pPr>
            <a:endParaRPr lang="en-US" sz="3600" b="1" dirty="0">
              <a:latin typeface="Century" panose="020406040505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600" b="1" dirty="0">
                <a:latin typeface="Century" panose="02040604050505020304" pitchFamily="18" charset="0"/>
                <a:ea typeface="Calibri" panose="020F0502020204030204" pitchFamily="34" charset="0"/>
                <a:cs typeface="Times New Roman" panose="02020603050405020304" pitchFamily="18" charset="0"/>
              </a:rPr>
              <a:t>	</a:t>
            </a:r>
            <a:r>
              <a:rPr lang="en-US" sz="3600" dirty="0">
                <a:latin typeface="Century" panose="02040604050505020304" pitchFamily="18" charset="0"/>
                <a:ea typeface="Calibri" panose="020F0502020204030204" pitchFamily="34" charset="0"/>
                <a:cs typeface="Times New Roman" panose="02020603050405020304" pitchFamily="18" charset="0"/>
              </a:rPr>
              <a:t>Beseech</a:t>
            </a:r>
            <a:r>
              <a:rPr lang="en-US" sz="3600" b="1" dirty="0">
                <a:latin typeface="Century" panose="02040604050505020304" pitchFamily="18" charset="0"/>
                <a:ea typeface="Calibri" panose="020F0502020204030204" pitchFamily="34" charset="0"/>
                <a:cs typeface="Times New Roman" panose="02020603050405020304" pitchFamily="18" charset="0"/>
              </a:rPr>
              <a:t> – </a:t>
            </a:r>
            <a:r>
              <a:rPr lang="en-US" sz="3600" i="1" dirty="0">
                <a:latin typeface="Century" panose="02040604050505020304" pitchFamily="18" charset="0"/>
                <a:ea typeface="Calibri" panose="020F0502020204030204" pitchFamily="34" charset="0"/>
                <a:cs typeface="Times New Roman" panose="02020603050405020304" pitchFamily="18" charset="0"/>
              </a:rPr>
              <a:t>to ask with urgency</a:t>
            </a:r>
            <a:r>
              <a:rPr lang="en-US" sz="3600" b="1" dirty="0">
                <a:latin typeface="Century" panose="02040604050505020304" pitchFamily="18"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3600" dirty="0">
                <a:latin typeface="Century" panose="02040604050505020304" pitchFamily="18" charset="0"/>
              </a:rPr>
              <a:t>	Yokefellow – </a:t>
            </a:r>
            <a:r>
              <a:rPr lang="en-US" sz="3600" i="1" dirty="0">
                <a:latin typeface="Century" panose="02040604050505020304" pitchFamily="18" charset="0"/>
              </a:rPr>
              <a:t>someone in a yoke with you</a:t>
            </a:r>
            <a:r>
              <a:rPr lang="en-US" sz="3600" dirty="0">
                <a:latin typeface="Century" panose="02040604050505020304" pitchFamily="18" charset="0"/>
              </a:rPr>
              <a:t>.</a:t>
            </a:r>
          </a:p>
        </p:txBody>
      </p:sp>
    </p:spTree>
    <p:extLst>
      <p:ext uri="{BB962C8B-B14F-4D97-AF65-F5344CB8AC3E}">
        <p14:creationId xmlns:p14="http://schemas.microsoft.com/office/powerpoint/2010/main" val="3269542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1050" y="118570"/>
            <a:ext cx="9509760" cy="569589"/>
          </a:xfrm>
        </p:spPr>
        <p:txBody>
          <a:bodyPr>
            <a:normAutofit fontScale="90000"/>
          </a:bodyPr>
          <a:lstStyle/>
          <a:p>
            <a:r>
              <a:rPr lang="en-US" sz="4000" dirty="0"/>
              <a:t>Between Now and Then – </a:t>
            </a:r>
            <a:r>
              <a:rPr lang="en-US" sz="4000" b="0" dirty="0"/>
              <a:t>Phil. 4:1-5</a:t>
            </a:r>
          </a:p>
        </p:txBody>
      </p:sp>
      <p:sp>
        <p:nvSpPr>
          <p:cNvPr id="14" name="Content Placeholder 13"/>
          <p:cNvSpPr>
            <a:spLocks noGrp="1"/>
          </p:cNvSpPr>
          <p:nvPr>
            <p:ph idx="1"/>
          </p:nvPr>
        </p:nvSpPr>
        <p:spPr>
          <a:xfrm>
            <a:off x="301658" y="688158"/>
            <a:ext cx="11745798" cy="5750350"/>
          </a:xfrm>
        </p:spPr>
        <p:txBody>
          <a:bodyPr>
            <a:normAutofit/>
          </a:bodyPr>
          <a:lstStyle/>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Unmovable in the Lord – 4:1</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Unified in the Lord – 4:2</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Unselfish in the Lord – 4:3</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Unabashed in the Lord – 4:4</a:t>
            </a:r>
          </a:p>
          <a:p>
            <a:pPr marL="0" marR="0" indent="0" algn="ctr">
              <a:lnSpc>
                <a:spcPct val="107000"/>
              </a:lnSpc>
              <a:spcBef>
                <a:spcPts val="0"/>
              </a:spcBef>
              <a:spcAft>
                <a:spcPts val="800"/>
              </a:spcAft>
              <a:buNone/>
            </a:pPr>
            <a:r>
              <a:rPr lang="en-US" sz="3600" b="1" dirty="0">
                <a:latin typeface="Century" panose="02040604050505020304" pitchFamily="18" charset="0"/>
                <a:ea typeface="Calibri" panose="020F0502020204030204" pitchFamily="34" charset="0"/>
                <a:cs typeface="Times New Roman" panose="02020603050405020304" pitchFamily="18" charset="0"/>
              </a:rPr>
              <a:t>	10th observation of joy </a:t>
            </a:r>
            <a:r>
              <a:rPr lang="en-US" sz="3600" dirty="0">
                <a:latin typeface="Century" panose="02040604050505020304" pitchFamily="18" charset="0"/>
                <a:ea typeface="Calibri" panose="020F0502020204030204" pitchFamily="34" charset="0"/>
                <a:cs typeface="Times New Roman" panose="02020603050405020304" pitchFamily="18" charset="0"/>
              </a:rPr>
              <a:t>(3:1)</a:t>
            </a:r>
          </a:p>
          <a:p>
            <a:pPr marL="0" marR="0" indent="0" algn="ctr">
              <a:lnSpc>
                <a:spcPct val="107000"/>
              </a:lnSpc>
              <a:spcBef>
                <a:spcPts val="0"/>
              </a:spcBef>
              <a:spcAft>
                <a:spcPts val="800"/>
              </a:spcAft>
              <a:buNone/>
            </a:pPr>
            <a:r>
              <a:rPr lang="en-US" sz="3600" i="1" dirty="0">
                <a:latin typeface="Century" panose="02040604050505020304" pitchFamily="18" charset="0"/>
                <a:ea typeface="Calibri" panose="020F0502020204030204" pitchFamily="34" charset="0"/>
                <a:cs typeface="Times New Roman" panose="02020603050405020304" pitchFamily="18" charset="0"/>
              </a:rPr>
              <a:t>Joy and rejoicing are found in boasting in who Christ is</a:t>
            </a:r>
            <a:r>
              <a:rPr lang="en-US" sz="3600" dirty="0">
                <a:latin typeface="Century" panose="02040604050505020304" pitchFamily="18"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endParaRPr lang="en-US" sz="3600" dirty="0">
              <a:latin typeface="Century" panose="02040604050505020304" pitchFamily="18" charset="0"/>
            </a:endParaRPr>
          </a:p>
        </p:txBody>
      </p:sp>
    </p:spTree>
    <p:extLst>
      <p:ext uri="{BB962C8B-B14F-4D97-AF65-F5344CB8AC3E}">
        <p14:creationId xmlns:p14="http://schemas.microsoft.com/office/powerpoint/2010/main" val="721777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1050" y="118570"/>
            <a:ext cx="9509760" cy="569589"/>
          </a:xfrm>
        </p:spPr>
        <p:txBody>
          <a:bodyPr>
            <a:normAutofit fontScale="90000"/>
          </a:bodyPr>
          <a:lstStyle/>
          <a:p>
            <a:r>
              <a:rPr lang="en-US" sz="4000" dirty="0"/>
              <a:t>Between Now and Then – </a:t>
            </a:r>
            <a:r>
              <a:rPr lang="en-US" sz="4000" b="0" dirty="0"/>
              <a:t>Phil. 4:1-5</a:t>
            </a:r>
          </a:p>
        </p:txBody>
      </p:sp>
      <p:sp>
        <p:nvSpPr>
          <p:cNvPr id="14" name="Content Placeholder 13"/>
          <p:cNvSpPr>
            <a:spLocks noGrp="1"/>
          </p:cNvSpPr>
          <p:nvPr>
            <p:ph idx="1"/>
          </p:nvPr>
        </p:nvSpPr>
        <p:spPr>
          <a:xfrm>
            <a:off x="301658" y="688158"/>
            <a:ext cx="11745798" cy="5750350"/>
          </a:xfrm>
        </p:spPr>
        <p:txBody>
          <a:bodyPr>
            <a:normAutofit fontScale="92500" lnSpcReduction="20000"/>
          </a:bodyPr>
          <a:lstStyle/>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Unmovable in the Lord – 4:1</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Unified in the Lord – 4:2</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Unselfish in the Lord – 4:3</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Unabashed in the Lord – 4:4</a:t>
            </a:r>
          </a:p>
          <a:p>
            <a:pPr marL="0" marR="0" indent="0">
              <a:lnSpc>
                <a:spcPct val="107000"/>
              </a:lnSpc>
              <a:spcBef>
                <a:spcPts val="0"/>
              </a:spcBef>
              <a:spcAft>
                <a:spcPts val="800"/>
              </a:spcAft>
              <a:buNone/>
            </a:pPr>
            <a:endParaRPr lang="en-US" sz="3600" b="1" dirty="0">
              <a:latin typeface="Century" panose="020406040505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600" b="1" dirty="0" err="1">
                <a:latin typeface="Century" panose="02040604050505020304" pitchFamily="18" charset="0"/>
                <a:ea typeface="Calibri" panose="020F0502020204030204" pitchFamily="34" charset="0"/>
                <a:cs typeface="Times New Roman" panose="02020603050405020304" pitchFamily="18" charset="0"/>
              </a:rPr>
              <a:t>Psa</a:t>
            </a:r>
            <a:r>
              <a:rPr lang="en-US" sz="3600" b="1" dirty="0">
                <a:latin typeface="Century" panose="02040604050505020304" pitchFamily="18" charset="0"/>
                <a:ea typeface="Calibri" panose="020F0502020204030204" pitchFamily="34" charset="0"/>
                <a:cs typeface="Times New Roman" panose="02020603050405020304" pitchFamily="18" charset="0"/>
              </a:rPr>
              <a:t> 104:33 I will sing unto the LORD as long as I live: I will sing praise to my God while I have my being. </a:t>
            </a:r>
          </a:p>
          <a:p>
            <a:pPr marL="0" marR="0" indent="0">
              <a:lnSpc>
                <a:spcPct val="107000"/>
              </a:lnSpc>
              <a:spcBef>
                <a:spcPts val="0"/>
              </a:spcBef>
              <a:spcAft>
                <a:spcPts val="800"/>
              </a:spcAft>
              <a:buNone/>
            </a:pPr>
            <a:endParaRPr lang="en-US" sz="3600" b="1" dirty="0">
              <a:latin typeface="Century" panose="020406040505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600" b="1" dirty="0">
                <a:latin typeface="Century" panose="02040604050505020304" pitchFamily="18" charset="0"/>
                <a:ea typeface="Calibri" panose="020F0502020204030204" pitchFamily="34" charset="0"/>
                <a:cs typeface="Times New Roman" panose="02020603050405020304" pitchFamily="18" charset="0"/>
              </a:rPr>
              <a:t>Unabashed - </a:t>
            </a:r>
            <a:r>
              <a:rPr lang="en-US" sz="3600" i="1" dirty="0">
                <a:latin typeface="Century" panose="02040604050505020304" pitchFamily="18" charset="0"/>
                <a:ea typeface="Calibri" panose="020F0502020204030204" pitchFamily="34" charset="0"/>
                <a:cs typeface="Times New Roman" panose="02020603050405020304" pitchFamily="18" charset="0"/>
              </a:rPr>
              <a:t>not embarrassed or ashamed about openly expressing strong feelings or opinions</a:t>
            </a:r>
            <a:r>
              <a:rPr lang="en-US" sz="3600" b="1" dirty="0">
                <a:latin typeface="Century" panose="02040604050505020304" pitchFamily="18"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3600" b="1" dirty="0">
                <a:latin typeface="Century" panose="02040604050505020304" pitchFamily="18" charset="0"/>
                <a:ea typeface="Calibri" panose="020F0502020204030204" pitchFamily="34" charset="0"/>
                <a:cs typeface="Times New Roman" panose="02020603050405020304" pitchFamily="18" charset="0"/>
              </a:rPr>
              <a:t>	</a:t>
            </a:r>
            <a:endParaRPr lang="en-US" sz="3600" dirty="0">
              <a:latin typeface="Century" panose="02040604050505020304" pitchFamily="18" charset="0"/>
            </a:endParaRPr>
          </a:p>
        </p:txBody>
      </p:sp>
    </p:spTree>
    <p:extLst>
      <p:ext uri="{BB962C8B-B14F-4D97-AF65-F5344CB8AC3E}">
        <p14:creationId xmlns:p14="http://schemas.microsoft.com/office/powerpoint/2010/main" val="1867198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1050" y="118570"/>
            <a:ext cx="9509760" cy="569589"/>
          </a:xfrm>
        </p:spPr>
        <p:txBody>
          <a:bodyPr>
            <a:normAutofit fontScale="90000"/>
          </a:bodyPr>
          <a:lstStyle/>
          <a:p>
            <a:r>
              <a:rPr lang="en-US" sz="4000" dirty="0"/>
              <a:t>Between Now and Then – </a:t>
            </a:r>
            <a:r>
              <a:rPr lang="en-US" sz="4000" b="0" dirty="0"/>
              <a:t>Phil. 4:1-5</a:t>
            </a:r>
          </a:p>
        </p:txBody>
      </p:sp>
      <p:sp>
        <p:nvSpPr>
          <p:cNvPr id="14" name="Content Placeholder 13"/>
          <p:cNvSpPr>
            <a:spLocks noGrp="1"/>
          </p:cNvSpPr>
          <p:nvPr>
            <p:ph idx="1"/>
          </p:nvPr>
        </p:nvSpPr>
        <p:spPr>
          <a:xfrm>
            <a:off x="301658" y="688158"/>
            <a:ext cx="11745798" cy="5750350"/>
          </a:xfrm>
        </p:spPr>
        <p:txBody>
          <a:bodyPr>
            <a:normAutofit/>
          </a:bodyPr>
          <a:lstStyle/>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Unmovable in the Lord – 4:1</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Unified in the Lord – 4:2</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Unselfish in the Lord – 4:3</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Unabashed in the Lord – 4:4</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Unfastened in the Lord – 4:5</a:t>
            </a:r>
          </a:p>
          <a:p>
            <a:pPr marL="0" marR="0" indent="0">
              <a:lnSpc>
                <a:spcPct val="107000"/>
              </a:lnSpc>
              <a:spcBef>
                <a:spcPts val="0"/>
              </a:spcBef>
              <a:spcAft>
                <a:spcPts val="800"/>
              </a:spcAft>
              <a:buNone/>
            </a:pPr>
            <a:r>
              <a:rPr lang="en-US" sz="3600" b="1" dirty="0">
                <a:latin typeface="Century" panose="02040604050505020304" pitchFamily="18" charset="0"/>
                <a:ea typeface="Calibri" panose="020F0502020204030204" pitchFamily="34" charset="0"/>
                <a:cs typeface="Times New Roman" panose="02020603050405020304" pitchFamily="18" charset="0"/>
              </a:rPr>
              <a:t>	Unfastened – </a:t>
            </a:r>
            <a:r>
              <a:rPr lang="en-US" sz="3600" i="1" dirty="0">
                <a:latin typeface="Century" panose="02040604050505020304" pitchFamily="18" charset="0"/>
                <a:ea typeface="Calibri" panose="020F0502020204030204" pitchFamily="34" charset="0"/>
                <a:cs typeface="Times New Roman" panose="02020603050405020304" pitchFamily="18" charset="0"/>
              </a:rPr>
              <a:t>loose; untied; unfixed</a:t>
            </a:r>
            <a:endParaRPr lang="en-US" sz="3600" b="1" dirty="0">
              <a:latin typeface="Century" panose="02040604050505020304" pitchFamily="18"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800"/>
              </a:spcAft>
              <a:buNone/>
            </a:pPr>
            <a:r>
              <a:rPr lang="en-US" sz="3600" b="1" dirty="0">
                <a:latin typeface="Century" panose="02040604050505020304" pitchFamily="18" charset="0"/>
                <a:ea typeface="Calibri" panose="020F0502020204030204" pitchFamily="34" charset="0"/>
                <a:cs typeface="Times New Roman" panose="02020603050405020304" pitchFamily="18" charset="0"/>
              </a:rPr>
              <a:t>	FOR THE BELIEVER, BONDAGE IS ALWAYS A 	VOLUNTARY EXPERIENCE.</a:t>
            </a:r>
            <a:endParaRPr lang="en-US" sz="3600" dirty="0">
              <a:latin typeface="Century" panose="02040604050505020304" pitchFamily="18" charset="0"/>
            </a:endParaRPr>
          </a:p>
        </p:txBody>
      </p:sp>
    </p:spTree>
    <p:extLst>
      <p:ext uri="{BB962C8B-B14F-4D97-AF65-F5344CB8AC3E}">
        <p14:creationId xmlns:p14="http://schemas.microsoft.com/office/powerpoint/2010/main" val="1783933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14">
                                            <p:txEl>
                                              <p:pRg st="6" end="6"/>
                                            </p:txEl>
                                          </p:spTgt>
                                        </p:tgtEl>
                                        <p:attrNameLst>
                                          <p:attrName>style.visibility</p:attrName>
                                        </p:attrNameLst>
                                      </p:cBhvr>
                                      <p:to>
                                        <p:strVal val="visible"/>
                                      </p:to>
                                    </p:set>
                                    <p:animEffect transition="in" filter="circle(in)">
                                      <p:cBhvr>
                                        <p:cTn id="15" dur="20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1050" y="118570"/>
            <a:ext cx="9509760" cy="569589"/>
          </a:xfrm>
        </p:spPr>
        <p:txBody>
          <a:bodyPr>
            <a:normAutofit fontScale="90000"/>
          </a:bodyPr>
          <a:lstStyle/>
          <a:p>
            <a:r>
              <a:rPr lang="en-US" sz="4000" dirty="0"/>
              <a:t>Between Now and Then – </a:t>
            </a:r>
            <a:r>
              <a:rPr lang="en-US" sz="4000" b="0" dirty="0"/>
              <a:t>Phil. 4:1-5</a:t>
            </a:r>
          </a:p>
        </p:txBody>
      </p:sp>
      <p:sp>
        <p:nvSpPr>
          <p:cNvPr id="14" name="Content Placeholder 13"/>
          <p:cNvSpPr>
            <a:spLocks noGrp="1"/>
          </p:cNvSpPr>
          <p:nvPr>
            <p:ph idx="1"/>
          </p:nvPr>
        </p:nvSpPr>
        <p:spPr>
          <a:xfrm>
            <a:off x="301658" y="688158"/>
            <a:ext cx="11745798" cy="5750350"/>
          </a:xfrm>
        </p:spPr>
        <p:txBody>
          <a:bodyPr>
            <a:normAutofit fontScale="85000" lnSpcReduction="20000"/>
          </a:bodyPr>
          <a:lstStyle/>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Unmovable in the Lord – 4:1</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Unified in the Lord – 4:2</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Unselfish in the Lord – 4:3</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Unabashed in the Lord – 4:4</a:t>
            </a:r>
          </a:p>
          <a:p>
            <a:pPr marL="0" marR="0">
              <a:lnSpc>
                <a:spcPct val="107000"/>
              </a:lnSpc>
              <a:spcBef>
                <a:spcPts val="0"/>
              </a:spcBef>
              <a:spcAft>
                <a:spcPts val="800"/>
              </a:spcAft>
            </a:pPr>
            <a:r>
              <a:rPr lang="en-US" sz="3600" b="1" dirty="0">
                <a:latin typeface="Century" panose="02040604050505020304" pitchFamily="18" charset="0"/>
                <a:ea typeface="Calibri" panose="020F0502020204030204" pitchFamily="34" charset="0"/>
                <a:cs typeface="Times New Roman" panose="02020603050405020304" pitchFamily="18" charset="0"/>
              </a:rPr>
              <a:t>Be Unfastened in the Lord – 4:5</a:t>
            </a:r>
          </a:p>
          <a:p>
            <a:pPr marL="0" marR="0" indent="0">
              <a:lnSpc>
                <a:spcPct val="107000"/>
              </a:lnSpc>
              <a:spcBef>
                <a:spcPts val="0"/>
              </a:spcBef>
              <a:spcAft>
                <a:spcPts val="800"/>
              </a:spcAft>
              <a:buNone/>
            </a:pPr>
            <a:r>
              <a:rPr lang="en-US" sz="3600" b="1" dirty="0">
                <a:latin typeface="Century" panose="02040604050505020304" pitchFamily="18" charset="0"/>
                <a:ea typeface="Calibri" panose="020F0502020204030204" pitchFamily="34" charset="0"/>
                <a:cs typeface="Times New Roman" panose="02020603050405020304" pitchFamily="18" charset="0"/>
              </a:rPr>
              <a:t>	Joh 8:32 </a:t>
            </a:r>
            <a:r>
              <a:rPr lang="en-US" sz="3600" dirty="0">
                <a:latin typeface="Century" panose="02040604050505020304" pitchFamily="18" charset="0"/>
                <a:ea typeface="Calibri" panose="020F0502020204030204" pitchFamily="34" charset="0"/>
                <a:cs typeface="Times New Roman" panose="02020603050405020304" pitchFamily="18" charset="0"/>
              </a:rPr>
              <a:t>And ye shall know the truth, and the truth 	shall </a:t>
            </a:r>
            <a:r>
              <a:rPr lang="en-US" sz="3600" u="sng" dirty="0">
                <a:latin typeface="Century" panose="02040604050505020304" pitchFamily="18" charset="0"/>
                <a:ea typeface="Calibri" panose="020F0502020204030204" pitchFamily="34" charset="0"/>
                <a:cs typeface="Times New Roman" panose="02020603050405020304" pitchFamily="18" charset="0"/>
              </a:rPr>
              <a:t>make you free</a:t>
            </a:r>
            <a:r>
              <a:rPr lang="en-US" sz="3600" b="1" dirty="0">
                <a:latin typeface="Century" panose="02040604050505020304" pitchFamily="18"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3600" b="1" dirty="0">
                <a:latin typeface="Century" panose="02040604050505020304" pitchFamily="18" charset="0"/>
                <a:ea typeface="Calibri" panose="020F0502020204030204" pitchFamily="34" charset="0"/>
                <a:cs typeface="Times New Roman" panose="02020603050405020304" pitchFamily="18" charset="0"/>
              </a:rPr>
              <a:t>	Rom 8:11 </a:t>
            </a:r>
            <a:r>
              <a:rPr lang="en-US" sz="3600" dirty="0">
                <a:latin typeface="Century" panose="02040604050505020304" pitchFamily="18" charset="0"/>
                <a:ea typeface="Calibri" panose="020F0502020204030204" pitchFamily="34" charset="0"/>
                <a:cs typeface="Times New Roman" panose="02020603050405020304" pitchFamily="18" charset="0"/>
              </a:rPr>
              <a:t>But if the Spirit of him that raised up Jesus 	from the dead dwell in you, he that raised up Christ from 	the dead shall also quicken your mortal bodies by his </a:t>
            </a:r>
            <a:r>
              <a:rPr lang="en-US" sz="3600" dirty="0" err="1">
                <a:latin typeface="Century" panose="02040604050505020304" pitchFamily="18" charset="0"/>
                <a:ea typeface="Calibri" panose="020F0502020204030204" pitchFamily="34" charset="0"/>
                <a:cs typeface="Times New Roman" panose="02020603050405020304" pitchFamily="18" charset="0"/>
              </a:rPr>
              <a:t>pirit</a:t>
            </a:r>
            <a:r>
              <a:rPr lang="en-US" sz="3600" dirty="0">
                <a:latin typeface="Century" panose="02040604050505020304" pitchFamily="18" charset="0"/>
                <a:ea typeface="Calibri" panose="020F0502020204030204" pitchFamily="34" charset="0"/>
                <a:cs typeface="Times New Roman" panose="02020603050405020304" pitchFamily="18" charset="0"/>
              </a:rPr>
              <a:t> 	that </a:t>
            </a:r>
            <a:r>
              <a:rPr lang="en-US" sz="3600" dirty="0" err="1">
                <a:latin typeface="Century" panose="02040604050505020304" pitchFamily="18" charset="0"/>
                <a:ea typeface="Calibri" panose="020F0502020204030204" pitchFamily="34" charset="0"/>
                <a:cs typeface="Times New Roman" panose="02020603050405020304" pitchFamily="18" charset="0"/>
              </a:rPr>
              <a:t>dwelleth</a:t>
            </a:r>
            <a:r>
              <a:rPr lang="en-US" sz="3600" dirty="0">
                <a:latin typeface="Century" panose="02040604050505020304" pitchFamily="18" charset="0"/>
                <a:ea typeface="Calibri" panose="020F0502020204030204" pitchFamily="34" charset="0"/>
                <a:cs typeface="Times New Roman" panose="02020603050405020304" pitchFamily="18" charset="0"/>
              </a:rPr>
              <a:t> in you. </a:t>
            </a:r>
            <a:r>
              <a:rPr lang="en-US" sz="3600" b="1" dirty="0">
                <a:latin typeface="Century" panose="02040604050505020304" pitchFamily="18" charset="0"/>
                <a:ea typeface="Calibri" panose="020F0502020204030204" pitchFamily="34" charset="0"/>
                <a:cs typeface="Times New Roman" panose="02020603050405020304" pitchFamily="18" charset="0"/>
              </a:rPr>
              <a:t>Rom 8:12 </a:t>
            </a:r>
            <a:r>
              <a:rPr lang="en-US" sz="3600" dirty="0">
                <a:latin typeface="Century" panose="02040604050505020304" pitchFamily="18" charset="0"/>
                <a:ea typeface="Calibri" panose="020F0502020204030204" pitchFamily="34" charset="0"/>
                <a:cs typeface="Times New Roman" panose="02020603050405020304" pitchFamily="18" charset="0"/>
              </a:rPr>
              <a:t>Therefore, brethren, </a:t>
            </a:r>
            <a:r>
              <a:rPr lang="en-US" sz="3600" u="sng" dirty="0">
                <a:latin typeface="Century" panose="02040604050505020304" pitchFamily="18" charset="0"/>
                <a:ea typeface="Calibri" panose="020F0502020204030204" pitchFamily="34" charset="0"/>
                <a:cs typeface="Times New Roman" panose="02020603050405020304" pitchFamily="18" charset="0"/>
              </a:rPr>
              <a:t>we </a:t>
            </a:r>
            <a:r>
              <a:rPr lang="en-US" sz="3600" dirty="0">
                <a:latin typeface="Century" panose="02040604050505020304" pitchFamily="18" charset="0"/>
                <a:ea typeface="Calibri" panose="020F0502020204030204" pitchFamily="34" charset="0"/>
                <a:cs typeface="Times New Roman" panose="02020603050405020304" pitchFamily="18" charset="0"/>
              </a:rPr>
              <a:t>	</a:t>
            </a:r>
            <a:r>
              <a:rPr lang="en-US" sz="3600" u="sng" dirty="0">
                <a:latin typeface="Century" panose="02040604050505020304" pitchFamily="18" charset="0"/>
                <a:ea typeface="Calibri" panose="020F0502020204030204" pitchFamily="34" charset="0"/>
                <a:cs typeface="Times New Roman" panose="02020603050405020304" pitchFamily="18" charset="0"/>
              </a:rPr>
              <a:t>are debtors, not to the flesh</a:t>
            </a:r>
            <a:r>
              <a:rPr lang="en-US" sz="3600" dirty="0">
                <a:latin typeface="Century" panose="02040604050505020304" pitchFamily="18" charset="0"/>
                <a:ea typeface="Calibri" panose="020F0502020204030204" pitchFamily="34" charset="0"/>
                <a:cs typeface="Times New Roman" panose="02020603050405020304" pitchFamily="18" charset="0"/>
              </a:rPr>
              <a:t>, to live after the flesh.</a:t>
            </a:r>
            <a:endParaRPr lang="en-US" sz="3600" dirty="0">
              <a:latin typeface="Century" panose="02040604050505020304" pitchFamily="18" charset="0"/>
            </a:endParaRPr>
          </a:p>
        </p:txBody>
      </p:sp>
    </p:spTree>
    <p:extLst>
      <p:ext uri="{BB962C8B-B14F-4D97-AF65-F5344CB8AC3E}">
        <p14:creationId xmlns:p14="http://schemas.microsoft.com/office/powerpoint/2010/main" val="178914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14">
                                            <p:txEl>
                                              <p:pRg st="6" end="6"/>
                                            </p:txEl>
                                          </p:spTgt>
                                        </p:tgtEl>
                                        <p:attrNameLst>
                                          <p:attrName>style.visibility</p:attrName>
                                        </p:attrNameLst>
                                      </p:cBhvr>
                                      <p:to>
                                        <p:strVal val="visible"/>
                                      </p:to>
                                    </p:set>
                                    <p:animEffect transition="in" filter="circle(in)">
                                      <p:cBhvr>
                                        <p:cTn id="11" dur="20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theme/theme1.xml><?xml version="1.0" encoding="utf-8"?>
<a:theme xmlns:a="http://schemas.openxmlformats.org/drawingml/2006/main" name="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66677B1-365E-411F-9971-C788BC297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Yellow banded design presentation (widescreen)</Template>
  <TotalTime>0</TotalTime>
  <Words>398</Words>
  <Application>Microsoft Office PowerPoint</Application>
  <PresentationFormat>Widescreen</PresentationFormat>
  <Paragraphs>72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Book Antiqua</vt:lpstr>
      <vt:lpstr>Calibri</vt:lpstr>
      <vt:lpstr>Century</vt:lpstr>
      <vt:lpstr>Times New Roman</vt:lpstr>
      <vt:lpstr>Banded Design Yellow 16x9</vt:lpstr>
      <vt:lpstr>Between Now and Then</vt:lpstr>
      <vt:lpstr>Between Now and Then – Phil. 4:1-5</vt:lpstr>
      <vt:lpstr>Between Now and Then – Phil. 4:1-5</vt:lpstr>
      <vt:lpstr>Between Now and Then – Phil. 4:1-5</vt:lpstr>
      <vt:lpstr>Between Now and Then – Phil. 4:1-5</vt:lpstr>
      <vt:lpstr>Between Now and Then – Phil. 4:1-5</vt:lpstr>
      <vt:lpstr>Between Now and Then – Phil. 4:1-5</vt:lpstr>
      <vt:lpstr>Between Now and Then – Phil. 4:1-5</vt:lpstr>
      <vt:lpstr>Between Now and Then – Phil. 4:1-5</vt:lpstr>
      <vt:lpstr>Between Now and Then – Phil. 4:1-5</vt:lpstr>
      <vt:lpstr>Between Now and Then – Phil. 4:1-5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2016-08-13T00:15:57Z</dcterms:created>
  <dcterms:modified xsi:type="dcterms:W3CDTF">2016-08-14T12:19:29Z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TC029009979991</vt:lpwstr>
  </property>
</Properties>
</file>