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5" r:id="rId4"/>
    <p:sldId id="266" r:id="rId5"/>
    <p:sldId id="267" r:id="rId6"/>
    <p:sldId id="293" r:id="rId7"/>
    <p:sldId id="268" r:id="rId8"/>
    <p:sldId id="269" r:id="rId9"/>
    <p:sldId id="276" r:id="rId10"/>
    <p:sldId id="270" r:id="rId11"/>
    <p:sldId id="294" r:id="rId12"/>
    <p:sldId id="271" r:id="rId13"/>
    <p:sldId id="272" r:id="rId14"/>
    <p:sldId id="273" r:id="rId15"/>
    <p:sldId id="277" r:id="rId16"/>
    <p:sldId id="274" r:id="rId17"/>
    <p:sldId id="278" r:id="rId18"/>
    <p:sldId id="279" r:id="rId19"/>
    <p:sldId id="281" r:id="rId20"/>
    <p:sldId id="283" r:id="rId21"/>
    <p:sldId id="286" r:id="rId22"/>
    <p:sldId id="288" r:id="rId23"/>
    <p:sldId id="28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1" autoAdjust="0"/>
    <p:restoredTop sz="94660"/>
  </p:normalViewPr>
  <p:slideViewPr>
    <p:cSldViewPr snapToGrid="0">
      <p:cViewPr varScale="1">
        <p:scale>
          <a:sx n="84" d="100"/>
          <a:sy n="84" d="100"/>
        </p:scale>
        <p:origin x="60"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5/28/2018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5/28/2018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5/28/2018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5/28/2018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5/28/2018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5/28/2018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5/28/2018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5/28/2018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5/28/2018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5/28/2018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5/28/2018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5/28/2018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5/28/2018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5/28/2018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596348" y="631370"/>
            <a:ext cx="11073137" cy="5590525"/>
          </a:xfrm>
        </p:spPr>
        <p:txBody>
          <a:bodyPr/>
          <a:lstStyle/>
          <a:p>
            <a:r>
              <a:rPr lang="en-US" b="1" dirty="0"/>
              <a:t>NOBODY TOLD ME THAT</a:t>
            </a:r>
            <a:br>
              <a:rPr lang="en-US" b="1" dirty="0"/>
            </a:br>
            <a:r>
              <a:rPr lang="en-US" b="1" dirty="0"/>
              <a:t>THE ROAD WOULD BE EASY</a:t>
            </a:r>
            <a:br>
              <a:rPr lang="en-US" b="1" dirty="0"/>
            </a:br>
            <a:br>
              <a:rPr lang="en-US" dirty="0"/>
            </a:br>
            <a:r>
              <a:rPr lang="en-US" sz="4000" b="1" dirty="0"/>
              <a:t>THE POWER OF A COMMITTED CHRISTIAN</a:t>
            </a:r>
            <a:br>
              <a:rPr lang="en-US" sz="4000" b="1" dirty="0"/>
            </a:br>
            <a:br>
              <a:rPr lang="en-US" dirty="0"/>
            </a:br>
            <a:endParaRPr lang="en-US" dirty="0"/>
          </a:p>
        </p:txBody>
      </p:sp>
    </p:spTree>
    <p:extLst>
      <p:ext uri="{BB962C8B-B14F-4D97-AF65-F5344CB8AC3E}">
        <p14:creationId xmlns:p14="http://schemas.microsoft.com/office/powerpoint/2010/main" val="133148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4" y="889000"/>
            <a:ext cx="11038115" cy="4749800"/>
          </a:xfrm>
        </p:spPr>
        <p:txBody>
          <a:bodyPr anchor="ctr">
            <a:normAutofit/>
          </a:bodyPr>
          <a:lstStyle/>
          <a:p>
            <a:pPr lvl="0" algn="ctr"/>
            <a:r>
              <a:rPr lang="en-US" sz="4400" i="1" dirty="0">
                <a:solidFill>
                  <a:schemeClr val="bg1"/>
                </a:solidFill>
              </a:rPr>
              <a:t>because we have testified of God that he raised up Christ’s whom he raised not up, if so be that the dead rise not </a:t>
            </a:r>
            <a:r>
              <a:rPr lang="en-US" sz="4400" dirty="0">
                <a:solidFill>
                  <a:schemeClr val="bg1"/>
                </a:solidFill>
              </a:rPr>
              <a:t>(</a:t>
            </a:r>
            <a:r>
              <a:rPr lang="en-US" sz="4400" b="1" dirty="0">
                <a:solidFill>
                  <a:schemeClr val="bg1"/>
                </a:solidFill>
              </a:rPr>
              <a:t>no atonement for sin</a:t>
            </a:r>
            <a:r>
              <a:rPr lang="en-US" sz="4400" dirty="0">
                <a:solidFill>
                  <a:schemeClr val="bg1"/>
                </a:solidFill>
              </a:rPr>
              <a:t>)</a:t>
            </a:r>
          </a:p>
        </p:txBody>
      </p:sp>
      <p:sp>
        <p:nvSpPr>
          <p:cNvPr id="4" name="Rectangle 3"/>
          <p:cNvSpPr/>
          <p:nvPr/>
        </p:nvSpPr>
        <p:spPr>
          <a:xfrm>
            <a:off x="631370" y="863149"/>
            <a:ext cx="10918946" cy="523220"/>
          </a:xfrm>
          <a:prstGeom prst="rect">
            <a:avLst/>
          </a:prstGeom>
        </p:spPr>
        <p:txBody>
          <a:bodyPr wrap="square">
            <a:spAutoFit/>
          </a:bodyPr>
          <a:lstStyle/>
          <a:p>
            <a:r>
              <a:rPr lang="en-US" sz="2800" b="1" dirty="0">
                <a:solidFill>
                  <a:schemeClr val="bg1"/>
                </a:solidFill>
              </a:rPr>
              <a:t>THE IMPACT OF CHRIST’S RESURRECTION			</a:t>
            </a:r>
            <a:r>
              <a:rPr lang="en-US" sz="2000" dirty="0">
                <a:solidFill>
                  <a:schemeClr val="bg1"/>
                </a:solidFill>
              </a:rPr>
              <a:t>1 Corinthians  15:14-19</a:t>
            </a:r>
            <a:endParaRPr lang="en-US" sz="2800" dirty="0">
              <a:solidFill>
                <a:schemeClr val="bg1"/>
              </a:solidFill>
            </a:endParaRPr>
          </a:p>
        </p:txBody>
      </p:sp>
    </p:spTree>
    <p:extLst>
      <p:ext uri="{BB962C8B-B14F-4D97-AF65-F5344CB8AC3E}">
        <p14:creationId xmlns:p14="http://schemas.microsoft.com/office/powerpoint/2010/main" val="4184307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4" y="889000"/>
            <a:ext cx="11038115" cy="4749800"/>
          </a:xfrm>
        </p:spPr>
        <p:txBody>
          <a:bodyPr anchor="ctr">
            <a:normAutofit/>
          </a:bodyPr>
          <a:lstStyle/>
          <a:p>
            <a:pPr lvl="0"/>
            <a:r>
              <a:rPr lang="en-US" sz="4400" i="1" dirty="0">
                <a:solidFill>
                  <a:schemeClr val="bg1"/>
                </a:solidFill>
              </a:rPr>
              <a:t>For if the </a:t>
            </a:r>
            <a:r>
              <a:rPr lang="en-US" sz="4400" i="1" u="sng" dirty="0">
                <a:solidFill>
                  <a:schemeClr val="bg1"/>
                </a:solidFill>
              </a:rPr>
              <a:t>dead rise not, then is not Christ</a:t>
            </a:r>
            <a:r>
              <a:rPr lang="en-US" sz="4400" i="1" dirty="0">
                <a:solidFill>
                  <a:schemeClr val="bg1"/>
                </a:solidFill>
              </a:rPr>
              <a:t> raised: </a:t>
            </a:r>
            <a:r>
              <a:rPr lang="en-US" sz="4400" dirty="0">
                <a:solidFill>
                  <a:schemeClr val="bg1"/>
                </a:solidFill>
              </a:rPr>
              <a:t>(</a:t>
            </a:r>
            <a:r>
              <a:rPr lang="en-US" sz="4400" b="1" dirty="0">
                <a:solidFill>
                  <a:schemeClr val="bg1"/>
                </a:solidFill>
              </a:rPr>
              <a:t>No resurrected believers)</a:t>
            </a:r>
            <a:endParaRPr lang="en-US" sz="4400" dirty="0">
              <a:solidFill>
                <a:schemeClr val="bg1"/>
              </a:solidFill>
            </a:endParaRPr>
          </a:p>
          <a:p>
            <a:endParaRPr lang="en-US" dirty="0"/>
          </a:p>
        </p:txBody>
      </p:sp>
      <p:sp>
        <p:nvSpPr>
          <p:cNvPr id="4" name="Rectangle 3"/>
          <p:cNvSpPr/>
          <p:nvPr/>
        </p:nvSpPr>
        <p:spPr>
          <a:xfrm>
            <a:off x="631370" y="863149"/>
            <a:ext cx="10918946" cy="523220"/>
          </a:xfrm>
          <a:prstGeom prst="rect">
            <a:avLst/>
          </a:prstGeom>
        </p:spPr>
        <p:txBody>
          <a:bodyPr wrap="square">
            <a:spAutoFit/>
          </a:bodyPr>
          <a:lstStyle/>
          <a:p>
            <a:r>
              <a:rPr lang="en-US" sz="2800" b="1" dirty="0">
                <a:solidFill>
                  <a:schemeClr val="bg1"/>
                </a:solidFill>
              </a:rPr>
              <a:t>THE IMPACT OF CHRIST’S RESURRECTION			</a:t>
            </a:r>
            <a:r>
              <a:rPr lang="en-US" sz="2000" dirty="0">
                <a:solidFill>
                  <a:schemeClr val="bg1"/>
                </a:solidFill>
              </a:rPr>
              <a:t>1 Corinthians  15:14-19</a:t>
            </a:r>
            <a:endParaRPr lang="en-US" sz="2800" dirty="0">
              <a:solidFill>
                <a:schemeClr val="bg1"/>
              </a:solidFill>
            </a:endParaRPr>
          </a:p>
        </p:txBody>
      </p:sp>
    </p:spTree>
    <p:extLst>
      <p:ext uri="{BB962C8B-B14F-4D97-AF65-F5344CB8AC3E}">
        <p14:creationId xmlns:p14="http://schemas.microsoft.com/office/powerpoint/2010/main" val="1181542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465256" y="1180011"/>
            <a:ext cx="11281229" cy="5007429"/>
          </a:xfrm>
        </p:spPr>
        <p:txBody>
          <a:bodyPr anchor="ctr">
            <a:normAutofit/>
          </a:bodyPr>
          <a:lstStyle/>
          <a:p>
            <a:pPr algn="ctr"/>
            <a:r>
              <a:rPr lang="en-US" sz="4400" i="1" dirty="0">
                <a:solidFill>
                  <a:schemeClr val="bg1"/>
                </a:solidFill>
              </a:rPr>
              <a:t>And if Christ be not raised your faith is vain; ye are yet in your sins. Then they also which are fallen asleep in Christ are perished. If in this life only we have hope in Christ, we are of all men most miserable</a:t>
            </a:r>
            <a:r>
              <a:rPr lang="en-US" sz="4400" dirty="0">
                <a:solidFill>
                  <a:schemeClr val="bg1"/>
                </a:solidFill>
              </a:rPr>
              <a:t> </a:t>
            </a:r>
          </a:p>
          <a:p>
            <a:pPr algn="ctr"/>
            <a:r>
              <a:rPr lang="en-US" sz="4400" dirty="0">
                <a:solidFill>
                  <a:schemeClr val="bg1"/>
                </a:solidFill>
              </a:rPr>
              <a:t>(</a:t>
            </a:r>
            <a:r>
              <a:rPr lang="en-US" sz="4400" b="1" dirty="0">
                <a:solidFill>
                  <a:schemeClr val="bg1"/>
                </a:solidFill>
              </a:rPr>
              <a:t>Our Christianity would be false)</a:t>
            </a:r>
            <a:endParaRPr lang="en-US" sz="4400" dirty="0">
              <a:solidFill>
                <a:schemeClr val="bg1"/>
              </a:solidFill>
            </a:endParaRPr>
          </a:p>
        </p:txBody>
      </p:sp>
      <p:sp>
        <p:nvSpPr>
          <p:cNvPr id="4" name="Rectangle 3"/>
          <p:cNvSpPr/>
          <p:nvPr/>
        </p:nvSpPr>
        <p:spPr>
          <a:xfrm>
            <a:off x="631370" y="656791"/>
            <a:ext cx="10918946" cy="523220"/>
          </a:xfrm>
          <a:prstGeom prst="rect">
            <a:avLst/>
          </a:prstGeom>
        </p:spPr>
        <p:txBody>
          <a:bodyPr wrap="square">
            <a:spAutoFit/>
          </a:bodyPr>
          <a:lstStyle/>
          <a:p>
            <a:r>
              <a:rPr lang="en-US" sz="2800" b="1" dirty="0">
                <a:solidFill>
                  <a:schemeClr val="bg1"/>
                </a:solidFill>
              </a:rPr>
              <a:t>THE IMPACT OF CHRIST’S RESURRECTION			</a:t>
            </a:r>
            <a:r>
              <a:rPr lang="en-US" sz="2000" dirty="0">
                <a:solidFill>
                  <a:schemeClr val="bg1"/>
                </a:solidFill>
              </a:rPr>
              <a:t>1 Corinthians  15:14-19</a:t>
            </a:r>
            <a:endParaRPr lang="en-US" sz="2800" dirty="0">
              <a:solidFill>
                <a:schemeClr val="bg1"/>
              </a:solidFill>
            </a:endParaRPr>
          </a:p>
        </p:txBody>
      </p:sp>
    </p:spTree>
    <p:extLst>
      <p:ext uri="{BB962C8B-B14F-4D97-AF65-F5344CB8AC3E}">
        <p14:creationId xmlns:p14="http://schemas.microsoft.com/office/powerpoint/2010/main" val="1686292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631370" y="838200"/>
            <a:ext cx="10697029" cy="4800600"/>
          </a:xfrm>
        </p:spPr>
        <p:txBody>
          <a:bodyPr>
            <a:normAutofit fontScale="85000" lnSpcReduction="10000"/>
          </a:bodyPr>
          <a:lstStyle/>
          <a:p>
            <a:r>
              <a:rPr lang="en-US" sz="4400" dirty="0" err="1">
                <a:solidFill>
                  <a:schemeClr val="bg1"/>
                </a:solidFill>
              </a:rPr>
              <a:t>Dr</a:t>
            </a:r>
            <a:r>
              <a:rPr lang="en-US" sz="4400" dirty="0">
                <a:solidFill>
                  <a:schemeClr val="bg1"/>
                </a:solidFill>
              </a:rPr>
              <a:t> SM Lockridge said: </a:t>
            </a:r>
          </a:p>
          <a:p>
            <a:endParaRPr lang="en-US" sz="4400" b="1" dirty="0">
              <a:solidFill>
                <a:schemeClr val="bg1"/>
              </a:solidFill>
            </a:endParaRPr>
          </a:p>
          <a:p>
            <a:r>
              <a:rPr lang="en-US" sz="4400" b="1" dirty="0">
                <a:solidFill>
                  <a:schemeClr val="bg1"/>
                </a:solidFill>
              </a:rPr>
              <a:t>if God is dead, who assassinated him? What coroner was called? Who signed His death certificate? In what obituary column did you find the announcement? And why wasn’t I notified. I am a member of the family, one of the next of kin? </a:t>
            </a:r>
            <a:endParaRPr lang="en-US" dirty="0"/>
          </a:p>
        </p:txBody>
      </p:sp>
    </p:spTree>
    <p:extLst>
      <p:ext uri="{BB962C8B-B14F-4D97-AF65-F5344CB8AC3E}">
        <p14:creationId xmlns:p14="http://schemas.microsoft.com/office/powerpoint/2010/main" val="2633022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509908" y="1218512"/>
            <a:ext cx="11172181"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631370" y="631371"/>
            <a:ext cx="10929259" cy="5007429"/>
          </a:xfrm>
        </p:spPr>
        <p:txBody>
          <a:bodyPr anchor="ctr">
            <a:noAutofit/>
          </a:bodyPr>
          <a:lstStyle/>
          <a:p>
            <a:pPr algn="ctr"/>
            <a:r>
              <a:rPr lang="en-US" sz="4400" dirty="0">
                <a:solidFill>
                  <a:schemeClr val="bg1"/>
                </a:solidFill>
              </a:rPr>
              <a:t>Point # 4</a:t>
            </a:r>
          </a:p>
          <a:p>
            <a:pPr algn="ctr"/>
            <a:r>
              <a:rPr lang="en-US" sz="4400" b="1" dirty="0">
                <a:solidFill>
                  <a:schemeClr val="bg1"/>
                </a:solidFill>
              </a:rPr>
              <a:t> It is essential </a:t>
            </a:r>
          </a:p>
          <a:p>
            <a:pPr algn="ctr"/>
            <a:r>
              <a:rPr lang="en-US" sz="4400" b="1" dirty="0">
                <a:solidFill>
                  <a:schemeClr val="bg1"/>
                </a:solidFill>
              </a:rPr>
              <a:t>that you exercise your faith </a:t>
            </a:r>
          </a:p>
          <a:p>
            <a:pPr algn="ctr"/>
            <a:r>
              <a:rPr lang="en-US" sz="4400" b="1" dirty="0">
                <a:solidFill>
                  <a:schemeClr val="bg1"/>
                </a:solidFill>
              </a:rPr>
              <a:t>in Christ who rose </a:t>
            </a:r>
          </a:p>
          <a:p>
            <a:pPr algn="ctr"/>
            <a:r>
              <a:rPr lang="en-US" sz="4400" b="1" dirty="0">
                <a:solidFill>
                  <a:schemeClr val="bg1"/>
                </a:solidFill>
              </a:rPr>
              <a:t>from the grave and lives today.</a:t>
            </a:r>
            <a:endParaRPr lang="en-US" sz="4400" dirty="0">
              <a:solidFill>
                <a:schemeClr val="bg1"/>
              </a:solidFill>
            </a:endParaRPr>
          </a:p>
        </p:txBody>
      </p:sp>
    </p:spTree>
    <p:extLst>
      <p:ext uri="{BB962C8B-B14F-4D97-AF65-F5344CB8AC3E}">
        <p14:creationId xmlns:p14="http://schemas.microsoft.com/office/powerpoint/2010/main" val="2233014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631370" y="990600"/>
            <a:ext cx="10646229" cy="4648200"/>
          </a:xfrm>
        </p:spPr>
        <p:txBody>
          <a:bodyPr anchor="ctr">
            <a:normAutofit/>
          </a:bodyPr>
          <a:lstStyle/>
          <a:p>
            <a:pPr algn="ctr"/>
            <a:r>
              <a:rPr lang="en-US" sz="4400" b="1" dirty="0">
                <a:solidFill>
                  <a:schemeClr val="bg1"/>
                </a:solidFill>
              </a:rPr>
              <a:t>The </a:t>
            </a:r>
            <a:r>
              <a:rPr lang="en-US" sz="4400" b="1" u="sng" dirty="0">
                <a:solidFill>
                  <a:schemeClr val="bg1"/>
                </a:solidFill>
              </a:rPr>
              <a:t>Comfort</a:t>
            </a:r>
            <a:r>
              <a:rPr lang="en-US" sz="4400" b="1" dirty="0">
                <a:solidFill>
                  <a:schemeClr val="bg1"/>
                </a:solidFill>
              </a:rPr>
              <a:t> in knowing </a:t>
            </a:r>
          </a:p>
          <a:p>
            <a:pPr algn="ctr"/>
            <a:r>
              <a:rPr lang="en-US" sz="4400" b="1" dirty="0">
                <a:solidFill>
                  <a:schemeClr val="bg1"/>
                </a:solidFill>
              </a:rPr>
              <a:t>what God says</a:t>
            </a:r>
            <a:endParaRPr lang="en-US" sz="4400" dirty="0">
              <a:solidFill>
                <a:schemeClr val="bg1"/>
              </a:solidFill>
            </a:endParaRPr>
          </a:p>
          <a:p>
            <a:endParaRPr lang="en-US" dirty="0"/>
          </a:p>
        </p:txBody>
      </p:sp>
    </p:spTree>
    <p:extLst>
      <p:ext uri="{BB962C8B-B14F-4D97-AF65-F5344CB8AC3E}">
        <p14:creationId xmlns:p14="http://schemas.microsoft.com/office/powerpoint/2010/main" val="2084007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5" y="1183907"/>
            <a:ext cx="11146970" cy="4454893"/>
          </a:xfrm>
        </p:spPr>
        <p:txBody>
          <a:bodyPr anchor="ctr"/>
          <a:lstStyle/>
          <a:p>
            <a:pPr algn="ctr"/>
            <a:r>
              <a:rPr lang="en-US" sz="4400" dirty="0">
                <a:solidFill>
                  <a:schemeClr val="bg1"/>
                </a:solidFill>
              </a:rPr>
              <a:t>Point # 5 </a:t>
            </a:r>
          </a:p>
          <a:p>
            <a:pPr algn="ctr"/>
            <a:r>
              <a:rPr lang="en-US" sz="4400" b="1" dirty="0">
                <a:solidFill>
                  <a:schemeClr val="bg1"/>
                </a:solidFill>
              </a:rPr>
              <a:t>There is a sense </a:t>
            </a:r>
          </a:p>
          <a:p>
            <a:pPr algn="ctr"/>
            <a:r>
              <a:rPr lang="en-US" sz="4400" b="1" dirty="0">
                <a:solidFill>
                  <a:schemeClr val="bg1"/>
                </a:solidFill>
              </a:rPr>
              <a:t>of complete comfort </a:t>
            </a:r>
          </a:p>
          <a:p>
            <a:pPr algn="ctr"/>
            <a:r>
              <a:rPr lang="en-US" sz="4400" b="1" dirty="0">
                <a:solidFill>
                  <a:schemeClr val="bg1"/>
                </a:solidFill>
              </a:rPr>
              <a:t>when YOU understand AND OBEY </a:t>
            </a:r>
          </a:p>
          <a:p>
            <a:pPr algn="ctr"/>
            <a:r>
              <a:rPr lang="en-US" sz="4400" b="1" dirty="0">
                <a:solidFill>
                  <a:schemeClr val="bg1"/>
                </a:solidFill>
              </a:rPr>
              <a:t>what God says.</a:t>
            </a:r>
            <a:endParaRPr lang="en-US" sz="4400" dirty="0">
              <a:solidFill>
                <a:schemeClr val="bg1"/>
              </a:solidFill>
            </a:endParaRPr>
          </a:p>
          <a:p>
            <a:pPr algn="ctr"/>
            <a:endParaRPr lang="en-US" dirty="0"/>
          </a:p>
        </p:txBody>
      </p:sp>
    </p:spTree>
    <p:extLst>
      <p:ext uri="{BB962C8B-B14F-4D97-AF65-F5344CB8AC3E}">
        <p14:creationId xmlns:p14="http://schemas.microsoft.com/office/powerpoint/2010/main" val="3054903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4" y="838199"/>
            <a:ext cx="11038115" cy="5388429"/>
          </a:xfrm>
        </p:spPr>
        <p:txBody>
          <a:bodyPr>
            <a:normAutofit lnSpcReduction="10000"/>
          </a:bodyPr>
          <a:lstStyle/>
          <a:p>
            <a:pPr algn="ctr"/>
            <a:r>
              <a:rPr lang="en-US" sz="4400" dirty="0">
                <a:solidFill>
                  <a:schemeClr val="bg1"/>
                </a:solidFill>
              </a:rPr>
              <a:t>Point # 6 </a:t>
            </a:r>
          </a:p>
          <a:p>
            <a:pPr algn="ctr"/>
            <a:r>
              <a:rPr lang="en-US" sz="4400" b="1" dirty="0">
                <a:solidFill>
                  <a:schemeClr val="bg1"/>
                </a:solidFill>
              </a:rPr>
              <a:t>Don’t let pride get in the way of you being used by God in this church. If you look deep enough for something wrong, you May find something. Focus on how you can make a difference in your own life and in this church.</a:t>
            </a:r>
            <a:endParaRPr lang="en-US" sz="4400" dirty="0">
              <a:solidFill>
                <a:schemeClr val="bg1"/>
              </a:solidFill>
            </a:endParaRPr>
          </a:p>
        </p:txBody>
      </p:sp>
    </p:spTree>
    <p:extLst>
      <p:ext uri="{BB962C8B-B14F-4D97-AF65-F5344CB8AC3E}">
        <p14:creationId xmlns:p14="http://schemas.microsoft.com/office/powerpoint/2010/main" val="4004998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481264" y="631371"/>
            <a:ext cx="11188222" cy="5595258"/>
          </a:xfrm>
        </p:spPr>
        <p:txBody>
          <a:bodyPr anchor="ctr">
            <a:normAutofit/>
          </a:bodyPr>
          <a:lstStyle/>
          <a:p>
            <a:pPr algn="ctr"/>
            <a:r>
              <a:rPr lang="en-US" sz="4400" dirty="0">
                <a:solidFill>
                  <a:schemeClr val="bg1"/>
                </a:solidFill>
              </a:rPr>
              <a:t>Point # 7 </a:t>
            </a:r>
          </a:p>
          <a:p>
            <a:pPr algn="ctr"/>
            <a:r>
              <a:rPr lang="en-US" sz="4400" b="1" dirty="0">
                <a:solidFill>
                  <a:schemeClr val="bg1"/>
                </a:solidFill>
              </a:rPr>
              <a:t>When you feel like </a:t>
            </a:r>
          </a:p>
          <a:p>
            <a:pPr algn="ctr"/>
            <a:r>
              <a:rPr lang="en-US" sz="4400" b="1" dirty="0">
                <a:solidFill>
                  <a:schemeClr val="bg1"/>
                </a:solidFill>
              </a:rPr>
              <a:t>you can’t keep going </a:t>
            </a:r>
          </a:p>
          <a:p>
            <a:pPr algn="ctr"/>
            <a:r>
              <a:rPr lang="en-US" sz="4400" b="1" dirty="0">
                <a:solidFill>
                  <a:schemeClr val="bg1"/>
                </a:solidFill>
              </a:rPr>
              <a:t>because you are under attack </a:t>
            </a:r>
          </a:p>
          <a:p>
            <a:pPr algn="ctr"/>
            <a:r>
              <a:rPr lang="en-US" sz="4400" b="1" dirty="0">
                <a:solidFill>
                  <a:schemeClr val="bg1"/>
                </a:solidFill>
              </a:rPr>
              <a:t>or things are not going well,</a:t>
            </a:r>
          </a:p>
          <a:p>
            <a:pPr algn="ctr"/>
            <a:r>
              <a:rPr lang="en-US" sz="4400" b="1" dirty="0">
                <a:solidFill>
                  <a:schemeClr val="bg1"/>
                </a:solidFill>
              </a:rPr>
              <a:t>surrender and obey </a:t>
            </a:r>
          </a:p>
          <a:p>
            <a:pPr algn="ctr"/>
            <a:r>
              <a:rPr lang="en-US" sz="4400" b="1" dirty="0">
                <a:solidFill>
                  <a:schemeClr val="bg1"/>
                </a:solidFill>
              </a:rPr>
              <a:t>the One who gave it all.</a:t>
            </a:r>
            <a:endParaRPr lang="en-US" sz="4400" dirty="0">
              <a:solidFill>
                <a:schemeClr val="bg1"/>
              </a:solidFill>
            </a:endParaRPr>
          </a:p>
        </p:txBody>
      </p:sp>
    </p:spTree>
    <p:extLst>
      <p:ext uri="{BB962C8B-B14F-4D97-AF65-F5344CB8AC3E}">
        <p14:creationId xmlns:p14="http://schemas.microsoft.com/office/powerpoint/2010/main" val="2856192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5" y="490888"/>
            <a:ext cx="11146969" cy="5871411"/>
          </a:xfrm>
        </p:spPr>
        <p:txBody>
          <a:bodyPr>
            <a:normAutofit/>
          </a:bodyPr>
          <a:lstStyle/>
          <a:p>
            <a:pPr algn="ctr"/>
            <a:r>
              <a:rPr lang="en-US" sz="4400" b="1" dirty="0">
                <a:solidFill>
                  <a:schemeClr val="bg1"/>
                </a:solidFill>
              </a:rPr>
              <a:t>Point # 9</a:t>
            </a:r>
          </a:p>
          <a:p>
            <a:pPr algn="ctr"/>
            <a:r>
              <a:rPr lang="en-US" sz="4400" b="1" dirty="0">
                <a:solidFill>
                  <a:schemeClr val="bg1"/>
                </a:solidFill>
              </a:rPr>
              <a:t>The Power of a </a:t>
            </a:r>
            <a:r>
              <a:rPr lang="en-US" sz="4400" b="1" u="sng" dirty="0">
                <a:solidFill>
                  <a:schemeClr val="bg1"/>
                </a:solidFill>
              </a:rPr>
              <a:t>Committed Christian</a:t>
            </a:r>
            <a:r>
              <a:rPr lang="en-US" sz="4400" b="1" dirty="0">
                <a:solidFill>
                  <a:schemeClr val="bg1"/>
                </a:solidFill>
              </a:rPr>
              <a:t> </a:t>
            </a:r>
          </a:p>
          <a:p>
            <a:pPr algn="ctr"/>
            <a:r>
              <a:rPr lang="en-US" sz="4400" b="1" dirty="0">
                <a:solidFill>
                  <a:schemeClr val="bg1"/>
                </a:solidFill>
              </a:rPr>
              <a:t>is one who</a:t>
            </a:r>
          </a:p>
          <a:p>
            <a:pPr algn="ctr"/>
            <a:r>
              <a:rPr lang="en-US" sz="4400" b="1" dirty="0">
                <a:solidFill>
                  <a:schemeClr val="bg1"/>
                </a:solidFill>
              </a:rPr>
              <a:t> understands the vision of </a:t>
            </a:r>
            <a:r>
              <a:rPr lang="en-US" sz="4400" b="1" dirty="0" err="1">
                <a:solidFill>
                  <a:schemeClr val="bg1"/>
                </a:solidFill>
              </a:rPr>
              <a:t>mIDTOWN</a:t>
            </a:r>
            <a:endParaRPr lang="en-US" sz="4400" b="1" dirty="0">
              <a:solidFill>
                <a:schemeClr val="bg1"/>
              </a:solidFill>
            </a:endParaRPr>
          </a:p>
          <a:p>
            <a:pPr algn="ctr"/>
            <a:r>
              <a:rPr lang="en-US" sz="4400" b="1" dirty="0">
                <a:solidFill>
                  <a:schemeClr val="bg1"/>
                </a:solidFill>
              </a:rPr>
              <a:t>and will make </a:t>
            </a:r>
          </a:p>
          <a:p>
            <a:pPr algn="ctr"/>
            <a:r>
              <a:rPr lang="en-US" sz="4400" b="1" dirty="0">
                <a:solidFill>
                  <a:schemeClr val="bg1"/>
                </a:solidFill>
              </a:rPr>
              <a:t>the necessary sacrifices </a:t>
            </a:r>
          </a:p>
          <a:p>
            <a:pPr algn="ctr"/>
            <a:r>
              <a:rPr lang="en-US" sz="4400" b="1" dirty="0">
                <a:solidFill>
                  <a:schemeClr val="bg1"/>
                </a:solidFill>
              </a:rPr>
              <a:t>to make the vision a reality</a:t>
            </a:r>
            <a:r>
              <a:rPr lang="en-US" sz="4400" dirty="0">
                <a:solidFill>
                  <a:schemeClr val="bg1"/>
                </a:solidFill>
              </a:rPr>
              <a:t>.</a:t>
            </a:r>
          </a:p>
          <a:p>
            <a:pPr algn="ctr"/>
            <a:endParaRPr lang="en-US" dirty="0"/>
          </a:p>
        </p:txBody>
      </p:sp>
    </p:spTree>
    <p:extLst>
      <p:ext uri="{BB962C8B-B14F-4D97-AF65-F5344CB8AC3E}">
        <p14:creationId xmlns:p14="http://schemas.microsoft.com/office/powerpoint/2010/main" val="3683791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5" y="962525"/>
            <a:ext cx="11146969" cy="5264103"/>
          </a:xfrm>
        </p:spPr>
        <p:txBody>
          <a:bodyPr>
            <a:normAutofit/>
          </a:bodyPr>
          <a:lstStyle/>
          <a:p>
            <a:pPr lvl="0" algn="ctr"/>
            <a:r>
              <a:rPr lang="en-US" sz="4000" b="1" dirty="0">
                <a:solidFill>
                  <a:schemeClr val="bg1"/>
                </a:solidFill>
              </a:rPr>
              <a:t>The Confidence in Knowing </a:t>
            </a:r>
          </a:p>
          <a:p>
            <a:pPr lvl="0" algn="ctr"/>
            <a:r>
              <a:rPr lang="en-US" sz="4000" b="1" dirty="0">
                <a:solidFill>
                  <a:schemeClr val="bg1"/>
                </a:solidFill>
              </a:rPr>
              <a:t>Who God Is</a:t>
            </a:r>
          </a:p>
          <a:p>
            <a:pPr lvl="0" algn="ctr"/>
            <a:endParaRPr lang="en-US" sz="2000" dirty="0">
              <a:solidFill>
                <a:schemeClr val="bg1"/>
              </a:solidFill>
            </a:endParaRPr>
          </a:p>
          <a:p>
            <a:pPr lvl="0" algn="ctr"/>
            <a:r>
              <a:rPr lang="en-US" sz="4000" b="1" dirty="0">
                <a:solidFill>
                  <a:schemeClr val="bg1"/>
                </a:solidFill>
              </a:rPr>
              <a:t>The Comfort in Knowing </a:t>
            </a:r>
          </a:p>
          <a:p>
            <a:pPr lvl="0" algn="ctr"/>
            <a:r>
              <a:rPr lang="en-US" sz="4000" b="1" dirty="0">
                <a:solidFill>
                  <a:schemeClr val="bg1"/>
                </a:solidFill>
              </a:rPr>
              <a:t>What God Says</a:t>
            </a:r>
          </a:p>
          <a:p>
            <a:pPr lvl="0" algn="ctr"/>
            <a:endParaRPr lang="en-US" sz="2000" dirty="0">
              <a:solidFill>
                <a:schemeClr val="bg1"/>
              </a:solidFill>
            </a:endParaRPr>
          </a:p>
          <a:p>
            <a:pPr lvl="0" algn="ctr"/>
            <a:r>
              <a:rPr lang="en-US" sz="4000" b="1" dirty="0">
                <a:solidFill>
                  <a:schemeClr val="bg1"/>
                </a:solidFill>
              </a:rPr>
              <a:t>The Commitment in Doing </a:t>
            </a:r>
            <a:br>
              <a:rPr lang="en-US" sz="4000" b="1" dirty="0">
                <a:solidFill>
                  <a:schemeClr val="bg1"/>
                </a:solidFill>
              </a:rPr>
            </a:br>
            <a:r>
              <a:rPr lang="en-US" sz="4000" b="1" dirty="0">
                <a:solidFill>
                  <a:schemeClr val="bg1"/>
                </a:solidFill>
              </a:rPr>
              <a:t>What God Commands</a:t>
            </a:r>
            <a:endParaRPr lang="en-US" sz="4000" dirty="0">
              <a:solidFill>
                <a:schemeClr val="bg1"/>
              </a:solidFill>
            </a:endParaRPr>
          </a:p>
        </p:txBody>
      </p:sp>
    </p:spTree>
    <p:extLst>
      <p:ext uri="{BB962C8B-B14F-4D97-AF65-F5344CB8AC3E}">
        <p14:creationId xmlns:p14="http://schemas.microsoft.com/office/powerpoint/2010/main" val="3389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19764" y="500514"/>
            <a:ext cx="11149721" cy="5852160"/>
          </a:xfrm>
        </p:spPr>
        <p:txBody>
          <a:bodyPr anchor="ctr">
            <a:normAutofit/>
          </a:bodyPr>
          <a:lstStyle/>
          <a:p>
            <a:pPr algn="ctr"/>
            <a:r>
              <a:rPr lang="en-US" sz="4400" b="1" dirty="0">
                <a:solidFill>
                  <a:schemeClr val="bg1"/>
                </a:solidFill>
              </a:rPr>
              <a:t>The </a:t>
            </a:r>
            <a:r>
              <a:rPr lang="en-US" sz="4400" b="1" u="sng" dirty="0">
                <a:solidFill>
                  <a:schemeClr val="bg1"/>
                </a:solidFill>
              </a:rPr>
              <a:t>Commitment</a:t>
            </a:r>
            <a:r>
              <a:rPr lang="en-US" sz="4400" b="1" dirty="0">
                <a:solidFill>
                  <a:schemeClr val="bg1"/>
                </a:solidFill>
              </a:rPr>
              <a:t> in doing </a:t>
            </a:r>
          </a:p>
          <a:p>
            <a:pPr algn="ctr"/>
            <a:r>
              <a:rPr lang="en-US" sz="4400" b="1" dirty="0">
                <a:solidFill>
                  <a:schemeClr val="bg1"/>
                </a:solidFill>
              </a:rPr>
              <a:t>what God commands</a:t>
            </a:r>
            <a:endParaRPr lang="en-US" sz="4400" dirty="0">
              <a:solidFill>
                <a:schemeClr val="bg1"/>
              </a:solidFill>
            </a:endParaRPr>
          </a:p>
          <a:p>
            <a:pPr algn="ctr"/>
            <a:endParaRPr lang="en-US" dirty="0"/>
          </a:p>
        </p:txBody>
      </p:sp>
    </p:spTree>
    <p:extLst>
      <p:ext uri="{BB962C8B-B14F-4D97-AF65-F5344CB8AC3E}">
        <p14:creationId xmlns:p14="http://schemas.microsoft.com/office/powerpoint/2010/main" val="805342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631370" y="631371"/>
            <a:ext cx="11038115" cy="5595257"/>
          </a:xfrm>
        </p:spPr>
        <p:txBody>
          <a:bodyPr anchor="ctr">
            <a:normAutofit/>
          </a:bodyPr>
          <a:lstStyle/>
          <a:p>
            <a:pPr algn="ctr"/>
            <a:r>
              <a:rPr lang="en-US" sz="4400" dirty="0">
                <a:solidFill>
                  <a:schemeClr val="bg1"/>
                </a:solidFill>
              </a:rPr>
              <a:t>Point # 10 </a:t>
            </a:r>
          </a:p>
          <a:p>
            <a:pPr algn="ctr"/>
            <a:r>
              <a:rPr lang="en-US" sz="4400" b="1" dirty="0">
                <a:solidFill>
                  <a:schemeClr val="bg1"/>
                </a:solidFill>
              </a:rPr>
              <a:t>When you and I are committed </a:t>
            </a:r>
          </a:p>
          <a:p>
            <a:pPr algn="ctr"/>
            <a:r>
              <a:rPr lang="en-US" sz="4400" b="1" dirty="0">
                <a:solidFill>
                  <a:schemeClr val="bg1"/>
                </a:solidFill>
              </a:rPr>
              <a:t>to do what God commands, </a:t>
            </a:r>
          </a:p>
          <a:p>
            <a:pPr algn="ctr"/>
            <a:r>
              <a:rPr lang="en-US" sz="4400" b="1" dirty="0">
                <a:solidFill>
                  <a:schemeClr val="bg1"/>
                </a:solidFill>
              </a:rPr>
              <a:t>People will see </a:t>
            </a:r>
          </a:p>
          <a:p>
            <a:pPr algn="ctr"/>
            <a:r>
              <a:rPr lang="en-US" sz="4400" b="1" dirty="0">
                <a:solidFill>
                  <a:schemeClr val="bg1"/>
                </a:solidFill>
              </a:rPr>
              <a:t>the power of the Holy Spirit </a:t>
            </a:r>
          </a:p>
          <a:p>
            <a:pPr algn="ctr"/>
            <a:r>
              <a:rPr lang="en-US" sz="4400" b="1" dirty="0">
                <a:solidFill>
                  <a:schemeClr val="bg1"/>
                </a:solidFill>
              </a:rPr>
              <a:t>moving in the lives </a:t>
            </a:r>
          </a:p>
          <a:p>
            <a:pPr algn="ctr"/>
            <a:r>
              <a:rPr lang="en-US" sz="4400" b="1" dirty="0">
                <a:solidFill>
                  <a:schemeClr val="bg1"/>
                </a:solidFill>
              </a:rPr>
              <a:t>of those YOU minister to.</a:t>
            </a:r>
            <a:endParaRPr lang="en-US" sz="4400" dirty="0">
              <a:solidFill>
                <a:schemeClr val="bg1"/>
              </a:solidFill>
            </a:endParaRPr>
          </a:p>
        </p:txBody>
      </p:sp>
    </p:spTree>
    <p:extLst>
      <p:ext uri="{BB962C8B-B14F-4D97-AF65-F5344CB8AC3E}">
        <p14:creationId xmlns:p14="http://schemas.microsoft.com/office/powerpoint/2010/main" val="2968516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481263" y="631371"/>
            <a:ext cx="11188221" cy="5702052"/>
          </a:xfrm>
        </p:spPr>
        <p:txBody>
          <a:bodyPr anchor="ctr">
            <a:normAutofit/>
          </a:bodyPr>
          <a:lstStyle/>
          <a:p>
            <a:pPr algn="ctr"/>
            <a:r>
              <a:rPr lang="en-US" sz="4400" dirty="0">
                <a:solidFill>
                  <a:schemeClr val="bg1"/>
                </a:solidFill>
              </a:rPr>
              <a:t>Point # 11 </a:t>
            </a:r>
          </a:p>
          <a:p>
            <a:pPr algn="ctr"/>
            <a:r>
              <a:rPr lang="en-US" sz="4400" b="1" dirty="0">
                <a:solidFill>
                  <a:schemeClr val="bg1"/>
                </a:solidFill>
              </a:rPr>
              <a:t>When we don’t have the facts, </a:t>
            </a:r>
          </a:p>
          <a:p>
            <a:pPr algn="ctr"/>
            <a:r>
              <a:rPr lang="en-US" sz="4400" b="1" dirty="0">
                <a:solidFill>
                  <a:schemeClr val="bg1"/>
                </a:solidFill>
              </a:rPr>
              <a:t>we operate with feelings </a:t>
            </a:r>
          </a:p>
          <a:p>
            <a:pPr algn="ctr"/>
            <a:r>
              <a:rPr lang="en-US" sz="4400" b="1" dirty="0">
                <a:solidFill>
                  <a:schemeClr val="bg1"/>
                </a:solidFill>
              </a:rPr>
              <a:t>and will undoubtedly </a:t>
            </a:r>
          </a:p>
          <a:p>
            <a:pPr algn="ctr"/>
            <a:r>
              <a:rPr lang="en-US" sz="4400" b="1" dirty="0">
                <a:solidFill>
                  <a:schemeClr val="bg1"/>
                </a:solidFill>
              </a:rPr>
              <a:t>experience uncertainty.</a:t>
            </a:r>
            <a:endParaRPr lang="en-US" sz="4400" dirty="0">
              <a:solidFill>
                <a:schemeClr val="bg1"/>
              </a:solidFill>
            </a:endParaRPr>
          </a:p>
        </p:txBody>
      </p:sp>
    </p:spTree>
    <p:extLst>
      <p:ext uri="{BB962C8B-B14F-4D97-AF65-F5344CB8AC3E}">
        <p14:creationId xmlns:p14="http://schemas.microsoft.com/office/powerpoint/2010/main" val="2533414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4" y="631371"/>
            <a:ext cx="11038115" cy="5900058"/>
          </a:xfrm>
        </p:spPr>
        <p:txBody>
          <a:bodyPr anchor="ctr">
            <a:normAutofit/>
          </a:bodyPr>
          <a:lstStyle/>
          <a:p>
            <a:pPr lvl="0" algn="ctr"/>
            <a:r>
              <a:rPr lang="en-US" sz="5800" b="1" dirty="0">
                <a:solidFill>
                  <a:schemeClr val="bg1"/>
                </a:solidFill>
              </a:rPr>
              <a:t>A committed </a:t>
            </a:r>
            <a:r>
              <a:rPr lang="en-US" sz="5800" b="1" dirty="0" err="1">
                <a:solidFill>
                  <a:schemeClr val="bg1"/>
                </a:solidFill>
              </a:rPr>
              <a:t>chRISTIAN</a:t>
            </a:r>
            <a:r>
              <a:rPr lang="en-US" sz="5800" b="1" dirty="0">
                <a:solidFill>
                  <a:schemeClr val="bg1"/>
                </a:solidFill>
              </a:rPr>
              <a:t>: </a:t>
            </a:r>
          </a:p>
          <a:p>
            <a:pPr marL="571500" lvl="0" indent="-571500" algn="ctr">
              <a:buFont typeface="Arial" charset="0"/>
              <a:buChar char="•"/>
            </a:pPr>
            <a:r>
              <a:rPr lang="en-US" sz="4400" b="1" dirty="0">
                <a:solidFill>
                  <a:schemeClr val="bg1"/>
                </a:solidFill>
              </a:rPr>
              <a:t>has</a:t>
            </a:r>
            <a:r>
              <a:rPr lang="en-US" sz="4400" dirty="0">
                <a:solidFill>
                  <a:schemeClr val="bg1"/>
                </a:solidFill>
              </a:rPr>
              <a:t> </a:t>
            </a:r>
            <a:r>
              <a:rPr lang="en-US" sz="4400" b="1" u="sng" dirty="0">
                <a:solidFill>
                  <a:schemeClr val="bg1"/>
                </a:solidFill>
              </a:rPr>
              <a:t>Confidence</a:t>
            </a:r>
            <a:r>
              <a:rPr lang="en-US" sz="4400" b="1" dirty="0">
                <a:solidFill>
                  <a:schemeClr val="bg1"/>
                </a:solidFill>
              </a:rPr>
              <a:t> </a:t>
            </a:r>
            <a:br>
              <a:rPr lang="en-US" sz="4400" b="1" dirty="0">
                <a:solidFill>
                  <a:schemeClr val="bg1"/>
                </a:solidFill>
              </a:rPr>
            </a:br>
            <a:r>
              <a:rPr lang="en-US" sz="4400" b="1" dirty="0">
                <a:solidFill>
                  <a:schemeClr val="bg1"/>
                </a:solidFill>
              </a:rPr>
              <a:t>in knowing who God is.</a:t>
            </a:r>
          </a:p>
          <a:p>
            <a:pPr marL="571500" lvl="0" indent="-571500" algn="ctr">
              <a:buFont typeface="Arial" charset="0"/>
              <a:buChar char="•"/>
            </a:pPr>
            <a:r>
              <a:rPr lang="en-US" sz="4400" b="1" dirty="0">
                <a:solidFill>
                  <a:schemeClr val="bg1"/>
                </a:solidFill>
              </a:rPr>
              <a:t>has </a:t>
            </a:r>
            <a:r>
              <a:rPr lang="en-US" sz="4400" b="1" u="sng" dirty="0">
                <a:solidFill>
                  <a:schemeClr val="bg1"/>
                </a:solidFill>
              </a:rPr>
              <a:t>Comfort</a:t>
            </a:r>
            <a:r>
              <a:rPr lang="en-US" sz="4400" b="1" dirty="0">
                <a:solidFill>
                  <a:schemeClr val="bg1"/>
                </a:solidFill>
              </a:rPr>
              <a:t> </a:t>
            </a:r>
            <a:br>
              <a:rPr lang="en-US" sz="4400" b="1" dirty="0">
                <a:solidFill>
                  <a:schemeClr val="bg1"/>
                </a:solidFill>
              </a:rPr>
            </a:br>
            <a:r>
              <a:rPr lang="en-US" sz="4400" b="1" dirty="0">
                <a:solidFill>
                  <a:schemeClr val="bg1"/>
                </a:solidFill>
              </a:rPr>
              <a:t>in knowing what God says. </a:t>
            </a:r>
          </a:p>
          <a:p>
            <a:pPr marL="571500" lvl="0" indent="-571500" algn="ctr">
              <a:buFont typeface="Arial" charset="0"/>
              <a:buChar char="•"/>
            </a:pPr>
            <a:r>
              <a:rPr lang="en-US" sz="4400" b="1" dirty="0">
                <a:solidFill>
                  <a:schemeClr val="bg1"/>
                </a:solidFill>
              </a:rPr>
              <a:t>makes the </a:t>
            </a:r>
            <a:r>
              <a:rPr lang="en-US" sz="4400" b="1" u="sng" dirty="0">
                <a:solidFill>
                  <a:schemeClr val="bg1"/>
                </a:solidFill>
              </a:rPr>
              <a:t>Commitment</a:t>
            </a:r>
            <a:r>
              <a:rPr lang="en-US" sz="4400" b="1" dirty="0">
                <a:solidFill>
                  <a:schemeClr val="bg1"/>
                </a:solidFill>
              </a:rPr>
              <a:t> </a:t>
            </a:r>
            <a:br>
              <a:rPr lang="en-US" sz="4400" b="1" dirty="0">
                <a:solidFill>
                  <a:schemeClr val="bg1"/>
                </a:solidFill>
              </a:rPr>
            </a:br>
            <a:r>
              <a:rPr lang="en-US" sz="4400" b="1" dirty="0">
                <a:solidFill>
                  <a:schemeClr val="bg1"/>
                </a:solidFill>
              </a:rPr>
              <a:t>TO do what God commands.</a:t>
            </a:r>
            <a:endParaRPr lang="en-US" sz="4400" dirty="0">
              <a:solidFill>
                <a:schemeClr val="bg1"/>
              </a:solidFill>
            </a:endParaRPr>
          </a:p>
        </p:txBody>
      </p:sp>
    </p:spTree>
    <p:extLst>
      <p:ext uri="{BB962C8B-B14F-4D97-AF65-F5344CB8AC3E}">
        <p14:creationId xmlns:p14="http://schemas.microsoft.com/office/powerpoint/2010/main" val="3032691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631370" y="2502568"/>
            <a:ext cx="10929259" cy="2885975"/>
          </a:xfrm>
        </p:spPr>
        <p:txBody>
          <a:bodyPr>
            <a:normAutofit/>
          </a:bodyPr>
          <a:lstStyle/>
          <a:p>
            <a:pPr algn="ctr"/>
            <a:r>
              <a:rPr lang="en-US" sz="4400" b="1" dirty="0">
                <a:solidFill>
                  <a:schemeClr val="bg1"/>
                </a:solidFill>
              </a:rPr>
              <a:t>The </a:t>
            </a:r>
            <a:r>
              <a:rPr lang="en-US" sz="4400" b="1" u="sng" dirty="0">
                <a:solidFill>
                  <a:schemeClr val="bg1"/>
                </a:solidFill>
              </a:rPr>
              <a:t>Confidence</a:t>
            </a:r>
            <a:r>
              <a:rPr lang="en-US" sz="4400" b="1" dirty="0">
                <a:solidFill>
                  <a:schemeClr val="bg1"/>
                </a:solidFill>
              </a:rPr>
              <a:t> in knowing </a:t>
            </a:r>
          </a:p>
          <a:p>
            <a:pPr algn="ctr"/>
            <a:r>
              <a:rPr lang="en-US" sz="4400" b="1" dirty="0">
                <a:solidFill>
                  <a:schemeClr val="bg1"/>
                </a:solidFill>
              </a:rPr>
              <a:t>who God is</a:t>
            </a:r>
            <a:endParaRPr lang="en-US" sz="4400" dirty="0">
              <a:solidFill>
                <a:schemeClr val="bg1"/>
              </a:solidFill>
            </a:endParaRPr>
          </a:p>
        </p:txBody>
      </p:sp>
    </p:spTree>
    <p:extLst>
      <p:ext uri="{BB962C8B-B14F-4D97-AF65-F5344CB8AC3E}">
        <p14:creationId xmlns:p14="http://schemas.microsoft.com/office/powerpoint/2010/main" val="90058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462014" y="1171532"/>
            <a:ext cx="11207471" cy="4550229"/>
          </a:xfrm>
        </p:spPr>
        <p:txBody>
          <a:bodyPr>
            <a:normAutofit lnSpcReduction="10000"/>
          </a:bodyPr>
          <a:lstStyle/>
          <a:p>
            <a:pPr algn="ctr"/>
            <a:r>
              <a:rPr lang="en-US" sz="4400" dirty="0">
                <a:solidFill>
                  <a:schemeClr val="bg1"/>
                </a:solidFill>
              </a:rPr>
              <a:t>Point # 1 </a:t>
            </a:r>
          </a:p>
          <a:p>
            <a:pPr algn="ctr"/>
            <a:r>
              <a:rPr lang="en-US" sz="4400" b="1" dirty="0">
                <a:solidFill>
                  <a:schemeClr val="bg1"/>
                </a:solidFill>
              </a:rPr>
              <a:t>No matter what you are </a:t>
            </a:r>
          </a:p>
          <a:p>
            <a:pPr algn="ctr"/>
            <a:r>
              <a:rPr lang="en-US" sz="4400" b="1" dirty="0">
                <a:solidFill>
                  <a:schemeClr val="bg1"/>
                </a:solidFill>
              </a:rPr>
              <a:t>going through right now, </a:t>
            </a:r>
          </a:p>
          <a:p>
            <a:pPr algn="ctr"/>
            <a:r>
              <a:rPr lang="en-US" sz="4400" b="1" dirty="0">
                <a:solidFill>
                  <a:schemeClr val="bg1"/>
                </a:solidFill>
              </a:rPr>
              <a:t>remember God is faithful </a:t>
            </a:r>
          </a:p>
          <a:p>
            <a:pPr algn="ctr"/>
            <a:r>
              <a:rPr lang="en-US" sz="4400" b="1" dirty="0">
                <a:solidFill>
                  <a:schemeClr val="bg1"/>
                </a:solidFill>
              </a:rPr>
              <a:t>and will be there with you </a:t>
            </a:r>
          </a:p>
          <a:p>
            <a:pPr algn="ctr"/>
            <a:r>
              <a:rPr lang="en-US" sz="4400" b="1" dirty="0">
                <a:solidFill>
                  <a:schemeClr val="bg1"/>
                </a:solidFill>
              </a:rPr>
              <a:t>as you go through it.</a:t>
            </a:r>
          </a:p>
        </p:txBody>
      </p:sp>
    </p:spTree>
    <p:extLst>
      <p:ext uri="{BB962C8B-B14F-4D97-AF65-F5344CB8AC3E}">
        <p14:creationId xmlns:p14="http://schemas.microsoft.com/office/powerpoint/2010/main" val="315350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481263" y="631371"/>
            <a:ext cx="11232681"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481263" y="471637"/>
            <a:ext cx="11456737" cy="5909912"/>
          </a:xfrm>
        </p:spPr>
        <p:txBody>
          <a:bodyPr anchor="ctr">
            <a:normAutofit/>
          </a:bodyPr>
          <a:lstStyle/>
          <a:p>
            <a:pPr lvl="0" algn="ctr"/>
            <a:r>
              <a:rPr lang="en-US" sz="4400" b="1" dirty="0">
                <a:solidFill>
                  <a:schemeClr val="bg1"/>
                </a:solidFill>
              </a:rPr>
              <a:t>what is the relationship </a:t>
            </a:r>
          </a:p>
          <a:p>
            <a:pPr lvl="0" algn="ctr"/>
            <a:r>
              <a:rPr lang="en-US" sz="4400" b="1" dirty="0">
                <a:solidFill>
                  <a:schemeClr val="bg1"/>
                </a:solidFill>
              </a:rPr>
              <a:t>of Christ’s resurrection </a:t>
            </a:r>
          </a:p>
          <a:p>
            <a:pPr lvl="0" algn="ctr"/>
            <a:r>
              <a:rPr lang="en-US" sz="4400" b="1" dirty="0">
                <a:solidFill>
                  <a:schemeClr val="bg1"/>
                </a:solidFill>
              </a:rPr>
              <a:t>to YOU BEING A SOLD OUT LEADER?</a:t>
            </a:r>
          </a:p>
        </p:txBody>
      </p:sp>
    </p:spTree>
    <p:extLst>
      <p:ext uri="{BB962C8B-B14F-4D97-AF65-F5344CB8AC3E}">
        <p14:creationId xmlns:p14="http://schemas.microsoft.com/office/powerpoint/2010/main" val="1171903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481263" y="631371"/>
            <a:ext cx="11232681"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481263" y="471637"/>
            <a:ext cx="11456737" cy="5909912"/>
          </a:xfrm>
        </p:spPr>
        <p:txBody>
          <a:bodyPr anchor="ctr">
            <a:normAutofit/>
          </a:bodyPr>
          <a:lstStyle/>
          <a:p>
            <a:pPr algn="ctr"/>
            <a:r>
              <a:rPr lang="en-US" sz="4400" dirty="0">
                <a:solidFill>
                  <a:schemeClr val="bg1"/>
                </a:solidFill>
              </a:rPr>
              <a:t>Point # 2</a:t>
            </a:r>
          </a:p>
          <a:p>
            <a:pPr algn="ctr"/>
            <a:r>
              <a:rPr lang="en-US" sz="4400" b="1" dirty="0">
                <a:solidFill>
                  <a:schemeClr val="bg1"/>
                </a:solidFill>
              </a:rPr>
              <a:t>Without proof </a:t>
            </a:r>
          </a:p>
          <a:p>
            <a:pPr algn="ctr"/>
            <a:r>
              <a:rPr lang="en-US" sz="4400" b="1" dirty="0">
                <a:solidFill>
                  <a:schemeClr val="bg1"/>
                </a:solidFill>
              </a:rPr>
              <a:t>of Christ’s resurrection </a:t>
            </a:r>
          </a:p>
          <a:p>
            <a:pPr algn="ctr"/>
            <a:r>
              <a:rPr lang="en-US" sz="4400" b="1" dirty="0">
                <a:solidFill>
                  <a:schemeClr val="bg1"/>
                </a:solidFill>
              </a:rPr>
              <a:t>the body of Christ’s </a:t>
            </a:r>
          </a:p>
          <a:p>
            <a:pPr algn="ctr"/>
            <a:r>
              <a:rPr lang="en-US" sz="4400" b="1" dirty="0">
                <a:solidFill>
                  <a:schemeClr val="bg1"/>
                </a:solidFill>
              </a:rPr>
              <a:t>would not be seen as legitimate.</a:t>
            </a:r>
            <a:r>
              <a:rPr lang="en-US" sz="4400" dirty="0">
                <a:solidFill>
                  <a:schemeClr val="bg1"/>
                </a:solidFill>
              </a:rPr>
              <a:t> </a:t>
            </a:r>
          </a:p>
        </p:txBody>
      </p:sp>
    </p:spTree>
    <p:extLst>
      <p:ext uri="{BB962C8B-B14F-4D97-AF65-F5344CB8AC3E}">
        <p14:creationId xmlns:p14="http://schemas.microsoft.com/office/powerpoint/2010/main" val="519064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481262" y="631371"/>
            <a:ext cx="11188223" cy="5007429"/>
          </a:xfrm>
        </p:spPr>
        <p:txBody>
          <a:bodyPr anchor="ctr">
            <a:normAutofit/>
          </a:bodyPr>
          <a:lstStyle/>
          <a:p>
            <a:pPr algn="ctr"/>
            <a:r>
              <a:rPr lang="en-US" sz="4400" dirty="0">
                <a:solidFill>
                  <a:schemeClr val="bg1"/>
                </a:solidFill>
              </a:rPr>
              <a:t>Point # 3 </a:t>
            </a:r>
          </a:p>
          <a:p>
            <a:pPr algn="ctr"/>
            <a:r>
              <a:rPr lang="en-US" sz="4400" b="1" dirty="0">
                <a:solidFill>
                  <a:schemeClr val="bg1"/>
                </a:solidFill>
              </a:rPr>
              <a:t>Without these proofs, </a:t>
            </a:r>
          </a:p>
          <a:p>
            <a:pPr algn="ctr"/>
            <a:r>
              <a:rPr lang="en-US" sz="4400" b="1" dirty="0">
                <a:solidFill>
                  <a:schemeClr val="bg1"/>
                </a:solidFill>
              </a:rPr>
              <a:t>we have no basis for our faith</a:t>
            </a:r>
            <a:r>
              <a:rPr lang="en-US" sz="4400" b="1" dirty="0"/>
              <a:t>.</a:t>
            </a:r>
            <a:endParaRPr lang="en-US" sz="4400" dirty="0"/>
          </a:p>
          <a:p>
            <a:pPr algn="ctr"/>
            <a:endParaRPr lang="en-US" dirty="0"/>
          </a:p>
        </p:txBody>
      </p:sp>
    </p:spTree>
    <p:extLst>
      <p:ext uri="{BB962C8B-B14F-4D97-AF65-F5344CB8AC3E}">
        <p14:creationId xmlns:p14="http://schemas.microsoft.com/office/powerpoint/2010/main" val="4015281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6" y="1915427"/>
            <a:ext cx="11146969" cy="3955066"/>
          </a:xfrm>
        </p:spPr>
        <p:txBody>
          <a:bodyPr>
            <a:normAutofit/>
          </a:bodyPr>
          <a:lstStyle/>
          <a:p>
            <a:pPr lvl="0" algn="ctr"/>
            <a:r>
              <a:rPr lang="en-US" sz="4000" i="1" dirty="0">
                <a:solidFill>
                  <a:schemeClr val="bg1"/>
                </a:solidFill>
              </a:rPr>
              <a:t>And if Christ be not risen </a:t>
            </a:r>
          </a:p>
          <a:p>
            <a:pPr lvl="0" algn="ctr"/>
            <a:r>
              <a:rPr lang="en-US" sz="4000" i="1" dirty="0">
                <a:solidFill>
                  <a:schemeClr val="bg1"/>
                </a:solidFill>
              </a:rPr>
              <a:t>then is our </a:t>
            </a:r>
            <a:r>
              <a:rPr lang="en-US" sz="4000" i="1" u="sng" dirty="0">
                <a:solidFill>
                  <a:schemeClr val="bg1"/>
                </a:solidFill>
              </a:rPr>
              <a:t>preaching vain</a:t>
            </a:r>
            <a:r>
              <a:rPr lang="en-US" sz="4000" dirty="0">
                <a:solidFill>
                  <a:schemeClr val="bg1"/>
                </a:solidFill>
              </a:rPr>
              <a:t>. </a:t>
            </a:r>
          </a:p>
          <a:p>
            <a:pPr lvl="0" algn="ctr"/>
            <a:r>
              <a:rPr lang="en-US" sz="4000" b="1" dirty="0">
                <a:solidFill>
                  <a:schemeClr val="bg1"/>
                </a:solidFill>
              </a:rPr>
              <a:t>(Preaching in vain)</a:t>
            </a:r>
          </a:p>
          <a:p>
            <a:pPr lvl="0" algn="ctr"/>
            <a:r>
              <a:rPr lang="en-US" sz="4000" i="1" dirty="0">
                <a:solidFill>
                  <a:schemeClr val="bg1"/>
                </a:solidFill>
              </a:rPr>
              <a:t>and your </a:t>
            </a:r>
            <a:r>
              <a:rPr lang="en-US" sz="4000" i="1" u="sng" dirty="0">
                <a:solidFill>
                  <a:schemeClr val="bg1"/>
                </a:solidFill>
              </a:rPr>
              <a:t>faith is also vain</a:t>
            </a:r>
            <a:r>
              <a:rPr lang="en-US" sz="4000" dirty="0">
                <a:solidFill>
                  <a:schemeClr val="bg1"/>
                </a:solidFill>
              </a:rPr>
              <a:t>. </a:t>
            </a:r>
          </a:p>
          <a:p>
            <a:pPr lvl="0" algn="ctr"/>
            <a:r>
              <a:rPr lang="en-US" sz="4000" b="1" dirty="0">
                <a:solidFill>
                  <a:schemeClr val="bg1"/>
                </a:solidFill>
              </a:rPr>
              <a:t>(no substance in faith)</a:t>
            </a:r>
          </a:p>
        </p:txBody>
      </p:sp>
      <p:sp>
        <p:nvSpPr>
          <p:cNvPr id="4" name="Rectangle 3"/>
          <p:cNvSpPr/>
          <p:nvPr/>
        </p:nvSpPr>
        <p:spPr>
          <a:xfrm>
            <a:off x="631370" y="863149"/>
            <a:ext cx="10918946" cy="523220"/>
          </a:xfrm>
          <a:prstGeom prst="rect">
            <a:avLst/>
          </a:prstGeom>
        </p:spPr>
        <p:txBody>
          <a:bodyPr wrap="square">
            <a:spAutoFit/>
          </a:bodyPr>
          <a:lstStyle/>
          <a:p>
            <a:r>
              <a:rPr lang="en-US" sz="2800" b="1" dirty="0">
                <a:solidFill>
                  <a:schemeClr val="bg1"/>
                </a:solidFill>
              </a:rPr>
              <a:t>THE IMPACT OF CHRIST’S RESURRECTION			</a:t>
            </a:r>
            <a:r>
              <a:rPr lang="en-US" sz="2000" dirty="0">
                <a:solidFill>
                  <a:schemeClr val="bg1"/>
                </a:solidFill>
              </a:rPr>
              <a:t>1 Corinthians  15:14-19</a:t>
            </a:r>
            <a:endParaRPr lang="en-US" sz="2800" dirty="0">
              <a:solidFill>
                <a:schemeClr val="bg1"/>
              </a:solidFill>
            </a:endParaRPr>
          </a:p>
        </p:txBody>
      </p:sp>
    </p:spTree>
    <p:extLst>
      <p:ext uri="{BB962C8B-B14F-4D97-AF65-F5344CB8AC3E}">
        <p14:creationId xmlns:p14="http://schemas.microsoft.com/office/powerpoint/2010/main" val="869438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AFA3-A583-4538-A122-652033E23A0D}"/>
              </a:ext>
            </a:extLst>
          </p:cNvPr>
          <p:cNvSpPr>
            <a:spLocks noGrp="1"/>
          </p:cNvSpPr>
          <p:nvPr>
            <p:ph type="ctrTitle"/>
          </p:nvPr>
        </p:nvSpPr>
        <p:spPr>
          <a:xfrm>
            <a:off x="631370" y="631371"/>
            <a:ext cx="11038115" cy="5900058"/>
          </a:xfrm>
        </p:spPr>
        <p:txBody>
          <a:bodyPr/>
          <a:lstStyle/>
          <a:p>
            <a:br>
              <a:rPr lang="en-US" dirty="0"/>
            </a:br>
            <a:endParaRPr lang="en-US" dirty="0"/>
          </a:p>
        </p:txBody>
      </p:sp>
      <p:sp>
        <p:nvSpPr>
          <p:cNvPr id="3" name="Subtitle 2">
            <a:extLst>
              <a:ext uri="{FF2B5EF4-FFF2-40B4-BE49-F238E27FC236}">
                <a16:creationId xmlns:a16="http://schemas.microsoft.com/office/drawing/2014/main" id="{C4A4D31D-9E51-48CB-8639-130DFBBCF1CF}"/>
              </a:ext>
            </a:extLst>
          </p:cNvPr>
          <p:cNvSpPr>
            <a:spLocks noGrp="1"/>
          </p:cNvSpPr>
          <p:nvPr>
            <p:ph type="subTitle" idx="1"/>
          </p:nvPr>
        </p:nvSpPr>
        <p:spPr>
          <a:xfrm>
            <a:off x="522516" y="812800"/>
            <a:ext cx="10831284" cy="4826000"/>
          </a:xfrm>
        </p:spPr>
        <p:txBody>
          <a:bodyPr anchor="ctr">
            <a:normAutofit/>
          </a:bodyPr>
          <a:lstStyle/>
          <a:p>
            <a:pPr algn="ctr"/>
            <a:endParaRPr lang="en-US" sz="4000" dirty="0">
              <a:solidFill>
                <a:schemeClr val="bg1"/>
              </a:solidFill>
            </a:endParaRPr>
          </a:p>
          <a:p>
            <a:pPr lvl="0" algn="ctr"/>
            <a:r>
              <a:rPr lang="en-US" sz="4000" i="1" dirty="0">
                <a:solidFill>
                  <a:schemeClr val="bg1"/>
                </a:solidFill>
              </a:rPr>
              <a:t>Yea and we are found </a:t>
            </a:r>
          </a:p>
          <a:p>
            <a:pPr lvl="0" algn="ctr"/>
            <a:r>
              <a:rPr lang="en-US" sz="4000" i="1" u="sng" dirty="0">
                <a:solidFill>
                  <a:schemeClr val="bg1"/>
                </a:solidFill>
              </a:rPr>
              <a:t>false witnesses</a:t>
            </a:r>
            <a:r>
              <a:rPr lang="en-US" sz="4000" i="1" dirty="0">
                <a:solidFill>
                  <a:schemeClr val="bg1"/>
                </a:solidFill>
              </a:rPr>
              <a:t> of </a:t>
            </a:r>
            <a:r>
              <a:rPr lang="en-US" sz="4000" i="1" u="sng" dirty="0">
                <a:solidFill>
                  <a:schemeClr val="bg1"/>
                </a:solidFill>
              </a:rPr>
              <a:t>God;</a:t>
            </a:r>
            <a:r>
              <a:rPr lang="en-US" sz="4000" i="1" dirty="0">
                <a:solidFill>
                  <a:schemeClr val="bg1"/>
                </a:solidFill>
              </a:rPr>
              <a:t> </a:t>
            </a:r>
          </a:p>
          <a:p>
            <a:pPr lvl="0" algn="ctr"/>
            <a:r>
              <a:rPr lang="en-US" sz="4000" dirty="0">
                <a:solidFill>
                  <a:schemeClr val="bg1"/>
                </a:solidFill>
              </a:rPr>
              <a:t>(</a:t>
            </a:r>
            <a:r>
              <a:rPr lang="en-US" sz="4000" b="1" dirty="0">
                <a:solidFill>
                  <a:schemeClr val="bg1"/>
                </a:solidFill>
              </a:rPr>
              <a:t>the Apostles would be false witnesses)</a:t>
            </a:r>
            <a:endParaRPr lang="en-US" sz="4000" dirty="0">
              <a:solidFill>
                <a:schemeClr val="bg1"/>
              </a:solidFill>
            </a:endParaRPr>
          </a:p>
        </p:txBody>
      </p:sp>
      <p:sp>
        <p:nvSpPr>
          <p:cNvPr id="4" name="Rectangle 3"/>
          <p:cNvSpPr/>
          <p:nvPr/>
        </p:nvSpPr>
        <p:spPr>
          <a:xfrm>
            <a:off x="631370" y="863149"/>
            <a:ext cx="10918946" cy="523220"/>
          </a:xfrm>
          <a:prstGeom prst="rect">
            <a:avLst/>
          </a:prstGeom>
        </p:spPr>
        <p:txBody>
          <a:bodyPr wrap="square">
            <a:spAutoFit/>
          </a:bodyPr>
          <a:lstStyle/>
          <a:p>
            <a:r>
              <a:rPr lang="en-US" sz="2800" b="1" dirty="0">
                <a:solidFill>
                  <a:schemeClr val="bg1"/>
                </a:solidFill>
              </a:rPr>
              <a:t>THE IMPACT OF CHRIST’S RESURRECTION			</a:t>
            </a:r>
            <a:r>
              <a:rPr lang="en-US" sz="2000" dirty="0">
                <a:solidFill>
                  <a:schemeClr val="bg1"/>
                </a:solidFill>
              </a:rPr>
              <a:t>1 Corinthians  15:14-19</a:t>
            </a:r>
            <a:endParaRPr lang="en-US" sz="2800" dirty="0">
              <a:solidFill>
                <a:schemeClr val="bg1"/>
              </a:solidFill>
            </a:endParaRPr>
          </a:p>
        </p:txBody>
      </p:sp>
    </p:spTree>
    <p:extLst>
      <p:ext uri="{BB962C8B-B14F-4D97-AF65-F5344CB8AC3E}">
        <p14:creationId xmlns:p14="http://schemas.microsoft.com/office/powerpoint/2010/main" val="3422406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
  <TotalTime>1564</TotalTime>
  <Words>571</Words>
  <Application>Microsoft Office PowerPoint</Application>
  <PresentationFormat>Widescreen</PresentationFormat>
  <Paragraphs>116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3</vt:lpstr>
      <vt:lpstr>Ion Boardroom</vt:lpstr>
      <vt:lpstr>NOBODY TOLD ME THAT THE ROAD WOULD BE EASY  THE POWER OF A COMMITTED CHRISTIAN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NOBODY TOLD ME THAT THE ROAD WOULD BE EASY  THE POWER OF A COMMITTED CHURCH 1 Thessalonians         Acts 17</dc:title>
  <dc:creator>FOFMINISTRY</dc:creator>
  <cp:lastModifiedBy>Kenny Morgan</cp:lastModifiedBy>
  <cp:revision>26</cp:revision>
  <dcterms:created xsi:type="dcterms:W3CDTF">2018-01-29T19:11:17Z</dcterms:created>
  <dcterms:modified xsi:type="dcterms:W3CDTF">2018-05-28T14:35:25Z</dcterms:modified>
</cp:coreProperties>
</file>