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6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F5386-A519-42D2-A846-6C81710F8E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DEB857-B4DF-4BF4-84CF-60877E4138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932B45-BB16-4D19-AFFA-5ED4A351EDCC}"/>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5" name="Footer Placeholder 4">
            <a:extLst>
              <a:ext uri="{FF2B5EF4-FFF2-40B4-BE49-F238E27FC236}">
                <a16:creationId xmlns:a16="http://schemas.microsoft.com/office/drawing/2014/main" id="{4C1D14B6-CCA5-4EA1-B2CF-334629C3D4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83E9A4-76CA-4456-B0ED-6657BD1B249A}"/>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252336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1E1B8-63A6-4408-91F6-ABB0B0C1B1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865C78-5B47-45D3-BFFD-E4B24F9E056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49DE26-D904-4DFB-9BE0-62BBE4D7C3F9}"/>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5" name="Footer Placeholder 4">
            <a:extLst>
              <a:ext uri="{FF2B5EF4-FFF2-40B4-BE49-F238E27FC236}">
                <a16:creationId xmlns:a16="http://schemas.microsoft.com/office/drawing/2014/main" id="{EA5695EA-57F7-4874-ADBE-D0A1959A5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3BA472-60A0-434F-B395-7E6D28C464D7}"/>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52900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9BC756-98F1-4427-92F6-EF0149F7D8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46C3CE-D597-4E51-8E55-9461A95CA60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C5B30A-1A2C-4F84-B70C-026B1DC1554E}"/>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5" name="Footer Placeholder 4">
            <a:extLst>
              <a:ext uri="{FF2B5EF4-FFF2-40B4-BE49-F238E27FC236}">
                <a16:creationId xmlns:a16="http://schemas.microsoft.com/office/drawing/2014/main" id="{3D1A4D4B-8D83-4EA4-866E-9D7D61F0D5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F9CFB-745F-45E7-B741-5CDA4730C1D1}"/>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211517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EA37F-199C-4927-89DF-F71622978F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BF6E70-E80C-47B7-A9C5-898B31D448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CD6E92-F52B-4E89-B310-4F1E5B22C844}"/>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5" name="Footer Placeholder 4">
            <a:extLst>
              <a:ext uri="{FF2B5EF4-FFF2-40B4-BE49-F238E27FC236}">
                <a16:creationId xmlns:a16="http://schemas.microsoft.com/office/drawing/2014/main" id="{313AC236-644F-4C13-9B16-A47FCDC0B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0D0041-4DF2-4154-813C-DC3C4BBC5D82}"/>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344032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86B43-7B22-4A0A-9335-AE8887FD79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F712F5-28B2-40A5-AF2D-646403366E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9F16DF6-61EA-4C79-9196-78DAEE54746B}"/>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5" name="Footer Placeholder 4">
            <a:extLst>
              <a:ext uri="{FF2B5EF4-FFF2-40B4-BE49-F238E27FC236}">
                <a16:creationId xmlns:a16="http://schemas.microsoft.com/office/drawing/2014/main" id="{58C33CA6-D6D1-4F4A-81BF-E8252C5264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57F6CE-2701-4F1D-BBF5-8F7F669F90AE}"/>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357787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F5270-24AB-4210-A0F6-0A36723A73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5B41BB-1B5E-4197-8ECB-02BA0EB982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8DEF27-9BA5-497D-B402-6710E00E85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4D235D-D6B9-4379-8D40-21F924DF43F0}"/>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6" name="Footer Placeholder 5">
            <a:extLst>
              <a:ext uri="{FF2B5EF4-FFF2-40B4-BE49-F238E27FC236}">
                <a16:creationId xmlns:a16="http://schemas.microsoft.com/office/drawing/2014/main" id="{49B32948-0842-4ED9-8ED9-3F1AFB4F33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149B6-C436-4D4C-B004-9959532CB0CF}"/>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1203477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F4A96-6135-4DD4-A3F7-2CE0E1DCC4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768E78-201B-4BBC-985B-8E82D14617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38FD6AA-095E-4F06-A251-B9489CE2EF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DB831E-4440-4DC7-A6A5-BFADBD825C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7979B26-711E-47F4-AFE4-69F4C6E02A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571033-DDDB-4826-8F49-8428A8F4E098}"/>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8" name="Footer Placeholder 7">
            <a:extLst>
              <a:ext uri="{FF2B5EF4-FFF2-40B4-BE49-F238E27FC236}">
                <a16:creationId xmlns:a16="http://schemas.microsoft.com/office/drawing/2014/main" id="{067C3E39-E268-4D05-B070-694FECA5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D11D36-A72B-49EB-9644-52CF38AAE2E3}"/>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314972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7820C-D2E4-4189-8FDD-75ECACF3CC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E5A1B5-E072-42D5-9B59-D23695A613E9}"/>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4" name="Footer Placeholder 3">
            <a:extLst>
              <a:ext uri="{FF2B5EF4-FFF2-40B4-BE49-F238E27FC236}">
                <a16:creationId xmlns:a16="http://schemas.microsoft.com/office/drawing/2014/main" id="{5E4B4341-7E51-4AEE-B084-FBC506619E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7B4070-A75E-41E4-A23B-573507C07B29}"/>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2584170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798BF8-0CC5-41CF-BC29-DF72971E52FC}"/>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3" name="Footer Placeholder 2">
            <a:extLst>
              <a:ext uri="{FF2B5EF4-FFF2-40B4-BE49-F238E27FC236}">
                <a16:creationId xmlns:a16="http://schemas.microsoft.com/office/drawing/2014/main" id="{619D49DD-50A6-44D6-91E3-7D9A0838916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E687C2-C7A5-4F6D-9A0B-EE5385108FC3}"/>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3787544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2C6A-44F0-4340-A2EA-61951B692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88C89E-9A3F-46B3-B448-A34F6473A6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31C0DB-16E5-4B94-8859-ABCFEE18C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AFD9B8-5420-45A8-8900-9560EAB3674C}"/>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6" name="Footer Placeholder 5">
            <a:extLst>
              <a:ext uri="{FF2B5EF4-FFF2-40B4-BE49-F238E27FC236}">
                <a16:creationId xmlns:a16="http://schemas.microsoft.com/office/drawing/2014/main" id="{27753DBB-B929-4AC8-A3F5-36FFFFAF92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E1B1CE-4206-4A92-8609-F0321684E3A2}"/>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1539527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BE75-F5BC-4797-9454-23289C4AC6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54AA88-2A1D-42DA-8205-9376682632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694B82-5D62-4CAC-90EC-546C363951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037C1FF-AE89-46E5-9F1B-DED4DBB5FC5B}"/>
              </a:ext>
            </a:extLst>
          </p:cNvPr>
          <p:cNvSpPr>
            <a:spLocks noGrp="1"/>
          </p:cNvSpPr>
          <p:nvPr>
            <p:ph type="dt" sz="half" idx="10"/>
          </p:nvPr>
        </p:nvSpPr>
        <p:spPr/>
        <p:txBody>
          <a:bodyPr/>
          <a:lstStyle/>
          <a:p>
            <a:fld id="{525E3D31-9130-4EA1-BB07-03878D47C740}" type="datetimeFigureOut">
              <a:rPr lang="en-US" smtClean="0"/>
              <a:t>8/5/2017</a:t>
            </a:fld>
            <a:endParaRPr lang="en-US"/>
          </a:p>
        </p:txBody>
      </p:sp>
      <p:sp>
        <p:nvSpPr>
          <p:cNvPr id="6" name="Footer Placeholder 5">
            <a:extLst>
              <a:ext uri="{FF2B5EF4-FFF2-40B4-BE49-F238E27FC236}">
                <a16:creationId xmlns:a16="http://schemas.microsoft.com/office/drawing/2014/main" id="{4146ECEB-EFAE-4872-96F4-CA9503E8BB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D0DF5C-8CC8-4572-A20D-AF44E45886AA}"/>
              </a:ext>
            </a:extLst>
          </p:cNvPr>
          <p:cNvSpPr>
            <a:spLocks noGrp="1"/>
          </p:cNvSpPr>
          <p:nvPr>
            <p:ph type="sldNum" sz="quarter" idx="12"/>
          </p:nvPr>
        </p:nvSpPr>
        <p:spPr/>
        <p:txBody>
          <a:bodyPr/>
          <a:lstStyle/>
          <a:p>
            <a:fld id="{ADD792B3-A09C-44E2-892A-097DD609BFC4}" type="slidenum">
              <a:rPr lang="en-US" smtClean="0"/>
              <a:t>‹#›</a:t>
            </a:fld>
            <a:endParaRPr lang="en-US"/>
          </a:p>
        </p:txBody>
      </p:sp>
    </p:spTree>
    <p:extLst>
      <p:ext uri="{BB962C8B-B14F-4D97-AF65-F5344CB8AC3E}">
        <p14:creationId xmlns:p14="http://schemas.microsoft.com/office/powerpoint/2010/main" val="1378188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10D2C9-02EC-4825-B1B5-66772C56D7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145D1B-C48B-4ED2-9C8F-428F530895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D64072-6AA4-445C-ACFA-2A85BC614B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E3D31-9130-4EA1-BB07-03878D47C740}" type="datetimeFigureOut">
              <a:rPr lang="en-US" smtClean="0"/>
              <a:t>8/5/2017</a:t>
            </a:fld>
            <a:endParaRPr lang="en-US"/>
          </a:p>
        </p:txBody>
      </p:sp>
      <p:sp>
        <p:nvSpPr>
          <p:cNvPr id="5" name="Footer Placeholder 4">
            <a:extLst>
              <a:ext uri="{FF2B5EF4-FFF2-40B4-BE49-F238E27FC236}">
                <a16:creationId xmlns:a16="http://schemas.microsoft.com/office/drawing/2014/main" id="{03CA20A9-EF33-4CA8-82ED-6382315DAD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FB85C6-A63E-4379-A402-120D45ADCF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D792B3-A09C-44E2-892A-097DD609BFC4}" type="slidenum">
              <a:rPr lang="en-US" smtClean="0"/>
              <a:t>‹#›</a:t>
            </a:fld>
            <a:endParaRPr lang="en-US"/>
          </a:p>
        </p:txBody>
      </p:sp>
    </p:spTree>
    <p:extLst>
      <p:ext uri="{BB962C8B-B14F-4D97-AF65-F5344CB8AC3E}">
        <p14:creationId xmlns:p14="http://schemas.microsoft.com/office/powerpoint/2010/main" val="3651614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a:extLst>
              <a:ext uri="{FF2B5EF4-FFF2-40B4-BE49-F238E27FC236}">
                <a16:creationId xmlns:a16="http://schemas.microsoft.com/office/drawing/2014/main" id="{6E5A1EB6-AD41-402E-9342-E8D64A05F166}"/>
              </a:ext>
            </a:extLst>
          </p:cNvPr>
          <p:cNvSpPr txBox="1">
            <a:spLocks/>
          </p:cNvSpPr>
          <p:nvPr/>
        </p:nvSpPr>
        <p:spPr>
          <a:xfrm>
            <a:off x="3101976" y="1516146"/>
            <a:ext cx="9090024" cy="83898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t>1.	Established in Worship.</a:t>
            </a:r>
          </a:p>
        </p:txBody>
      </p:sp>
      <p:sp>
        <p:nvSpPr>
          <p:cNvPr id="6" name="Subtitle 2">
            <a:extLst>
              <a:ext uri="{FF2B5EF4-FFF2-40B4-BE49-F238E27FC236}">
                <a16:creationId xmlns:a16="http://schemas.microsoft.com/office/drawing/2014/main" id="{902DAB59-E171-4C97-A66B-05CB2881A89D}"/>
              </a:ext>
            </a:extLst>
          </p:cNvPr>
          <p:cNvSpPr txBox="1">
            <a:spLocks/>
          </p:cNvSpPr>
          <p:nvPr/>
        </p:nvSpPr>
        <p:spPr>
          <a:xfrm>
            <a:off x="3101976" y="2113962"/>
            <a:ext cx="9090024" cy="83898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t>2.	Established in the Word of God.</a:t>
            </a:r>
          </a:p>
        </p:txBody>
      </p:sp>
      <p:sp>
        <p:nvSpPr>
          <p:cNvPr id="7" name="Subtitle 2">
            <a:extLst>
              <a:ext uri="{FF2B5EF4-FFF2-40B4-BE49-F238E27FC236}">
                <a16:creationId xmlns:a16="http://schemas.microsoft.com/office/drawing/2014/main" id="{48DBB579-F5A5-496E-990F-7D1387236FA4}"/>
              </a:ext>
            </a:extLst>
          </p:cNvPr>
          <p:cNvSpPr txBox="1">
            <a:spLocks/>
          </p:cNvSpPr>
          <p:nvPr/>
        </p:nvSpPr>
        <p:spPr>
          <a:xfrm>
            <a:off x="3101976" y="2726704"/>
            <a:ext cx="9090024" cy="83898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t>3.	Established in the Local Church.</a:t>
            </a:r>
          </a:p>
        </p:txBody>
      </p:sp>
      <p:sp>
        <p:nvSpPr>
          <p:cNvPr id="8" name="Subtitle 2">
            <a:extLst>
              <a:ext uri="{FF2B5EF4-FFF2-40B4-BE49-F238E27FC236}">
                <a16:creationId xmlns:a16="http://schemas.microsoft.com/office/drawing/2014/main" id="{CF3D0CF5-3025-4D2D-963C-CF7053782A68}"/>
              </a:ext>
            </a:extLst>
          </p:cNvPr>
          <p:cNvSpPr txBox="1">
            <a:spLocks/>
          </p:cNvSpPr>
          <p:nvPr/>
        </p:nvSpPr>
        <p:spPr>
          <a:xfrm>
            <a:off x="3101976" y="3309595"/>
            <a:ext cx="9090024" cy="83898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t>4.	Established in Ministry.</a:t>
            </a:r>
          </a:p>
        </p:txBody>
      </p:sp>
    </p:spTree>
    <p:extLst>
      <p:ext uri="{BB962C8B-B14F-4D97-AF65-F5344CB8AC3E}">
        <p14:creationId xmlns:p14="http://schemas.microsoft.com/office/powerpoint/2010/main" val="4161404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902DAB59-E171-4C97-A66B-05CB2881A89D}"/>
              </a:ext>
            </a:extLst>
          </p:cNvPr>
          <p:cNvSpPr txBox="1">
            <a:spLocks/>
          </p:cNvSpPr>
          <p:nvPr/>
        </p:nvSpPr>
        <p:spPr>
          <a:xfrm>
            <a:off x="3134970" y="3668598"/>
            <a:ext cx="9024036" cy="31894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5E4B23D4-6A4D-4580-94F4-DD4B42252484}"/>
              </a:ext>
            </a:extLst>
          </p:cNvPr>
          <p:cNvSpPr/>
          <p:nvPr/>
        </p:nvSpPr>
        <p:spPr>
          <a:xfrm>
            <a:off x="3151467" y="1747716"/>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3.	Established in the Local Church.</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8664C358-1ED3-497A-A3B3-7FA2E88405F7}"/>
              </a:ext>
            </a:extLst>
          </p:cNvPr>
          <p:cNvSpPr/>
          <p:nvPr/>
        </p:nvSpPr>
        <p:spPr>
          <a:xfrm>
            <a:off x="3151467" y="2278800"/>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highlight>
                  <a:srgbClr val="C0C0C0"/>
                </a:highlight>
                <a:uLnTx/>
                <a:uFillTx/>
                <a:latin typeface="Calibri" panose="020F0502020204030204"/>
                <a:ea typeface="+mn-ea"/>
                <a:cs typeface="+mn-cs"/>
              </a:rPr>
              <a:t>4.	</a:t>
            </a:r>
            <a:r>
              <a:rPr kumimoji="0" lang="en-US"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rPr>
              <a:t>Established in Ministry.</a:t>
            </a:r>
            <a:endParaRPr kumimoji="0" lang="en-US" sz="3000" b="0"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9CE1DDC5-061B-4DE0-A0E7-352B869E92AD}"/>
              </a:ext>
            </a:extLst>
          </p:cNvPr>
          <p:cNvSpPr/>
          <p:nvPr/>
        </p:nvSpPr>
        <p:spPr>
          <a:xfrm>
            <a:off x="3151467" y="1242174"/>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2.	Established in the Word of God.</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64455A48-B96E-4975-8C4F-95DE12B79938}"/>
              </a:ext>
            </a:extLst>
          </p:cNvPr>
          <p:cNvSpPr/>
          <p:nvPr/>
        </p:nvSpPr>
        <p:spPr>
          <a:xfrm>
            <a:off x="3151467" y="778203"/>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1.	Established in Worship.</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124B259-1BDB-42D0-8331-232D73693341}"/>
              </a:ext>
            </a:extLst>
          </p:cNvPr>
          <p:cNvSpPr/>
          <p:nvPr/>
        </p:nvSpPr>
        <p:spPr>
          <a:xfrm>
            <a:off x="3184461" y="3163056"/>
            <a:ext cx="9007539" cy="1477328"/>
          </a:xfrm>
          <a:prstGeom prst="rect">
            <a:avLst/>
          </a:prstGeom>
        </p:spPr>
        <p:txBody>
          <a:bodyPr wrap="square">
            <a:spAutoFit/>
          </a:bodyPr>
          <a:lstStyle/>
          <a:p>
            <a:pPr lvl="0"/>
            <a:r>
              <a:rPr lang="en-US" sz="3000" b="1" dirty="0">
                <a:solidFill>
                  <a:prstClr val="black"/>
                </a:solidFill>
              </a:rPr>
              <a:t>2 Tim. 2:15 </a:t>
            </a:r>
            <a:r>
              <a:rPr lang="en-US" sz="3000" dirty="0">
                <a:solidFill>
                  <a:prstClr val="black"/>
                </a:solidFill>
              </a:rPr>
              <a:t>Study to shew thyself approved unto God, a workman that </a:t>
            </a:r>
            <a:r>
              <a:rPr lang="en-US" sz="3000" dirty="0" err="1">
                <a:solidFill>
                  <a:prstClr val="black"/>
                </a:solidFill>
              </a:rPr>
              <a:t>needeth</a:t>
            </a:r>
            <a:r>
              <a:rPr lang="en-US" sz="3000" dirty="0">
                <a:solidFill>
                  <a:prstClr val="black"/>
                </a:solidFill>
              </a:rPr>
              <a:t> not to be ashamed, rightly dividing the word of truth. </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7F8D66E2-B3FC-4409-AE75-03E4F9DAF775}"/>
              </a:ext>
            </a:extLst>
          </p:cNvPr>
          <p:cNvSpPr/>
          <p:nvPr/>
        </p:nvSpPr>
        <p:spPr>
          <a:xfrm>
            <a:off x="3184461" y="4705224"/>
            <a:ext cx="9007539" cy="1477328"/>
          </a:xfrm>
          <a:prstGeom prst="rect">
            <a:avLst/>
          </a:prstGeom>
        </p:spPr>
        <p:txBody>
          <a:bodyPr wrap="square">
            <a:spAutoFit/>
          </a:bodyPr>
          <a:lstStyle/>
          <a:p>
            <a:pPr lvl="0"/>
            <a:r>
              <a:rPr lang="en-US" sz="3000" b="1" dirty="0">
                <a:solidFill>
                  <a:prstClr val="black"/>
                </a:solidFill>
              </a:rPr>
              <a:t>1 Pet. 4:10 </a:t>
            </a:r>
            <a:r>
              <a:rPr lang="en-US" sz="3000" dirty="0">
                <a:solidFill>
                  <a:prstClr val="black"/>
                </a:solidFill>
              </a:rPr>
              <a:t>As every man hath received the gift, even so minister the same one to another, as good stewards of the manifold grace of God. </a:t>
            </a:r>
            <a:endParaRPr kumimoji="0" lang="en-US" sz="3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140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902DAB59-E171-4C97-A66B-05CB2881A89D}"/>
              </a:ext>
            </a:extLst>
          </p:cNvPr>
          <p:cNvSpPr txBox="1">
            <a:spLocks/>
          </p:cNvSpPr>
          <p:nvPr/>
        </p:nvSpPr>
        <p:spPr>
          <a:xfrm>
            <a:off x="3134970" y="3668598"/>
            <a:ext cx="9024036" cy="31894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5E4B23D4-6A4D-4580-94F4-DD4B42252484}"/>
              </a:ext>
            </a:extLst>
          </p:cNvPr>
          <p:cNvSpPr/>
          <p:nvPr/>
        </p:nvSpPr>
        <p:spPr>
          <a:xfrm>
            <a:off x="3151467" y="1747716"/>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3.	Established in the Local Church.</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8664C358-1ED3-497A-A3B3-7FA2E88405F7}"/>
              </a:ext>
            </a:extLst>
          </p:cNvPr>
          <p:cNvSpPr/>
          <p:nvPr/>
        </p:nvSpPr>
        <p:spPr>
          <a:xfrm>
            <a:off x="3151467" y="2278800"/>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highlight>
                  <a:srgbClr val="C0C0C0"/>
                </a:highlight>
                <a:uLnTx/>
                <a:uFillTx/>
                <a:latin typeface="Calibri" panose="020F0502020204030204"/>
                <a:ea typeface="+mn-ea"/>
                <a:cs typeface="+mn-cs"/>
              </a:rPr>
              <a:t>4.	</a:t>
            </a:r>
            <a:r>
              <a:rPr kumimoji="0" lang="en-US"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rPr>
              <a:t>Established in Ministry.</a:t>
            </a:r>
            <a:endParaRPr kumimoji="0" lang="en-US" sz="3000" b="0"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9CE1DDC5-061B-4DE0-A0E7-352B869E92AD}"/>
              </a:ext>
            </a:extLst>
          </p:cNvPr>
          <p:cNvSpPr/>
          <p:nvPr/>
        </p:nvSpPr>
        <p:spPr>
          <a:xfrm>
            <a:off x="3151467" y="1242174"/>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2.	Established in the Word of God.</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64455A48-B96E-4975-8C4F-95DE12B79938}"/>
              </a:ext>
            </a:extLst>
          </p:cNvPr>
          <p:cNvSpPr/>
          <p:nvPr/>
        </p:nvSpPr>
        <p:spPr>
          <a:xfrm>
            <a:off x="3151467" y="778203"/>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1.	Established in Worship.</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124B259-1BDB-42D0-8331-232D73693341}"/>
              </a:ext>
            </a:extLst>
          </p:cNvPr>
          <p:cNvSpPr/>
          <p:nvPr/>
        </p:nvSpPr>
        <p:spPr>
          <a:xfrm>
            <a:off x="3184461" y="3163056"/>
            <a:ext cx="9007539" cy="1938992"/>
          </a:xfrm>
          <a:prstGeom prst="rect">
            <a:avLst/>
          </a:prstGeom>
        </p:spPr>
        <p:txBody>
          <a:bodyPr wrap="square">
            <a:spAutoFit/>
          </a:bodyPr>
          <a:lstStyle/>
          <a:p>
            <a:pPr lvl="0"/>
            <a:r>
              <a:rPr lang="en-US" sz="3000" b="1" dirty="0">
                <a:solidFill>
                  <a:prstClr val="black"/>
                </a:solidFill>
              </a:rPr>
              <a:t>1 Cor. 15:58 </a:t>
            </a:r>
            <a:r>
              <a:rPr lang="en-US" sz="3000" dirty="0">
                <a:solidFill>
                  <a:prstClr val="black"/>
                </a:solidFill>
              </a:rPr>
              <a:t>Therefore, my beloved brethren, be ye </a:t>
            </a:r>
            <a:r>
              <a:rPr lang="en-US" sz="3000" dirty="0" err="1">
                <a:solidFill>
                  <a:prstClr val="black"/>
                </a:solidFill>
              </a:rPr>
              <a:t>stedfast</a:t>
            </a:r>
            <a:r>
              <a:rPr lang="en-US" sz="3000" dirty="0">
                <a:solidFill>
                  <a:prstClr val="black"/>
                </a:solidFill>
              </a:rPr>
              <a:t>, </a:t>
            </a:r>
            <a:r>
              <a:rPr lang="en-US" sz="3000" dirty="0" err="1">
                <a:solidFill>
                  <a:prstClr val="black"/>
                </a:solidFill>
              </a:rPr>
              <a:t>unmoveable</a:t>
            </a:r>
            <a:r>
              <a:rPr lang="en-US" sz="3000" dirty="0">
                <a:solidFill>
                  <a:prstClr val="black"/>
                </a:solidFill>
              </a:rPr>
              <a:t>, always abounding in the work of the Lord, forasmuch as ye know that your </a:t>
            </a:r>
            <a:r>
              <a:rPr lang="en-US" sz="3000" dirty="0" err="1">
                <a:solidFill>
                  <a:prstClr val="black"/>
                </a:solidFill>
              </a:rPr>
              <a:t>labour</a:t>
            </a:r>
            <a:r>
              <a:rPr lang="en-US" sz="3000" dirty="0">
                <a:solidFill>
                  <a:prstClr val="black"/>
                </a:solidFill>
              </a:rPr>
              <a:t> is not in vain in the Lord. </a:t>
            </a:r>
            <a:endParaRPr kumimoji="0" lang="en-US" sz="3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6718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0"/>
            <a:ext cx="9090024" cy="4449452"/>
          </a:xfrm>
        </p:spPr>
        <p:txBody>
          <a:bodyPr>
            <a:noAutofit/>
          </a:bodyPr>
          <a:lstStyle/>
          <a:p>
            <a:r>
              <a:rPr lang="en-US" sz="3900" dirty="0">
                <a:effectLst>
                  <a:outerShdw blurRad="38100" dist="38100" dir="2700000" algn="tl">
                    <a:srgbClr val="000000">
                      <a:alpha val="43137"/>
                    </a:srgbClr>
                  </a:outerShdw>
                </a:effectLst>
              </a:rPr>
              <a:t>“</a:t>
            </a:r>
            <a:r>
              <a:rPr lang="en-US" sz="3900" dirty="0"/>
              <a:t>What we believe about ecclesiology is very important, because in God’s economy, the church is the most important institution on earth…Thus, as the church goes, so goes everything else…When the church is strong, the culture is impacted positively – even if the powers that be in a particular place don’t realize that impact and seek to marginalize and persecute the church. But when the church is weak, its influence deteriorates and so does the culture</a:t>
            </a:r>
            <a:r>
              <a:rPr lang="en-US" sz="3900" dirty="0">
                <a:effectLst>
                  <a:outerShdw blurRad="38100" dist="38100" dir="2700000" algn="tl">
                    <a:srgbClr val="000000">
                      <a:alpha val="43137"/>
                    </a:srgbClr>
                  </a:outerShdw>
                </a:effectLst>
              </a:rPr>
              <a:t>.”		</a:t>
            </a:r>
            <a:r>
              <a:rPr lang="en-US" sz="3900" b="1" dirty="0">
                <a:effectLst>
                  <a:outerShdw blurRad="38100" dist="38100" dir="2700000" algn="tl">
                    <a:srgbClr val="000000">
                      <a:alpha val="43137"/>
                    </a:srgbClr>
                  </a:outerShdw>
                </a:effectLst>
              </a:rPr>
              <a:t>-Dr. Tony Evans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37160" y="3733800"/>
            <a:ext cx="2987039" cy="326136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Related image">
            <a:extLst>
              <a:ext uri="{FF2B5EF4-FFF2-40B4-BE49-F238E27FC236}">
                <a16:creationId xmlns:a16="http://schemas.microsoft.com/office/drawing/2014/main" id="{B0A49C25-9387-425A-9C6F-B968FE2DF7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3261360" cy="3870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15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a:extLst>
              <a:ext uri="{FF2B5EF4-FFF2-40B4-BE49-F238E27FC236}">
                <a16:creationId xmlns:a16="http://schemas.microsoft.com/office/drawing/2014/main" id="{6E5A1EB6-AD41-402E-9342-E8D64A05F166}"/>
              </a:ext>
            </a:extLst>
          </p:cNvPr>
          <p:cNvSpPr txBox="1">
            <a:spLocks/>
          </p:cNvSpPr>
          <p:nvPr/>
        </p:nvSpPr>
        <p:spPr>
          <a:xfrm>
            <a:off x="3101976" y="1250623"/>
            <a:ext cx="9090024" cy="97881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500" b="1" i="0" u="none" strike="noStrike" kern="1200" cap="none" spc="0" normalizeH="0" baseline="0" noProof="0" dirty="0">
                <a:ln>
                  <a:noFill/>
                </a:ln>
                <a:solidFill>
                  <a:prstClr val="black"/>
                </a:solidFill>
                <a:effectLst/>
                <a:uLnTx/>
                <a:uFillTx/>
                <a:latin typeface="Calibri" panose="020F0502020204030204"/>
                <a:ea typeface="+mn-ea"/>
                <a:cs typeface="+mn-cs"/>
              </a:rPr>
              <a:t>Peter</a:t>
            </a:r>
            <a:r>
              <a:rPr kumimoji="0" lang="en-US" sz="35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US" sz="3500" b="0" i="1" u="none" strike="noStrike" kern="1200" cap="none" spc="0" normalizeH="0" baseline="0" noProof="0" dirty="0">
                <a:ln>
                  <a:noFill/>
                </a:ln>
                <a:solidFill>
                  <a:prstClr val="black"/>
                </a:solidFill>
                <a:effectLst/>
                <a:uLnTx/>
                <a:uFillTx/>
                <a:latin typeface="Calibri" panose="020F0502020204030204"/>
                <a:ea typeface="+mn-ea"/>
                <a:cs typeface="+mn-cs"/>
              </a:rPr>
              <a:t>Petros</a:t>
            </a:r>
            <a:r>
              <a:rPr kumimoji="0" lang="en-US" sz="3500" b="0" i="0" u="none" strike="noStrike" kern="1200" cap="none" spc="0" normalizeH="0" baseline="0" noProof="0" dirty="0">
                <a:ln>
                  <a:noFill/>
                </a:ln>
                <a:solidFill>
                  <a:prstClr val="black"/>
                </a:solidFill>
                <a:effectLst/>
                <a:uLnTx/>
                <a:uFillTx/>
                <a:latin typeface="Calibri" panose="020F0502020204030204"/>
                <a:ea typeface="+mn-ea"/>
                <a:cs typeface="+mn-cs"/>
              </a:rPr>
              <a:t> (a rock).</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500" dirty="0">
                <a:solidFill>
                  <a:prstClr val="black"/>
                </a:solidFill>
                <a:latin typeface="Calibri" panose="020F0502020204030204"/>
              </a:rPr>
              <a:t>Refers to a piece of a rock.</a:t>
            </a:r>
            <a:endParaRPr kumimoji="0" lang="en-US" sz="35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Subtitle 2">
            <a:extLst>
              <a:ext uri="{FF2B5EF4-FFF2-40B4-BE49-F238E27FC236}">
                <a16:creationId xmlns:a16="http://schemas.microsoft.com/office/drawing/2014/main" id="{902DAB59-E171-4C97-A66B-05CB2881A89D}"/>
              </a:ext>
            </a:extLst>
          </p:cNvPr>
          <p:cNvSpPr txBox="1">
            <a:spLocks/>
          </p:cNvSpPr>
          <p:nvPr/>
        </p:nvSpPr>
        <p:spPr>
          <a:xfrm>
            <a:off x="3134970" y="3668598"/>
            <a:ext cx="9024036" cy="31894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3000" b="1" dirty="0">
                <a:solidFill>
                  <a:prstClr val="black"/>
                </a:solidFill>
              </a:rPr>
              <a:t>1 Cor. 10:4 </a:t>
            </a:r>
            <a:r>
              <a:rPr lang="en-US" sz="3000" dirty="0">
                <a:solidFill>
                  <a:prstClr val="black"/>
                </a:solidFill>
              </a:rPr>
              <a:t>And did all drink the same spiritual drink: for they drank of that spiritual Rock that followed them: and that Rock was Christ. </a:t>
            </a:r>
          </a:p>
          <a:p>
            <a:pPr lvl="0" algn="l"/>
            <a:r>
              <a:rPr lang="en-US" sz="3000" b="1" dirty="0" err="1">
                <a:solidFill>
                  <a:prstClr val="black"/>
                </a:solidFill>
              </a:rPr>
              <a:t>Eph</a:t>
            </a:r>
            <a:r>
              <a:rPr lang="en-US" sz="3000" b="1" dirty="0">
                <a:solidFill>
                  <a:prstClr val="black"/>
                </a:solidFill>
              </a:rPr>
              <a:t> 2:20 </a:t>
            </a:r>
            <a:r>
              <a:rPr lang="en-US" sz="3000" dirty="0">
                <a:solidFill>
                  <a:prstClr val="black"/>
                </a:solidFill>
              </a:rPr>
              <a:t>And are built upon the foundation of the apostles and prophets, Jesus Christ himself being the chief corner stone;</a:t>
            </a:r>
          </a:p>
        </p:txBody>
      </p:sp>
      <p:sp>
        <p:nvSpPr>
          <p:cNvPr id="9" name="Subtitle 2">
            <a:extLst>
              <a:ext uri="{FF2B5EF4-FFF2-40B4-BE49-F238E27FC236}">
                <a16:creationId xmlns:a16="http://schemas.microsoft.com/office/drawing/2014/main" id="{BB9A16B8-29B7-4330-84A2-C6537AE97E9B}"/>
              </a:ext>
            </a:extLst>
          </p:cNvPr>
          <p:cNvSpPr txBox="1">
            <a:spLocks/>
          </p:cNvSpPr>
          <p:nvPr/>
        </p:nvSpPr>
        <p:spPr>
          <a:xfrm>
            <a:off x="3101976" y="2334706"/>
            <a:ext cx="9090024" cy="97881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500" b="1" i="0" u="none" strike="noStrike" kern="1200" cap="none" spc="0" normalizeH="0" baseline="0" noProof="0" dirty="0">
                <a:ln>
                  <a:noFill/>
                </a:ln>
                <a:solidFill>
                  <a:prstClr val="black"/>
                </a:solidFill>
                <a:effectLst/>
                <a:uLnTx/>
                <a:uFillTx/>
                <a:latin typeface="Calibri" panose="020F0502020204030204"/>
                <a:ea typeface="+mn-ea"/>
                <a:cs typeface="+mn-cs"/>
              </a:rPr>
              <a:t>Rock</a:t>
            </a:r>
            <a:r>
              <a:rPr kumimoji="0" lang="en-US" sz="35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US" sz="3500" b="0" i="1" u="none" strike="noStrike" kern="1200" cap="none" spc="0" normalizeH="0" baseline="0" noProof="0" dirty="0">
                <a:ln>
                  <a:noFill/>
                </a:ln>
                <a:solidFill>
                  <a:prstClr val="black"/>
                </a:solidFill>
                <a:effectLst/>
                <a:uLnTx/>
                <a:uFillTx/>
                <a:latin typeface="Calibri" panose="020F0502020204030204"/>
                <a:ea typeface="+mn-ea"/>
                <a:cs typeface="+mn-cs"/>
              </a:rPr>
              <a:t>Petra</a:t>
            </a:r>
            <a:r>
              <a:rPr kumimoji="0" lang="en-US" sz="3500" b="0" i="0" u="none" strike="noStrike" kern="1200" cap="none" spc="0" normalizeH="0" baseline="0" noProof="0" dirty="0">
                <a:ln>
                  <a:noFill/>
                </a:ln>
                <a:solidFill>
                  <a:prstClr val="black"/>
                </a:solidFill>
                <a:effectLst/>
                <a:uLnTx/>
                <a:uFillTx/>
                <a:latin typeface="Calibri" panose="020F0502020204030204"/>
                <a:ea typeface="+mn-ea"/>
                <a:cs typeface="+mn-cs"/>
              </a:rPr>
              <a:t> (a rock).</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500" dirty="0">
                <a:solidFill>
                  <a:prstClr val="black"/>
                </a:solidFill>
                <a:latin typeface="Calibri" panose="020F0502020204030204"/>
              </a:rPr>
              <a:t>Refers to a mass of rock.</a:t>
            </a:r>
            <a:endParaRPr kumimoji="0" lang="en-US" sz="35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6002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902DAB59-E171-4C97-A66B-05CB2881A89D}"/>
              </a:ext>
            </a:extLst>
          </p:cNvPr>
          <p:cNvSpPr txBox="1">
            <a:spLocks/>
          </p:cNvSpPr>
          <p:nvPr/>
        </p:nvSpPr>
        <p:spPr>
          <a:xfrm>
            <a:off x="3134970" y="3668598"/>
            <a:ext cx="9024036" cy="31894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5E4B23D4-6A4D-4580-94F4-DD4B42252484}"/>
              </a:ext>
            </a:extLst>
          </p:cNvPr>
          <p:cNvSpPr/>
          <p:nvPr/>
        </p:nvSpPr>
        <p:spPr>
          <a:xfrm>
            <a:off x="3101976" y="1267941"/>
            <a:ext cx="8898534" cy="2400657"/>
          </a:xfrm>
          <a:prstGeom prst="rect">
            <a:avLst/>
          </a:prstGeom>
        </p:spPr>
        <p:txBody>
          <a:bodyPr wrap="square">
            <a:spAutoFit/>
          </a:bodyPr>
          <a:lstStyle/>
          <a:p>
            <a:r>
              <a:rPr lang="en-US" sz="3000" b="1" dirty="0" err="1"/>
              <a:t>Eph</a:t>
            </a:r>
            <a:r>
              <a:rPr lang="en-US" sz="3000" b="1" dirty="0"/>
              <a:t> 4:11 </a:t>
            </a:r>
            <a:r>
              <a:rPr lang="en-US" sz="3000" dirty="0"/>
              <a:t>And he gave some, apostles; and some, prophets; and some, evangelists; and some, pastors and teachers; </a:t>
            </a:r>
            <a:r>
              <a:rPr lang="en-US" sz="3000" b="1" dirty="0"/>
              <a:t>12</a:t>
            </a:r>
            <a:r>
              <a:rPr lang="en-US" sz="3000" dirty="0"/>
              <a:t> For the perfecting of the saints, for the work of the ministry, for the edifying of the body of Christ: </a:t>
            </a:r>
          </a:p>
        </p:txBody>
      </p:sp>
      <p:sp>
        <p:nvSpPr>
          <p:cNvPr id="4" name="Rectangle 3">
            <a:extLst>
              <a:ext uri="{FF2B5EF4-FFF2-40B4-BE49-F238E27FC236}">
                <a16:creationId xmlns:a16="http://schemas.microsoft.com/office/drawing/2014/main" id="{965DE00A-6C43-4764-BB96-3F51608FA311}"/>
              </a:ext>
            </a:extLst>
          </p:cNvPr>
          <p:cNvSpPr/>
          <p:nvPr/>
        </p:nvSpPr>
        <p:spPr>
          <a:xfrm>
            <a:off x="3134970" y="3746981"/>
            <a:ext cx="9057030" cy="1477328"/>
          </a:xfrm>
          <a:prstGeom prst="rect">
            <a:avLst/>
          </a:prstGeom>
        </p:spPr>
        <p:txBody>
          <a:bodyPr wrap="square">
            <a:spAutoFit/>
          </a:bodyPr>
          <a:lstStyle/>
          <a:p>
            <a:r>
              <a:rPr lang="en-US" sz="3000" b="1" dirty="0"/>
              <a:t>1 Cor. 4:15 </a:t>
            </a:r>
            <a:r>
              <a:rPr lang="en-US" sz="3000" dirty="0"/>
              <a:t>For though ye have ten thousand instructors in Christ, yet have ye not many fathers: for in Christ Jesus I have begotten you through the gospel. </a:t>
            </a:r>
          </a:p>
        </p:txBody>
      </p:sp>
    </p:spTree>
    <p:extLst>
      <p:ext uri="{BB962C8B-B14F-4D97-AF65-F5344CB8AC3E}">
        <p14:creationId xmlns:p14="http://schemas.microsoft.com/office/powerpoint/2010/main" val="409621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902DAB59-E171-4C97-A66B-05CB2881A89D}"/>
              </a:ext>
            </a:extLst>
          </p:cNvPr>
          <p:cNvSpPr txBox="1">
            <a:spLocks/>
          </p:cNvSpPr>
          <p:nvPr/>
        </p:nvSpPr>
        <p:spPr>
          <a:xfrm>
            <a:off x="3134970" y="3668598"/>
            <a:ext cx="9024036" cy="31894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5E4B23D4-6A4D-4580-94F4-DD4B42252484}"/>
              </a:ext>
            </a:extLst>
          </p:cNvPr>
          <p:cNvSpPr/>
          <p:nvPr/>
        </p:nvSpPr>
        <p:spPr>
          <a:xfrm>
            <a:off x="3151467" y="1747716"/>
            <a:ext cx="8898534" cy="553998"/>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rPr>
              <a:t>3.	Established in the Local Church.</a:t>
            </a:r>
            <a:endParaRPr kumimoji="0" lang="en-US" sz="3000" b="0"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965DE00A-6C43-4764-BB96-3F51608FA311}"/>
              </a:ext>
            </a:extLst>
          </p:cNvPr>
          <p:cNvSpPr/>
          <p:nvPr/>
        </p:nvSpPr>
        <p:spPr>
          <a:xfrm>
            <a:off x="3101976" y="2865823"/>
            <a:ext cx="8944788" cy="101566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Calibri" panose="020F0502020204030204"/>
                <a:ea typeface="+mn-ea"/>
                <a:cs typeface="+mn-cs"/>
              </a:rPr>
              <a:t>The believer is established in the Local Church when they are embedded in the life of their Local Church.</a:t>
            </a:r>
          </a:p>
        </p:txBody>
      </p:sp>
      <p:sp>
        <p:nvSpPr>
          <p:cNvPr id="7" name="Rectangle 6">
            <a:extLst>
              <a:ext uri="{FF2B5EF4-FFF2-40B4-BE49-F238E27FC236}">
                <a16:creationId xmlns:a16="http://schemas.microsoft.com/office/drawing/2014/main" id="{8664C358-1ED3-497A-A3B3-7FA2E88405F7}"/>
              </a:ext>
            </a:extLst>
          </p:cNvPr>
          <p:cNvSpPr/>
          <p:nvPr/>
        </p:nvSpPr>
        <p:spPr>
          <a:xfrm>
            <a:off x="3151467" y="2271857"/>
            <a:ext cx="8898534" cy="553998"/>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4.	Established in Ministry.</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9CE1DDC5-061B-4DE0-A0E7-352B869E92AD}"/>
              </a:ext>
            </a:extLst>
          </p:cNvPr>
          <p:cNvSpPr/>
          <p:nvPr/>
        </p:nvSpPr>
        <p:spPr>
          <a:xfrm>
            <a:off x="3151467" y="1242174"/>
            <a:ext cx="8898534" cy="553998"/>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2.	Established in the Word of God.</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64455A48-B96E-4975-8C4F-95DE12B79938}"/>
              </a:ext>
            </a:extLst>
          </p:cNvPr>
          <p:cNvSpPr/>
          <p:nvPr/>
        </p:nvSpPr>
        <p:spPr>
          <a:xfrm>
            <a:off x="3151467" y="778203"/>
            <a:ext cx="8898534" cy="553998"/>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1.	Established in Worship.</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124B259-1BDB-42D0-8331-232D73693341}"/>
              </a:ext>
            </a:extLst>
          </p:cNvPr>
          <p:cNvSpPr/>
          <p:nvPr/>
        </p:nvSpPr>
        <p:spPr>
          <a:xfrm>
            <a:off x="3311859" y="4282798"/>
            <a:ext cx="3876847" cy="553998"/>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Calibri" panose="020F0502020204030204"/>
                <a:ea typeface="+mn-ea"/>
                <a:cs typeface="+mn-cs"/>
              </a:rPr>
              <a:t>Attend Faithfully</a:t>
            </a:r>
          </a:p>
        </p:txBody>
      </p:sp>
      <p:sp>
        <p:nvSpPr>
          <p:cNvPr id="11" name="Rectangle 10">
            <a:extLst>
              <a:ext uri="{FF2B5EF4-FFF2-40B4-BE49-F238E27FC236}">
                <a16:creationId xmlns:a16="http://schemas.microsoft.com/office/drawing/2014/main" id="{284A9918-ACB2-4570-891D-58B3B2B36F05}"/>
              </a:ext>
            </a:extLst>
          </p:cNvPr>
          <p:cNvSpPr/>
          <p:nvPr/>
        </p:nvSpPr>
        <p:spPr>
          <a:xfrm>
            <a:off x="8104471" y="4295730"/>
            <a:ext cx="2868329" cy="553998"/>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Calibri" panose="020F0502020204030204"/>
                <a:ea typeface="+mn-ea"/>
                <a:cs typeface="+mn-cs"/>
              </a:rPr>
              <a:t>Tithe Regularly</a:t>
            </a:r>
          </a:p>
        </p:txBody>
      </p:sp>
      <p:sp>
        <p:nvSpPr>
          <p:cNvPr id="12" name="Rectangle 11">
            <a:extLst>
              <a:ext uri="{FF2B5EF4-FFF2-40B4-BE49-F238E27FC236}">
                <a16:creationId xmlns:a16="http://schemas.microsoft.com/office/drawing/2014/main" id="{B1CFD4CD-E1A7-4B91-99D9-B846E08ACE9C}"/>
              </a:ext>
            </a:extLst>
          </p:cNvPr>
          <p:cNvSpPr/>
          <p:nvPr/>
        </p:nvSpPr>
        <p:spPr>
          <a:xfrm>
            <a:off x="3311859" y="5090881"/>
            <a:ext cx="3874975" cy="553998"/>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Calibri" panose="020F0502020204030204"/>
                <a:ea typeface="+mn-ea"/>
                <a:cs typeface="+mn-cs"/>
              </a:rPr>
              <a:t>Fellowship Consistently</a:t>
            </a:r>
          </a:p>
        </p:txBody>
      </p:sp>
      <p:sp>
        <p:nvSpPr>
          <p:cNvPr id="13" name="Rectangle 12">
            <a:extLst>
              <a:ext uri="{FF2B5EF4-FFF2-40B4-BE49-F238E27FC236}">
                <a16:creationId xmlns:a16="http://schemas.microsoft.com/office/drawing/2014/main" id="{1096C3DF-5D9A-4119-830D-72B8EDE14197}"/>
              </a:ext>
            </a:extLst>
          </p:cNvPr>
          <p:cNvSpPr/>
          <p:nvPr/>
        </p:nvSpPr>
        <p:spPr>
          <a:xfrm>
            <a:off x="8104471" y="5090881"/>
            <a:ext cx="3749787" cy="553998"/>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Calibri" panose="020F0502020204030204"/>
                <a:ea typeface="+mn-ea"/>
                <a:cs typeface="+mn-cs"/>
              </a:rPr>
              <a:t>Minister Steadily</a:t>
            </a:r>
          </a:p>
        </p:txBody>
      </p:sp>
    </p:spTree>
    <p:extLst>
      <p:ext uri="{BB962C8B-B14F-4D97-AF65-F5344CB8AC3E}">
        <p14:creationId xmlns:p14="http://schemas.microsoft.com/office/powerpoint/2010/main" val="3408545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902DAB59-E171-4C97-A66B-05CB2881A89D}"/>
              </a:ext>
            </a:extLst>
          </p:cNvPr>
          <p:cNvSpPr txBox="1">
            <a:spLocks/>
          </p:cNvSpPr>
          <p:nvPr/>
        </p:nvSpPr>
        <p:spPr>
          <a:xfrm>
            <a:off x="3134970" y="3668598"/>
            <a:ext cx="9024036" cy="31894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5E4B23D4-6A4D-4580-94F4-DD4B42252484}"/>
              </a:ext>
            </a:extLst>
          </p:cNvPr>
          <p:cNvSpPr/>
          <p:nvPr/>
        </p:nvSpPr>
        <p:spPr>
          <a:xfrm>
            <a:off x="3151467" y="1747716"/>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uLnTx/>
                <a:uFillTx/>
                <a:latin typeface="Calibri" panose="020F0502020204030204"/>
                <a:ea typeface="+mn-ea"/>
                <a:cs typeface="+mn-cs"/>
              </a:rPr>
              <a:t>3.	Established in the Local Church.</a:t>
            </a:r>
            <a:endParaRPr kumimoji="0" lang="en-US" sz="3000" b="0" i="0" u="none" strike="noStrike" kern="1200" cap="none" spc="0" normalizeH="0" baseline="0" noProof="0" dirty="0">
              <a:ln>
                <a:noFill/>
              </a:ln>
              <a:solidFill>
                <a:prstClr val="black"/>
              </a:solidFill>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965DE00A-6C43-4764-BB96-3F51608FA311}"/>
              </a:ext>
            </a:extLst>
          </p:cNvPr>
          <p:cNvSpPr/>
          <p:nvPr/>
        </p:nvSpPr>
        <p:spPr>
          <a:xfrm>
            <a:off x="3151467" y="2826179"/>
            <a:ext cx="8944788" cy="1015663"/>
          </a:xfrm>
          <a:prstGeom prst="rect">
            <a:avLst/>
          </a:prstGeom>
        </p:spPr>
        <p:txBody>
          <a:bodyPr wrap="square">
            <a:spAutoFit/>
          </a:bodyPr>
          <a:lstStyle/>
          <a:p>
            <a:pPr lvl="0"/>
            <a:r>
              <a:rPr lang="en-US" sz="3000" b="1" dirty="0">
                <a:solidFill>
                  <a:prstClr val="black"/>
                </a:solidFill>
              </a:rPr>
              <a:t>John 15:1 </a:t>
            </a:r>
            <a:r>
              <a:rPr lang="en-US" sz="3000" dirty="0">
                <a:solidFill>
                  <a:prstClr val="black"/>
                </a:solidFill>
              </a:rPr>
              <a:t>I am the true vine, and my Father is the husbandman. .</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8664C358-1ED3-497A-A3B3-7FA2E88405F7}"/>
              </a:ext>
            </a:extLst>
          </p:cNvPr>
          <p:cNvSpPr/>
          <p:nvPr/>
        </p:nvSpPr>
        <p:spPr>
          <a:xfrm>
            <a:off x="3151467" y="2278800"/>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highlight>
                  <a:srgbClr val="C0C0C0"/>
                </a:highlight>
                <a:uLnTx/>
                <a:uFillTx/>
                <a:latin typeface="Calibri" panose="020F0502020204030204"/>
                <a:ea typeface="+mn-ea"/>
                <a:cs typeface="+mn-cs"/>
              </a:rPr>
              <a:t>4.	</a:t>
            </a:r>
            <a:r>
              <a:rPr kumimoji="0" lang="en-US"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rPr>
              <a:t>Established in Ministry.</a:t>
            </a:r>
            <a:endParaRPr kumimoji="0" lang="en-US" sz="3000" b="0"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9CE1DDC5-061B-4DE0-A0E7-352B869E92AD}"/>
              </a:ext>
            </a:extLst>
          </p:cNvPr>
          <p:cNvSpPr/>
          <p:nvPr/>
        </p:nvSpPr>
        <p:spPr>
          <a:xfrm>
            <a:off x="3151467" y="1242174"/>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2.	Established in the Word of God.</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64455A48-B96E-4975-8C4F-95DE12B79938}"/>
              </a:ext>
            </a:extLst>
          </p:cNvPr>
          <p:cNvSpPr/>
          <p:nvPr/>
        </p:nvSpPr>
        <p:spPr>
          <a:xfrm>
            <a:off x="3151467" y="778203"/>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1.	Established in Worship.</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124B259-1BDB-42D0-8331-232D73693341}"/>
              </a:ext>
            </a:extLst>
          </p:cNvPr>
          <p:cNvSpPr/>
          <p:nvPr/>
        </p:nvSpPr>
        <p:spPr>
          <a:xfrm>
            <a:off x="3143218" y="3832138"/>
            <a:ext cx="9007539" cy="2862322"/>
          </a:xfrm>
          <a:prstGeom prst="rect">
            <a:avLst/>
          </a:prstGeom>
        </p:spPr>
        <p:txBody>
          <a:bodyPr wrap="square">
            <a:spAutoFit/>
          </a:bodyPr>
          <a:lstStyle/>
          <a:p>
            <a:pPr lvl="0"/>
            <a:r>
              <a:rPr lang="en-US" sz="3000" b="1" dirty="0">
                <a:solidFill>
                  <a:prstClr val="black"/>
                </a:solidFill>
              </a:rPr>
              <a:t>Gen 2:15 </a:t>
            </a:r>
            <a:r>
              <a:rPr lang="en-US" sz="3000" dirty="0">
                <a:solidFill>
                  <a:prstClr val="black"/>
                </a:solidFill>
              </a:rPr>
              <a:t>And the LORD God took the man, and put him into the garden of Eden to dress it and to keep it. </a:t>
            </a:r>
          </a:p>
          <a:p>
            <a:pPr lvl="0"/>
            <a:endParaRPr lang="en-US" sz="3000" dirty="0">
              <a:solidFill>
                <a:prstClr val="black"/>
              </a:solidFill>
            </a:endParaRPr>
          </a:p>
          <a:p>
            <a:pPr lvl="0"/>
            <a:r>
              <a:rPr lang="en-US" sz="3000" b="1" dirty="0">
                <a:solidFill>
                  <a:prstClr val="black"/>
                </a:solidFill>
              </a:rPr>
              <a:t>Mat 13:55 </a:t>
            </a:r>
            <a:r>
              <a:rPr lang="en-US" sz="3000" dirty="0">
                <a:solidFill>
                  <a:prstClr val="black"/>
                </a:solidFill>
              </a:rPr>
              <a:t>Is not this the carpenter's son? is not his mother called Mary? and his brethren, James, and </a:t>
            </a:r>
            <a:r>
              <a:rPr lang="en-US" sz="3000" dirty="0" err="1">
                <a:solidFill>
                  <a:prstClr val="black"/>
                </a:solidFill>
              </a:rPr>
              <a:t>Joses</a:t>
            </a:r>
            <a:r>
              <a:rPr lang="en-US" sz="3000" dirty="0">
                <a:solidFill>
                  <a:prstClr val="black"/>
                </a:solidFill>
              </a:rPr>
              <a:t>, and Simon, and Judas? </a:t>
            </a:r>
          </a:p>
        </p:txBody>
      </p:sp>
    </p:spTree>
    <p:extLst>
      <p:ext uri="{BB962C8B-B14F-4D97-AF65-F5344CB8AC3E}">
        <p14:creationId xmlns:p14="http://schemas.microsoft.com/office/powerpoint/2010/main" val="125505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902DAB59-E171-4C97-A66B-05CB2881A89D}"/>
              </a:ext>
            </a:extLst>
          </p:cNvPr>
          <p:cNvSpPr txBox="1">
            <a:spLocks/>
          </p:cNvSpPr>
          <p:nvPr/>
        </p:nvSpPr>
        <p:spPr>
          <a:xfrm>
            <a:off x="3134970" y="3668598"/>
            <a:ext cx="9024036" cy="31894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5E4B23D4-6A4D-4580-94F4-DD4B42252484}"/>
              </a:ext>
            </a:extLst>
          </p:cNvPr>
          <p:cNvSpPr/>
          <p:nvPr/>
        </p:nvSpPr>
        <p:spPr>
          <a:xfrm>
            <a:off x="3151467" y="1747716"/>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3.	Established in the Local Church.</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8664C358-1ED3-497A-A3B3-7FA2E88405F7}"/>
              </a:ext>
            </a:extLst>
          </p:cNvPr>
          <p:cNvSpPr/>
          <p:nvPr/>
        </p:nvSpPr>
        <p:spPr>
          <a:xfrm>
            <a:off x="3151467" y="2278800"/>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highlight>
                  <a:srgbClr val="C0C0C0"/>
                </a:highlight>
                <a:uLnTx/>
                <a:uFillTx/>
                <a:latin typeface="Calibri" panose="020F0502020204030204"/>
                <a:ea typeface="+mn-ea"/>
                <a:cs typeface="+mn-cs"/>
              </a:rPr>
              <a:t>4.	</a:t>
            </a:r>
            <a:r>
              <a:rPr kumimoji="0" lang="en-US"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rPr>
              <a:t>Established in Ministry.</a:t>
            </a:r>
            <a:endParaRPr kumimoji="0" lang="en-US" sz="3000" b="0"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9CE1DDC5-061B-4DE0-A0E7-352B869E92AD}"/>
              </a:ext>
            </a:extLst>
          </p:cNvPr>
          <p:cNvSpPr/>
          <p:nvPr/>
        </p:nvSpPr>
        <p:spPr>
          <a:xfrm>
            <a:off x="3151467" y="1242174"/>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2.	Established in the Word of God.</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64455A48-B96E-4975-8C4F-95DE12B79938}"/>
              </a:ext>
            </a:extLst>
          </p:cNvPr>
          <p:cNvSpPr/>
          <p:nvPr/>
        </p:nvSpPr>
        <p:spPr>
          <a:xfrm>
            <a:off x="3151467" y="778203"/>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1.	Established in Worship.</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124B259-1BDB-42D0-8331-232D73693341}"/>
              </a:ext>
            </a:extLst>
          </p:cNvPr>
          <p:cNvSpPr/>
          <p:nvPr/>
        </p:nvSpPr>
        <p:spPr>
          <a:xfrm>
            <a:off x="3134970" y="2956240"/>
            <a:ext cx="9007539" cy="3323987"/>
          </a:xfrm>
          <a:prstGeom prst="rect">
            <a:avLst/>
          </a:prstGeom>
        </p:spPr>
        <p:txBody>
          <a:bodyPr wrap="square">
            <a:spAutoFit/>
          </a:bodyPr>
          <a:lstStyle/>
          <a:p>
            <a:pPr lvl="0"/>
            <a:r>
              <a:rPr lang="en-US" sz="3000" b="1" dirty="0">
                <a:solidFill>
                  <a:prstClr val="black"/>
                </a:solidFill>
              </a:rPr>
              <a:t>1 Cor. 4:12 </a:t>
            </a:r>
            <a:r>
              <a:rPr lang="en-US" sz="3000" dirty="0">
                <a:solidFill>
                  <a:prstClr val="black"/>
                </a:solidFill>
              </a:rPr>
              <a:t>And </a:t>
            </a:r>
            <a:r>
              <a:rPr lang="en-US" sz="3000" dirty="0" err="1">
                <a:solidFill>
                  <a:prstClr val="black"/>
                </a:solidFill>
              </a:rPr>
              <a:t>labour</a:t>
            </a:r>
            <a:r>
              <a:rPr lang="en-US" sz="3000" dirty="0">
                <a:solidFill>
                  <a:prstClr val="black"/>
                </a:solidFill>
              </a:rPr>
              <a:t>, working with our own hands: being reviled, we bless; being persecuted, we suffer it:</a:t>
            </a:r>
          </a:p>
          <a:p>
            <a:pPr lvl="0"/>
            <a:r>
              <a:rPr lang="en-US" sz="3000" b="1" dirty="0">
                <a:solidFill>
                  <a:prstClr val="black"/>
                </a:solidFill>
              </a:rPr>
              <a:t> </a:t>
            </a:r>
          </a:p>
          <a:p>
            <a:pPr lvl="0"/>
            <a:r>
              <a:rPr lang="en-US" sz="3000" b="1" dirty="0">
                <a:solidFill>
                  <a:prstClr val="black"/>
                </a:solidFill>
              </a:rPr>
              <a:t>1 Cor. 15:10 </a:t>
            </a:r>
            <a:r>
              <a:rPr lang="en-US" sz="3000" dirty="0">
                <a:solidFill>
                  <a:prstClr val="black"/>
                </a:solidFill>
              </a:rPr>
              <a:t>But by the grace of God I am what I am: and his grace which was bestowed upon me was not in vain; but I </a:t>
            </a:r>
            <a:r>
              <a:rPr lang="en-US" sz="3000" dirty="0" err="1">
                <a:solidFill>
                  <a:prstClr val="black"/>
                </a:solidFill>
              </a:rPr>
              <a:t>laboured</a:t>
            </a:r>
            <a:r>
              <a:rPr lang="en-US" sz="3000" dirty="0">
                <a:solidFill>
                  <a:prstClr val="black"/>
                </a:solidFill>
              </a:rPr>
              <a:t> more abundantly than they all: yet not I, but the grace of God which was with me. </a:t>
            </a:r>
          </a:p>
        </p:txBody>
      </p:sp>
    </p:spTree>
    <p:extLst>
      <p:ext uri="{BB962C8B-B14F-4D97-AF65-F5344CB8AC3E}">
        <p14:creationId xmlns:p14="http://schemas.microsoft.com/office/powerpoint/2010/main" val="2251885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902DAB59-E171-4C97-A66B-05CB2881A89D}"/>
              </a:ext>
            </a:extLst>
          </p:cNvPr>
          <p:cNvSpPr txBox="1">
            <a:spLocks/>
          </p:cNvSpPr>
          <p:nvPr/>
        </p:nvSpPr>
        <p:spPr>
          <a:xfrm>
            <a:off x="3134970" y="3668598"/>
            <a:ext cx="9024036" cy="31894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5E4B23D4-6A4D-4580-94F4-DD4B42252484}"/>
              </a:ext>
            </a:extLst>
          </p:cNvPr>
          <p:cNvSpPr/>
          <p:nvPr/>
        </p:nvSpPr>
        <p:spPr>
          <a:xfrm>
            <a:off x="3151467" y="1747716"/>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3.	Established in the Local Church.</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8664C358-1ED3-497A-A3B3-7FA2E88405F7}"/>
              </a:ext>
            </a:extLst>
          </p:cNvPr>
          <p:cNvSpPr/>
          <p:nvPr/>
        </p:nvSpPr>
        <p:spPr>
          <a:xfrm>
            <a:off x="3151467" y="2278800"/>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highlight>
                  <a:srgbClr val="C0C0C0"/>
                </a:highlight>
                <a:uLnTx/>
                <a:uFillTx/>
                <a:latin typeface="Calibri" panose="020F0502020204030204"/>
                <a:ea typeface="+mn-ea"/>
                <a:cs typeface="+mn-cs"/>
              </a:rPr>
              <a:t>4.	</a:t>
            </a:r>
            <a:r>
              <a:rPr kumimoji="0" lang="en-US"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rPr>
              <a:t>Established in Ministry.</a:t>
            </a:r>
            <a:endParaRPr kumimoji="0" lang="en-US" sz="3000" b="0"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9CE1DDC5-061B-4DE0-A0E7-352B869E92AD}"/>
              </a:ext>
            </a:extLst>
          </p:cNvPr>
          <p:cNvSpPr/>
          <p:nvPr/>
        </p:nvSpPr>
        <p:spPr>
          <a:xfrm>
            <a:off x="3151467" y="1242174"/>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2.	Established in the Word of God.</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64455A48-B96E-4975-8C4F-95DE12B79938}"/>
              </a:ext>
            </a:extLst>
          </p:cNvPr>
          <p:cNvSpPr/>
          <p:nvPr/>
        </p:nvSpPr>
        <p:spPr>
          <a:xfrm>
            <a:off x="3151467" y="778203"/>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1.	Established in Worship.</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124B259-1BDB-42D0-8331-232D73693341}"/>
              </a:ext>
            </a:extLst>
          </p:cNvPr>
          <p:cNvSpPr/>
          <p:nvPr/>
        </p:nvSpPr>
        <p:spPr>
          <a:xfrm>
            <a:off x="3134970" y="2956240"/>
            <a:ext cx="9007539" cy="3323987"/>
          </a:xfrm>
          <a:prstGeom prst="rect">
            <a:avLst/>
          </a:prstGeom>
        </p:spPr>
        <p:txBody>
          <a:bodyPr wrap="square">
            <a:spAutoFit/>
          </a:bodyPr>
          <a:lstStyle/>
          <a:p>
            <a:pPr lvl="0"/>
            <a:r>
              <a:rPr lang="en-US" sz="3000" b="1" dirty="0">
                <a:solidFill>
                  <a:prstClr val="black"/>
                </a:solidFill>
              </a:rPr>
              <a:t>Col 1:28 </a:t>
            </a:r>
            <a:r>
              <a:rPr lang="en-US" sz="3000" dirty="0">
                <a:solidFill>
                  <a:prstClr val="black"/>
                </a:solidFill>
              </a:rPr>
              <a:t>Whom we preach, warning every man, and teaching every man in all wisdom; that we may present every man perfect in Christ Jesus: </a:t>
            </a:r>
            <a:r>
              <a:rPr lang="en-US" sz="3000" b="1" dirty="0">
                <a:solidFill>
                  <a:prstClr val="black"/>
                </a:solidFill>
              </a:rPr>
              <a:t>29</a:t>
            </a:r>
            <a:r>
              <a:rPr lang="en-US" sz="3000" dirty="0">
                <a:solidFill>
                  <a:prstClr val="black"/>
                </a:solidFill>
              </a:rPr>
              <a:t> Whereunto I also </a:t>
            </a:r>
            <a:r>
              <a:rPr lang="en-US" sz="3000" dirty="0" err="1">
                <a:solidFill>
                  <a:prstClr val="black"/>
                </a:solidFill>
              </a:rPr>
              <a:t>labour</a:t>
            </a:r>
            <a:r>
              <a:rPr lang="en-US" sz="3000" dirty="0">
                <a:solidFill>
                  <a:prstClr val="black"/>
                </a:solidFill>
              </a:rPr>
              <a:t>, striving according to his working, which worketh in me mightily. </a:t>
            </a:r>
          </a:p>
          <a:p>
            <a:pPr lvl="0"/>
            <a:endParaRPr kumimoji="0" lang="en-US" sz="3000" i="0" u="none" strike="noStrike" kern="1200" cap="none" spc="0" normalizeH="0" baseline="0" noProof="0" dirty="0">
              <a:ln>
                <a:noFill/>
              </a:ln>
              <a:solidFill>
                <a:prstClr val="black"/>
              </a:solidFill>
              <a:effectLst/>
              <a:uLnTx/>
              <a:uFillTx/>
              <a:latin typeface="Calibri" panose="020F0502020204030204"/>
              <a:ea typeface="+mn-ea"/>
              <a:cs typeface="+mn-cs"/>
            </a:endParaRPr>
          </a:p>
          <a:p>
            <a:pPr lvl="0"/>
            <a:endParaRPr kumimoji="0" lang="en-US" sz="3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9567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9D747-BCD1-46F7-88CD-B2CAC988853F}"/>
              </a:ext>
            </a:extLst>
          </p:cNvPr>
          <p:cNvSpPr>
            <a:spLocks noGrp="1"/>
          </p:cNvSpPr>
          <p:nvPr>
            <p:ph type="subTitle" idx="1"/>
          </p:nvPr>
        </p:nvSpPr>
        <p:spPr>
          <a:xfrm>
            <a:off x="3101976" y="65988"/>
            <a:ext cx="9090024" cy="838985"/>
          </a:xfrm>
        </p:spPr>
        <p:txBody>
          <a:bodyPr>
            <a:normAutofit fontScale="92500" lnSpcReduction="10000"/>
          </a:bodyPr>
          <a:lstStyle/>
          <a:p>
            <a:r>
              <a:rPr lang="en-US" sz="6600" b="1" dirty="0">
                <a:effectLst>
                  <a:outerShdw blurRad="38100" dist="38100" dir="2700000" algn="tl">
                    <a:srgbClr val="000000">
                      <a:alpha val="43137"/>
                    </a:srgbClr>
                  </a:outerShdw>
                </a:effectLst>
              </a:rPr>
              <a:t>The Four Goals</a:t>
            </a:r>
          </a:p>
        </p:txBody>
      </p:sp>
      <p:pic>
        <p:nvPicPr>
          <p:cNvPr id="1026" name="Picture 2" descr="Image result for discipleship">
            <a:extLst>
              <a:ext uri="{FF2B5EF4-FFF2-40B4-BE49-F238E27FC236}">
                <a16:creationId xmlns:a16="http://schemas.microsoft.com/office/drawing/2014/main" id="{5B261FB3-FB2B-4CE0-A5D7-668B1783A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78012" y="1878012"/>
            <a:ext cx="6858000" cy="31019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902DAB59-E171-4C97-A66B-05CB2881A89D}"/>
              </a:ext>
            </a:extLst>
          </p:cNvPr>
          <p:cNvSpPr txBox="1">
            <a:spLocks/>
          </p:cNvSpPr>
          <p:nvPr/>
        </p:nvSpPr>
        <p:spPr>
          <a:xfrm>
            <a:off x="3134970" y="3668598"/>
            <a:ext cx="9024036" cy="31894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5E4B23D4-6A4D-4580-94F4-DD4B42252484}"/>
              </a:ext>
            </a:extLst>
          </p:cNvPr>
          <p:cNvSpPr/>
          <p:nvPr/>
        </p:nvSpPr>
        <p:spPr>
          <a:xfrm>
            <a:off x="3151467" y="1747716"/>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3.	Established in the Local Church.</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8664C358-1ED3-497A-A3B3-7FA2E88405F7}"/>
              </a:ext>
            </a:extLst>
          </p:cNvPr>
          <p:cNvSpPr/>
          <p:nvPr/>
        </p:nvSpPr>
        <p:spPr>
          <a:xfrm>
            <a:off x="3151467" y="2278800"/>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highlight>
                  <a:srgbClr val="C0C0C0"/>
                </a:highlight>
                <a:uLnTx/>
                <a:uFillTx/>
                <a:latin typeface="Calibri" panose="020F0502020204030204"/>
                <a:ea typeface="+mn-ea"/>
                <a:cs typeface="+mn-cs"/>
              </a:rPr>
              <a:t>4.	</a:t>
            </a:r>
            <a:r>
              <a:rPr kumimoji="0" lang="en-US"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rPr>
              <a:t>Established in Ministry.</a:t>
            </a:r>
            <a:endParaRPr kumimoji="0" lang="en-US" sz="3000" b="0"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C0C0C0"/>
              </a:highligh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9CE1DDC5-061B-4DE0-A0E7-352B869E92AD}"/>
              </a:ext>
            </a:extLst>
          </p:cNvPr>
          <p:cNvSpPr/>
          <p:nvPr/>
        </p:nvSpPr>
        <p:spPr>
          <a:xfrm>
            <a:off x="3151467" y="1242174"/>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2.	Established in the Word of God.</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64455A48-B96E-4975-8C4F-95DE12B79938}"/>
              </a:ext>
            </a:extLst>
          </p:cNvPr>
          <p:cNvSpPr/>
          <p:nvPr/>
        </p:nvSpPr>
        <p:spPr>
          <a:xfrm>
            <a:off x="3151467" y="778203"/>
            <a:ext cx="8898534"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Calibri" panose="020F0502020204030204"/>
                <a:ea typeface="+mn-ea"/>
                <a:cs typeface="+mn-cs"/>
              </a:rPr>
              <a:t>1.	Established in Worship.</a:t>
            </a: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124B259-1BDB-42D0-8331-232D73693341}"/>
              </a:ext>
            </a:extLst>
          </p:cNvPr>
          <p:cNvSpPr/>
          <p:nvPr/>
        </p:nvSpPr>
        <p:spPr>
          <a:xfrm>
            <a:off x="3134970" y="2956240"/>
            <a:ext cx="9007539" cy="4247317"/>
          </a:xfrm>
          <a:prstGeom prst="rect">
            <a:avLst/>
          </a:prstGeom>
        </p:spPr>
        <p:txBody>
          <a:bodyPr wrap="square">
            <a:spAutoFit/>
          </a:bodyPr>
          <a:lstStyle/>
          <a:p>
            <a:pPr lvl="0"/>
            <a:r>
              <a:rPr lang="en-US" sz="3000" b="1" dirty="0">
                <a:solidFill>
                  <a:prstClr val="black"/>
                </a:solidFill>
              </a:rPr>
              <a:t>1 </a:t>
            </a:r>
            <a:r>
              <a:rPr lang="en-US" sz="3000" b="1" dirty="0" err="1">
                <a:solidFill>
                  <a:prstClr val="black"/>
                </a:solidFill>
              </a:rPr>
              <a:t>Thes</a:t>
            </a:r>
            <a:r>
              <a:rPr lang="en-US" sz="3000" b="1" dirty="0">
                <a:solidFill>
                  <a:prstClr val="black"/>
                </a:solidFill>
              </a:rPr>
              <a:t>. 2:9 </a:t>
            </a:r>
            <a:r>
              <a:rPr lang="en-US" sz="3000" dirty="0">
                <a:solidFill>
                  <a:prstClr val="black"/>
                </a:solidFill>
              </a:rPr>
              <a:t>For ye remember, brethren, our </a:t>
            </a:r>
            <a:r>
              <a:rPr lang="en-US" sz="3000" dirty="0" err="1">
                <a:solidFill>
                  <a:prstClr val="black"/>
                </a:solidFill>
              </a:rPr>
              <a:t>labour</a:t>
            </a:r>
            <a:r>
              <a:rPr lang="en-US" sz="3000" dirty="0">
                <a:solidFill>
                  <a:prstClr val="black"/>
                </a:solidFill>
              </a:rPr>
              <a:t> and travail: for </a:t>
            </a:r>
            <a:r>
              <a:rPr lang="en-US" sz="3000" dirty="0" err="1">
                <a:solidFill>
                  <a:prstClr val="black"/>
                </a:solidFill>
              </a:rPr>
              <a:t>labouring</a:t>
            </a:r>
            <a:r>
              <a:rPr lang="en-US" sz="3000" dirty="0">
                <a:solidFill>
                  <a:prstClr val="black"/>
                </a:solidFill>
              </a:rPr>
              <a:t> night and day, because we would not be chargeable unto any of you, we preached unto you the gospel of God. </a:t>
            </a:r>
          </a:p>
          <a:p>
            <a:pPr lvl="0"/>
            <a:endParaRPr lang="en-US" sz="3000" b="1" dirty="0">
              <a:solidFill>
                <a:prstClr val="black"/>
              </a:solidFill>
            </a:endParaRPr>
          </a:p>
          <a:p>
            <a:pPr lvl="0"/>
            <a:r>
              <a:rPr lang="en-US" sz="3000" b="1" dirty="0">
                <a:solidFill>
                  <a:prstClr val="black"/>
                </a:solidFill>
              </a:rPr>
              <a:t>2 Tim. 2:6 </a:t>
            </a:r>
            <a:r>
              <a:rPr lang="en-US" sz="3000" dirty="0">
                <a:solidFill>
                  <a:prstClr val="black"/>
                </a:solidFill>
              </a:rPr>
              <a:t>The husbandman that </a:t>
            </a:r>
            <a:r>
              <a:rPr lang="en-US" sz="3000" dirty="0" err="1">
                <a:solidFill>
                  <a:prstClr val="black"/>
                </a:solidFill>
              </a:rPr>
              <a:t>laboureth</a:t>
            </a:r>
            <a:r>
              <a:rPr lang="en-US" sz="3000" dirty="0">
                <a:solidFill>
                  <a:prstClr val="black"/>
                </a:solidFill>
              </a:rPr>
              <a:t> must be first partaker of the fruits.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9710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730</Words>
  <Application>Microsoft Office PowerPoint</Application>
  <PresentationFormat>Widescreen</PresentationFormat>
  <Paragraphs>70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Kenny Morgan</dc:creator>
  <cp:lastModifiedBy>Kenny Morgan</cp:lastModifiedBy>
  <cp:revision>9</cp:revision>
  <dcterms:created xsi:type="dcterms:W3CDTF">2017-08-06T03:05:41Z</dcterms:created>
  <dcterms:modified xsi:type="dcterms:W3CDTF">2017-08-06T04:29:35Z</dcterms:modified>
</cp:coreProperties>
</file>