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598" autoAdjust="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73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848C-1C98-41AD-844C-FCDF964E0A1B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1788-8133-4D97-A02A-2EDA4E521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848C-1C98-41AD-844C-FCDF964E0A1B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1788-8133-4D97-A02A-2EDA4E521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848C-1C98-41AD-844C-FCDF964E0A1B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1788-8133-4D97-A02A-2EDA4E521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848C-1C98-41AD-844C-FCDF964E0A1B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1788-8133-4D97-A02A-2EDA4E521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848C-1C98-41AD-844C-FCDF964E0A1B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1788-8133-4D97-A02A-2EDA4E521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848C-1C98-41AD-844C-FCDF964E0A1B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1788-8133-4D97-A02A-2EDA4E521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848C-1C98-41AD-844C-FCDF964E0A1B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1788-8133-4D97-A02A-2EDA4E521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848C-1C98-41AD-844C-FCDF964E0A1B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1788-8133-4D97-A02A-2EDA4E521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848C-1C98-41AD-844C-FCDF964E0A1B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1788-8133-4D97-A02A-2EDA4E521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848C-1C98-41AD-844C-FCDF964E0A1B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1788-8133-4D97-A02A-2EDA4E521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848C-1C98-41AD-844C-FCDF964E0A1B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1788-8133-4D97-A02A-2EDA4E521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E848C-1C98-41AD-844C-FCDF964E0A1B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31788-8133-4D97-A02A-2EDA4E521A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49212"/>
            <a:ext cx="7162800" cy="1470025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Ecclesiastes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066800"/>
            <a:ext cx="6096000" cy="17526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Lesson 1</a:t>
            </a:r>
          </a:p>
        </p:txBody>
      </p:sp>
      <p:pic>
        <p:nvPicPr>
          <p:cNvPr id="1026" name="Picture 2" descr="https://edge.ldscdn.org/mobile/images/1233615/dc6efc183df941b0adfa56f9c3e89688/460x402.jpg">
            <a:extLst>
              <a:ext uri="{FF2B5EF4-FFF2-40B4-BE49-F238E27FC236}">
                <a16:creationId xmlns:a16="http://schemas.microsoft.com/office/drawing/2014/main" id="{B39117B2-A65E-42DC-974D-09B328DD09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98625"/>
            <a:ext cx="5257800" cy="4213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8D0C0-B63E-40B2-900C-ADDED2D2B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6.   The only solution to man’s dilemma is to live life 	with an eternal outlook and plan! 11:1-12:12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7.   Chapter 11 - success is simply a matter of 	diligence -- in order to get something out of 	life, you need to work and apply yourself.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8.   But then he concludes even that is all vanity: </a:t>
            </a:r>
            <a:r>
              <a:rPr lang="en-US" dirty="0" err="1"/>
              <a:t>Ecc</a:t>
            </a:r>
            <a:r>
              <a:rPr lang="en-US" dirty="0"/>
              <a:t> 	11:6-8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2708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164F0-C7FB-444A-BB97-F5FB8600D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100" dirty="0"/>
              <a:t>Examine </a:t>
            </a:r>
            <a:r>
              <a:rPr lang="en-US" sz="3100" b="1" u="sng" dirty="0">
                <a:solidFill>
                  <a:srgbClr val="FF0000"/>
                </a:solidFill>
              </a:rPr>
              <a:t>Natural Man’s</a:t>
            </a:r>
            <a:r>
              <a:rPr lang="en-US" sz="3100" b="1" dirty="0"/>
              <a:t> </a:t>
            </a:r>
            <a:r>
              <a:rPr lang="en-US" sz="3100" dirty="0"/>
              <a:t>deducted conclusions about this world: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8D0C0-B63E-40B2-900C-ADDED2D2B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800" dirty="0"/>
              <a:t>2:24  </a:t>
            </a:r>
            <a:r>
              <a:rPr lang="en-US" sz="1800" i="1" dirty="0"/>
              <a:t>There is</a:t>
            </a:r>
            <a:r>
              <a:rPr lang="en-US" sz="1800" dirty="0"/>
              <a:t> nothing better for a man, </a:t>
            </a:r>
            <a:r>
              <a:rPr lang="en-US" sz="1800" i="1" dirty="0"/>
              <a:t>than</a:t>
            </a:r>
            <a:r>
              <a:rPr lang="en-US" sz="1800" dirty="0"/>
              <a:t> that he should eat and drink, and </a:t>
            </a:r>
            <a:r>
              <a:rPr lang="en-US" sz="1800" i="1" dirty="0"/>
              <a:t>that</a:t>
            </a:r>
            <a:r>
              <a:rPr lang="en-US" sz="1800" dirty="0"/>
              <a:t> he should make his soul enjoy good in his </a:t>
            </a:r>
            <a:r>
              <a:rPr lang="en-US" sz="1800" dirty="0" err="1"/>
              <a:t>labour</a:t>
            </a:r>
            <a:r>
              <a:rPr lang="en-US" sz="1800" dirty="0"/>
              <a:t>. This also I saw, that it </a:t>
            </a:r>
            <a:r>
              <a:rPr lang="en-US" sz="1800" i="1" dirty="0"/>
              <a:t>was</a:t>
            </a:r>
            <a:r>
              <a:rPr lang="en-US" sz="1800" dirty="0"/>
              <a:t> from the hand of God.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/>
              <a:t>3:22  Wherefore I perceive that there is nothing better, than that a man should rejoice in his own works; for that is his portion: for who shall bring him to see what shall be after him?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/>
              <a:t>5:18 Behold that which I have seen: it is good and comely for one to eat and to drink, and to enjoy the good of all his </a:t>
            </a:r>
            <a:r>
              <a:rPr lang="en-US" sz="1800" dirty="0" err="1"/>
              <a:t>labour</a:t>
            </a:r>
            <a:r>
              <a:rPr lang="en-US" sz="1800" dirty="0"/>
              <a:t> that he taketh under the sun all the days of his life, which God giveth him: for it is his portion.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/>
              <a:t>8:15  Then I commended mirth, because a man hath no better thing under the sun, than to eat, and to drink, and to be merry: for that shall abide with him of his </a:t>
            </a:r>
            <a:r>
              <a:rPr lang="en-US" sz="1800" dirty="0" err="1"/>
              <a:t>labour</a:t>
            </a:r>
            <a:r>
              <a:rPr lang="en-US" sz="1800" dirty="0"/>
              <a:t> the days of his life, which God giveth him under the sun.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/>
              <a:t>9:7   Go thy way, eat thy bread with joy, and drink thy wine with a merry heart; for God now </a:t>
            </a:r>
            <a:r>
              <a:rPr lang="en-US" sz="1800" dirty="0" err="1"/>
              <a:t>accepteth</a:t>
            </a:r>
            <a:r>
              <a:rPr lang="en-US" sz="1800" dirty="0"/>
              <a:t> thy works.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/>
              <a:t>10:19  A feast is made for laughter, and wine </a:t>
            </a:r>
            <a:r>
              <a:rPr lang="en-US" sz="1800" dirty="0" err="1"/>
              <a:t>maketh</a:t>
            </a:r>
            <a:r>
              <a:rPr lang="en-US" sz="1800" dirty="0"/>
              <a:t> merry: but money </a:t>
            </a:r>
            <a:r>
              <a:rPr lang="en-US" sz="1800" dirty="0" err="1"/>
              <a:t>answereth</a:t>
            </a:r>
            <a:r>
              <a:rPr lang="en-US" sz="1800" dirty="0"/>
              <a:t> all things. 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21823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8D0C0-B63E-40B2-900C-ADDED2D2B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"/>
            <a:ext cx="8229600" cy="6537960"/>
          </a:xfrm>
        </p:spPr>
        <p:txBody>
          <a:bodyPr/>
          <a:lstStyle/>
          <a:p>
            <a:r>
              <a:rPr lang="en-US" dirty="0"/>
              <a:t>Natural Man’s conclusion about this life: eat, drink for tomorrow we die!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CAREFULLY NOTE: Total pessimism rules in a life that is lived without God. </a:t>
            </a:r>
          </a:p>
          <a:p>
            <a:endParaRPr lang="en-US" dirty="0"/>
          </a:p>
          <a:p>
            <a:pPr marL="0" indent="0">
              <a:buNone/>
            </a:pPr>
            <a:endParaRPr lang="en-US" sz="1400" dirty="0"/>
          </a:p>
          <a:p>
            <a:endParaRPr lang="en-US" dirty="0"/>
          </a:p>
        </p:txBody>
      </p:sp>
      <p:pic>
        <p:nvPicPr>
          <p:cNvPr id="2050" name="Picture 2" descr="https://guardianinterlock.com/wp-content/uploads/2016/12/alcohol-problem.jpg">
            <a:extLst>
              <a:ext uri="{FF2B5EF4-FFF2-40B4-BE49-F238E27FC236}">
                <a16:creationId xmlns:a16="http://schemas.microsoft.com/office/drawing/2014/main" id="{3F79E66D-4955-4C67-BF4F-EA68D966AE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762" y="1219200"/>
            <a:ext cx="5802475" cy="379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5454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164F0-C7FB-444A-BB97-F5FB8600D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E.	Conclusion: How to be happy: 12:13-14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8D0C0-B63E-40B2-900C-ADDED2D2B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1.   Key Verse of Ecclesiastes: </a:t>
            </a:r>
            <a:r>
              <a:rPr lang="en-US" dirty="0" err="1"/>
              <a:t>Ecc</a:t>
            </a:r>
            <a:r>
              <a:rPr lang="en-US" dirty="0"/>
              <a:t> 12:13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Let us hear the conclusion of the whole matter: Fear God, and keep his commandments: for this </a:t>
            </a:r>
            <a:r>
              <a:rPr lang="en-US" i="1" dirty="0"/>
              <a:t>is</a:t>
            </a:r>
            <a:r>
              <a:rPr lang="en-US" dirty="0"/>
              <a:t> the whole </a:t>
            </a:r>
            <a:r>
              <a:rPr lang="en-US" i="1" dirty="0"/>
              <a:t>duty</a:t>
            </a:r>
            <a:r>
              <a:rPr lang="en-US" dirty="0"/>
              <a:t> of man. 14  For God shall bring every work into judgment, with every secret thing, whether </a:t>
            </a:r>
            <a:r>
              <a:rPr lang="en-US" i="1" dirty="0"/>
              <a:t>it be</a:t>
            </a:r>
            <a:r>
              <a:rPr lang="en-US" dirty="0"/>
              <a:t> good, or whether </a:t>
            </a:r>
            <a:r>
              <a:rPr lang="en-US" i="1" dirty="0"/>
              <a:t>it be</a:t>
            </a:r>
            <a:r>
              <a:rPr lang="en-US" dirty="0"/>
              <a:t> evil.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2.   Only by serving God, do you avoid conviction and experience joy in this world.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3.   Only by focusing on </a:t>
            </a:r>
            <a:r>
              <a:rPr lang="en-US" b="1" u="sng" dirty="0">
                <a:solidFill>
                  <a:srgbClr val="FF0000"/>
                </a:solidFill>
              </a:rPr>
              <a:t>future rewards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can you truly have satisfaction!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6725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164F0-C7FB-444A-BB97-F5FB8600D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5903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V.	 Discussion Points: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8D0C0-B63E-40B2-900C-ADDED2D2B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143000"/>
            <a:ext cx="7924800" cy="5562600"/>
          </a:xfrm>
        </p:spPr>
        <p:txBody>
          <a:bodyPr>
            <a:normAutofit fontScale="5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3600" dirty="0"/>
              <a:t>Have you progressed (or digressed) in the last year in your walk and service to God?</a:t>
            </a:r>
          </a:p>
          <a:p>
            <a:pPr marL="514350" lvl="0" indent="-514350">
              <a:buFont typeface="+mj-lt"/>
              <a:buAutoNum type="arabicPeriod"/>
            </a:pPr>
            <a:endParaRPr lang="en-US" sz="3600" dirty="0"/>
          </a:p>
          <a:p>
            <a:pPr marL="514350" lvl="0" indent="-514350">
              <a:buFont typeface="+mj-lt"/>
              <a:buAutoNum type="arabicPeriod"/>
            </a:pPr>
            <a:r>
              <a:rPr lang="en-US" sz="3600" dirty="0"/>
              <a:t>If you look at your calendar, how much of it is devoted to God and His work vs. vanity?</a:t>
            </a:r>
          </a:p>
          <a:p>
            <a:pPr marL="514350" indent="-514350">
              <a:buFont typeface="+mj-lt"/>
              <a:buAutoNum type="arabicPeriod"/>
            </a:pPr>
            <a:endParaRPr lang="en-US" sz="3600" dirty="0"/>
          </a:p>
          <a:p>
            <a:pPr marL="514350" lvl="0" indent="-514350">
              <a:buFont typeface="+mj-lt"/>
              <a:buAutoNum type="arabicPeriod"/>
            </a:pPr>
            <a:r>
              <a:rPr lang="en-US" sz="3600" dirty="0"/>
              <a:t>If you look at your checkbook, how much of it is devoted to God and His plan vs. vanity?</a:t>
            </a:r>
          </a:p>
          <a:p>
            <a:pPr marL="514350" indent="-514350">
              <a:buFont typeface="+mj-lt"/>
              <a:buAutoNum type="arabicPeriod"/>
            </a:pPr>
            <a:endParaRPr lang="en-US" sz="3600" dirty="0"/>
          </a:p>
          <a:p>
            <a:pPr marL="514350" lvl="0" indent="-514350">
              <a:buFont typeface="+mj-lt"/>
              <a:buAutoNum type="arabicPeriod"/>
            </a:pPr>
            <a:r>
              <a:rPr lang="en-US" sz="3600" dirty="0"/>
              <a:t>If you judge what you think about in your free time, how much of that energy is focused on God and His plan vs. vanity?</a:t>
            </a:r>
          </a:p>
          <a:p>
            <a:pPr marL="514350" indent="-514350">
              <a:buFont typeface="+mj-lt"/>
              <a:buAutoNum type="arabicPeriod"/>
            </a:pPr>
            <a:endParaRPr lang="en-US" sz="3600" dirty="0"/>
          </a:p>
          <a:p>
            <a:pPr marL="514350" lvl="0" indent="-514350">
              <a:buFont typeface="+mj-lt"/>
              <a:buAutoNum type="arabicPeriod"/>
            </a:pPr>
            <a:r>
              <a:rPr lang="en-US" sz="3600"/>
              <a:t>If </a:t>
            </a:r>
            <a:r>
              <a:rPr lang="en-US" sz="3600" dirty="0"/>
              <a:t>God were to judge you right now, what grade would you earn (A-F)? Would God say that you are faithfully serving Him, or are you failing Him by living your life in in vanity?</a:t>
            </a:r>
          </a:p>
          <a:p>
            <a:pPr marL="514350" lvl="0" indent="-514350">
              <a:buFont typeface="+mj-lt"/>
              <a:buAutoNum type="arabicPeriod"/>
            </a:pPr>
            <a:endParaRPr lang="en-US" sz="3600" dirty="0"/>
          </a:p>
          <a:p>
            <a:pPr marL="514350" lvl="0" indent="-514350">
              <a:buFont typeface="+mj-lt"/>
              <a:buAutoNum type="arabicPeriod"/>
            </a:pPr>
            <a:r>
              <a:rPr lang="en-US" sz="3600" dirty="0"/>
              <a:t>What should your next step be?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1623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/>
              <a:t>I.	Introduction to Ecclesiastes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A.	The Title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400050" lvl="1" indent="0">
              <a:buNone/>
            </a:pPr>
            <a:r>
              <a:rPr lang="en-US" sz="2400" dirty="0"/>
              <a:t>1.	The Greek word Ecclesiastes means “convoking an assembly” </a:t>
            </a:r>
          </a:p>
          <a:p>
            <a:pPr marL="400050" lvl="1" indent="0">
              <a:buNone/>
            </a:pPr>
            <a:r>
              <a:rPr lang="en-US" sz="2400" dirty="0"/>
              <a:t>2.	Another way of saying it would be a “</a:t>
            </a:r>
            <a:r>
              <a:rPr lang="en-US" b="1" u="sng" dirty="0">
                <a:solidFill>
                  <a:srgbClr val="FF0000"/>
                </a:solidFill>
              </a:rPr>
              <a:t>Sermon</a:t>
            </a:r>
            <a:r>
              <a:rPr lang="en-US" sz="2400" dirty="0"/>
              <a:t>”</a:t>
            </a:r>
          </a:p>
          <a:p>
            <a:pPr marL="400050" lvl="1" indent="0">
              <a:buNone/>
            </a:pPr>
            <a:r>
              <a:rPr lang="en-US" sz="2400" dirty="0"/>
              <a:t>3.	Also note the similarity between Ecclesiastes and </a:t>
            </a:r>
            <a:r>
              <a:rPr lang="en-US" sz="2400" dirty="0" err="1"/>
              <a:t>ekklesia</a:t>
            </a:r>
            <a:r>
              <a:rPr lang="en-US" sz="2400" dirty="0"/>
              <a:t>, which is commonly found in our Bible translated as </a:t>
            </a:r>
            <a:r>
              <a:rPr lang="en-US" b="1" u="sng" dirty="0">
                <a:solidFill>
                  <a:srgbClr val="FF0000"/>
                </a:solidFill>
              </a:rPr>
              <a:t>Church</a:t>
            </a:r>
            <a:r>
              <a:rPr lang="en-US" sz="2400" dirty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164F0-C7FB-444A-BB97-F5FB8600D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b="1" dirty="0"/>
              <a:t>II. 	How Ecclesiastes fits into the cannon of  	scripture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8D0C0-B63E-40B2-900C-ADDED2D2B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A.	Job – sovereignty of God, time of tribulation</a:t>
            </a:r>
          </a:p>
          <a:p>
            <a:pPr marL="0" indent="0">
              <a:buNone/>
            </a:pPr>
            <a:r>
              <a:rPr lang="en-US" sz="2400" dirty="0"/>
              <a:t>B.	Psalms – Christ takes the throne, emotion, 	our 	hearts desire</a:t>
            </a:r>
          </a:p>
          <a:p>
            <a:pPr marL="0" indent="0">
              <a:buNone/>
            </a:pPr>
            <a:r>
              <a:rPr lang="en-US" sz="2400" dirty="0"/>
              <a:t>C. 	Proverbs – Mind of God, Hebrew parallelism, 	Moral purity</a:t>
            </a:r>
          </a:p>
          <a:p>
            <a:pPr marL="0" indent="0">
              <a:buNone/>
            </a:pPr>
            <a:r>
              <a:rPr lang="en-US" sz="2400" dirty="0"/>
              <a:t>D.	ECC – Secret to happiness in reverse order – 	All philosophical approaches = vanity; 	emptiness. God’s way equals happiness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395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164F0-C7FB-444A-BB97-F5FB8600D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 </a:t>
            </a:r>
            <a:br>
              <a:rPr lang="en-US" dirty="0"/>
            </a:br>
            <a:r>
              <a:rPr lang="en-US" sz="4000" b="1" dirty="0"/>
              <a:t>III.	The Keys to Understanding 	Ecclesiastes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8D0C0-B63E-40B2-900C-ADDED2D2B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A.	The Key word is </a:t>
            </a:r>
            <a:r>
              <a:rPr lang="en-US" b="1" u="sng" dirty="0">
                <a:solidFill>
                  <a:srgbClr val="FF0000"/>
                </a:solidFill>
              </a:rPr>
              <a:t>Vanity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800100" lvl="2" indent="0">
              <a:buNone/>
            </a:pPr>
            <a:r>
              <a:rPr lang="en-US" dirty="0"/>
              <a:t>1.   Means emptiness</a:t>
            </a:r>
          </a:p>
          <a:p>
            <a:pPr marL="800100" lvl="2" indent="0">
              <a:buNone/>
            </a:pPr>
            <a:r>
              <a:rPr lang="en-US" dirty="0"/>
              <a:t>2.   Occurs 38 times</a:t>
            </a:r>
          </a:p>
          <a:p>
            <a:pPr marL="800100" lvl="2" indent="0">
              <a:buNone/>
            </a:pPr>
            <a:r>
              <a:rPr lang="en-US" dirty="0"/>
              <a:t>3.   The message taught – Life is empty when your are 		trying to live it apart from God’s plan.</a:t>
            </a:r>
          </a:p>
          <a:p>
            <a:pPr marL="800100" lvl="2" indent="0">
              <a:buNone/>
            </a:pPr>
            <a:r>
              <a:rPr lang="en-US" dirty="0"/>
              <a:t>4.   Ecclesiastes: the inspired book of </a:t>
            </a:r>
            <a:r>
              <a:rPr lang="en-US" b="1" u="sng" dirty="0">
                <a:solidFill>
                  <a:srgbClr val="FF0000"/>
                </a:solidFill>
              </a:rPr>
              <a:t>Error</a:t>
            </a:r>
            <a:r>
              <a:rPr lang="en-US" u="sng" dirty="0"/>
              <a:t> 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6861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8D0C0-B63E-40B2-900C-ADDED2D2B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B.	Key Phrase: </a:t>
            </a:r>
            <a:r>
              <a:rPr lang="en-US" b="1" dirty="0">
                <a:solidFill>
                  <a:srgbClr val="FF0000"/>
                </a:solidFill>
              </a:rPr>
              <a:t>Under the Sun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	1.	Occurs 27 times</a:t>
            </a:r>
          </a:p>
          <a:p>
            <a:pPr marL="0" indent="0">
              <a:buNone/>
            </a:pPr>
            <a:r>
              <a:rPr lang="en-US" dirty="0"/>
              <a:t>	2.	Shows that these are the preachers 		words spoken from man’s 				perspective (Solomon should know!)</a:t>
            </a:r>
          </a:p>
          <a:p>
            <a:pPr marL="0" indent="0">
              <a:buNone/>
            </a:pPr>
            <a:r>
              <a:rPr lang="en-US" dirty="0"/>
              <a:t>	3.	Also point us to the fact that 				Solomon penned the words but he did 		so under inspiration of The Sun  Mal 4:2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694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164F0-C7FB-444A-BB97-F5FB8600D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IV.	Organization of Ecclesiastes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8D0C0-B63E-40B2-900C-ADDED2D2B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000" b="1" dirty="0"/>
              <a:t>A.   First Sermon: The vanity of Personal </a:t>
            </a:r>
            <a:r>
              <a:rPr lang="en-US" sz="5100" b="1" u="sng" dirty="0">
                <a:solidFill>
                  <a:srgbClr val="FF0000"/>
                </a:solidFill>
              </a:rPr>
              <a:t>Experience</a:t>
            </a:r>
            <a:r>
              <a:rPr lang="en-US" sz="4000" b="1" dirty="0"/>
              <a:t>. 1:11-2:26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4000" dirty="0"/>
              <a:t>	1.	Key verses: 2:10-11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4000" dirty="0"/>
              <a:t>	2.	Vanity of searching for wisdom in Philosophy 1:12-18  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4000" dirty="0"/>
              <a:t>	3.	Vanity of searching for meaning in pleasure and riches. 2:1-11 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4000" dirty="0"/>
              <a:t>	4.	Chapter 2 = Philosophy of hedonism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4000" dirty="0"/>
              <a:t>	5.	Vanity of life when all men die. 2:12-17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4000" dirty="0"/>
              <a:t>	6.	Vanity of hard work. 2:18-23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4000" dirty="0"/>
              <a:t>	7.	The empty conclusion of personal experience. 2:24-26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9494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8D0C0-B63E-40B2-900C-ADDED2D2B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7600" b="1" dirty="0"/>
              <a:t>B.   Second Sermon: The vanity of </a:t>
            </a:r>
            <a:r>
              <a:rPr lang="en-US" sz="7600" b="1" u="sng" dirty="0">
                <a:solidFill>
                  <a:srgbClr val="FF0000"/>
                </a:solidFill>
              </a:rPr>
              <a:t>Personal Observation</a:t>
            </a:r>
            <a:r>
              <a:rPr lang="en-US" sz="7600" b="1" dirty="0"/>
              <a:t>. 3-5:17</a:t>
            </a:r>
          </a:p>
          <a:p>
            <a:pPr marL="0" indent="0">
              <a:buNone/>
            </a:pPr>
            <a:r>
              <a:rPr lang="en-US" sz="5600" dirty="0"/>
              <a:t> </a:t>
            </a:r>
          </a:p>
          <a:p>
            <a:pPr marL="0" indent="0">
              <a:buNone/>
            </a:pPr>
            <a:r>
              <a:rPr lang="en-US" sz="5600" dirty="0"/>
              <a:t>1.   Chapter 3 -This is the existential viewpoint – could also be called fatalism</a:t>
            </a:r>
          </a:p>
          <a:p>
            <a:pPr marL="0" indent="0">
              <a:buNone/>
            </a:pPr>
            <a:r>
              <a:rPr lang="en-US" sz="5600" dirty="0"/>
              <a:t> </a:t>
            </a:r>
          </a:p>
          <a:p>
            <a:pPr marL="0" indent="0">
              <a:buNone/>
            </a:pPr>
            <a:r>
              <a:rPr lang="en-US" sz="5600" dirty="0"/>
              <a:t>	 “All we can really trust is our own reaction to events, to existence”</a:t>
            </a:r>
          </a:p>
          <a:p>
            <a:pPr marL="0" indent="0">
              <a:buNone/>
            </a:pPr>
            <a:r>
              <a:rPr lang="en-US" sz="5600" dirty="0"/>
              <a:t> </a:t>
            </a:r>
          </a:p>
          <a:p>
            <a:pPr marL="914400" indent="-914400">
              <a:buAutoNum type="arabicPeriod" startAt="2"/>
            </a:pPr>
            <a:r>
              <a:rPr lang="en-US" sz="5600" dirty="0"/>
              <a:t>Key verses: </a:t>
            </a:r>
            <a:r>
              <a:rPr lang="en-US" sz="5600" dirty="0" err="1"/>
              <a:t>Ecc</a:t>
            </a:r>
            <a:r>
              <a:rPr lang="en-US" sz="5600" dirty="0"/>
              <a:t> 4:4</a:t>
            </a:r>
          </a:p>
          <a:p>
            <a:pPr marL="914400" indent="-914400">
              <a:buAutoNum type="arabicPeriod" startAt="2"/>
            </a:pPr>
            <a:endParaRPr lang="en-US" sz="5600" dirty="0"/>
          </a:p>
          <a:p>
            <a:pPr marL="914400" indent="-914400">
              <a:buAutoNum type="arabicPeriod" startAt="3"/>
            </a:pPr>
            <a:r>
              <a:rPr lang="en-US" sz="5600" dirty="0"/>
              <a:t>Vanity of life’s cycles. 3:1-22</a:t>
            </a:r>
          </a:p>
          <a:p>
            <a:pPr marL="914400" indent="-914400">
              <a:buAutoNum type="arabicPeriod" startAt="3"/>
            </a:pPr>
            <a:endParaRPr lang="en-US" sz="5600" dirty="0"/>
          </a:p>
          <a:p>
            <a:pPr marL="0" indent="0">
              <a:buNone/>
            </a:pPr>
            <a:r>
              <a:rPr lang="en-US" sz="5600" dirty="0"/>
              <a:t>4.	Vanity of human society. 4:1-16</a:t>
            </a:r>
          </a:p>
          <a:p>
            <a:pPr marL="0" indent="0">
              <a:buNone/>
            </a:pPr>
            <a:r>
              <a:rPr lang="en-US" sz="5600" dirty="0"/>
              <a:t> </a:t>
            </a:r>
          </a:p>
          <a:p>
            <a:pPr marL="0" indent="0">
              <a:buNone/>
            </a:pPr>
            <a:r>
              <a:rPr lang="en-US" sz="5600" dirty="0"/>
              <a:t>5.	Chapter 4 = Capitalism</a:t>
            </a:r>
          </a:p>
          <a:p>
            <a:pPr marL="0" indent="0">
              <a:buNone/>
            </a:pPr>
            <a:r>
              <a:rPr lang="en-US" sz="5600" dirty="0"/>
              <a:t> </a:t>
            </a:r>
          </a:p>
          <a:p>
            <a:pPr marL="0" indent="0">
              <a:buNone/>
            </a:pPr>
            <a:r>
              <a:rPr lang="en-US" sz="5600" dirty="0"/>
              <a:t>6.	Vanity of human selfishness. 5:1-17</a:t>
            </a:r>
          </a:p>
          <a:p>
            <a:pPr marL="0" indent="0">
              <a:buNone/>
            </a:pPr>
            <a:r>
              <a:rPr lang="en-US" sz="5600" dirty="0"/>
              <a:t> </a:t>
            </a:r>
          </a:p>
          <a:p>
            <a:pPr marL="0" indent="0">
              <a:buNone/>
            </a:pPr>
            <a:r>
              <a:rPr lang="en-US" sz="5600" dirty="0"/>
              <a:t>7.	Chapter 5 = Religion</a:t>
            </a:r>
          </a:p>
          <a:p>
            <a:pPr marL="0" indent="0">
              <a:buNone/>
            </a:pPr>
            <a:r>
              <a:rPr lang="en-US" sz="5600" dirty="0"/>
              <a:t> </a:t>
            </a:r>
          </a:p>
          <a:p>
            <a:pPr marL="0" indent="0">
              <a:buNone/>
            </a:pPr>
            <a:r>
              <a:rPr lang="en-US" sz="5600" dirty="0"/>
              <a:t>8.	The empty conclusion of personal observation 5:18-20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7245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164F0-C7FB-444A-BB97-F5FB8600D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/>
              <a:t>C. Third Sermon: The vanity of </a:t>
            </a:r>
            <a:r>
              <a:rPr lang="en-US" sz="2800" b="1" u="sng" dirty="0">
                <a:solidFill>
                  <a:srgbClr val="FF0000"/>
                </a:solidFill>
              </a:rPr>
              <a:t>Practical Morality</a:t>
            </a:r>
            <a:r>
              <a:rPr lang="en-US" sz="2800" b="1" dirty="0"/>
              <a:t>. 6-8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8D0C0-B63E-40B2-900C-ADDED2D2B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984626"/>
            <a:ext cx="7772400" cy="56388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sz="4500" dirty="0"/>
              <a:t>1.   Key verses: </a:t>
            </a:r>
            <a:r>
              <a:rPr lang="en-US" sz="4500" dirty="0" err="1"/>
              <a:t>Ecc</a:t>
            </a:r>
            <a:r>
              <a:rPr lang="en-US" sz="4500" dirty="0"/>
              <a:t> 6:7-8</a:t>
            </a:r>
          </a:p>
          <a:p>
            <a:pPr marL="0" indent="0">
              <a:buNone/>
            </a:pPr>
            <a:r>
              <a:rPr lang="en-US" sz="4500" dirty="0"/>
              <a:t> </a:t>
            </a:r>
          </a:p>
          <a:p>
            <a:pPr marL="0" indent="0">
              <a:buNone/>
            </a:pPr>
            <a:r>
              <a:rPr lang="en-US" sz="4500" dirty="0"/>
              <a:t>2.   Chapter 6 materialism - the philosophy of "the good life."</a:t>
            </a:r>
          </a:p>
          <a:p>
            <a:pPr marL="0" indent="0">
              <a:buNone/>
            </a:pPr>
            <a:r>
              <a:rPr lang="en-US" sz="4500" dirty="0"/>
              <a:t> </a:t>
            </a:r>
          </a:p>
          <a:p>
            <a:pPr marL="0" indent="0">
              <a:buNone/>
            </a:pPr>
            <a:r>
              <a:rPr lang="en-US" sz="4500" dirty="0"/>
              <a:t>3.   Vanity of materialism. 6:1-12</a:t>
            </a:r>
          </a:p>
          <a:p>
            <a:pPr marL="0" indent="0">
              <a:buNone/>
            </a:pPr>
            <a:r>
              <a:rPr lang="en-US" sz="4500" dirty="0"/>
              <a:t> </a:t>
            </a:r>
          </a:p>
          <a:p>
            <a:pPr marL="0" indent="0">
              <a:buNone/>
            </a:pPr>
            <a:r>
              <a:rPr lang="en-US" sz="4500" dirty="0"/>
              <a:t>4.   Vanity of moralizing. 7:1-29</a:t>
            </a:r>
          </a:p>
          <a:p>
            <a:pPr marL="0" indent="0">
              <a:buNone/>
            </a:pPr>
            <a:r>
              <a:rPr lang="en-US" sz="4500" dirty="0"/>
              <a:t> </a:t>
            </a:r>
          </a:p>
          <a:p>
            <a:pPr marL="0" indent="0">
              <a:buNone/>
            </a:pPr>
            <a:r>
              <a:rPr lang="en-US" sz="4500" dirty="0"/>
              <a:t>5.   Chapter 7 = stoicism -- a cultivated indifference to events -- and his 	conclusion is that in order to view life this way, aim for a happy 	medium; be moderate in all things.</a:t>
            </a:r>
          </a:p>
          <a:p>
            <a:pPr marL="0" indent="0">
              <a:buNone/>
            </a:pPr>
            <a:r>
              <a:rPr lang="en-US" sz="4500" dirty="0"/>
              <a:t> </a:t>
            </a:r>
          </a:p>
          <a:p>
            <a:pPr marL="0" indent="0">
              <a:buNone/>
            </a:pPr>
            <a:r>
              <a:rPr lang="en-US" sz="4500" dirty="0"/>
              <a:t>	Key word of chapter 7 is “</a:t>
            </a:r>
            <a:r>
              <a:rPr lang="en-US" sz="5500" b="1" u="sng" dirty="0">
                <a:solidFill>
                  <a:srgbClr val="FF0000"/>
                </a:solidFill>
              </a:rPr>
              <a:t>Better</a:t>
            </a:r>
            <a:r>
              <a:rPr lang="en-US" sz="4500" dirty="0"/>
              <a:t>”  </a:t>
            </a:r>
          </a:p>
          <a:p>
            <a:pPr marL="0" indent="0">
              <a:buNone/>
            </a:pPr>
            <a:r>
              <a:rPr lang="en-US" sz="4500" dirty="0"/>
              <a:t> </a:t>
            </a:r>
          </a:p>
          <a:p>
            <a:pPr marL="0" indent="0">
              <a:buNone/>
            </a:pPr>
            <a:r>
              <a:rPr lang="en-US" sz="4500" dirty="0"/>
              <a:t>6.   Chapter 8 = master the structures in life – try to be on the right side at 	the right time.</a:t>
            </a:r>
          </a:p>
          <a:p>
            <a:pPr marL="0" indent="0">
              <a:buNone/>
            </a:pPr>
            <a:r>
              <a:rPr lang="en-US" sz="4500" dirty="0"/>
              <a:t> </a:t>
            </a:r>
          </a:p>
          <a:p>
            <a:pPr marL="0" indent="0">
              <a:buNone/>
            </a:pPr>
            <a:r>
              <a:rPr lang="en-US" sz="4500" dirty="0"/>
              <a:t>7.   Vanity of human government. 8:1-15</a:t>
            </a:r>
          </a:p>
          <a:p>
            <a:pPr marL="0" indent="0">
              <a:buNone/>
            </a:pPr>
            <a:r>
              <a:rPr lang="en-US" sz="4500" dirty="0"/>
              <a:t> </a:t>
            </a:r>
          </a:p>
          <a:p>
            <a:pPr marL="0" indent="0">
              <a:buNone/>
            </a:pPr>
            <a:r>
              <a:rPr lang="en-US" sz="4500" dirty="0"/>
              <a:t>8.   The empty conclusion of practical morality. 8:16-17</a:t>
            </a:r>
          </a:p>
        </p:txBody>
      </p:sp>
    </p:spTree>
    <p:extLst>
      <p:ext uri="{BB962C8B-B14F-4D97-AF65-F5344CB8AC3E}">
        <p14:creationId xmlns:p14="http://schemas.microsoft.com/office/powerpoint/2010/main" val="39518929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164F0-C7FB-444A-BB97-F5FB8600D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100" b="1" dirty="0"/>
              <a:t>D.  Fourth Sermon: The victory of a </a:t>
            </a:r>
            <a:r>
              <a:rPr lang="en-US" sz="3100" b="1" u="sng" dirty="0">
                <a:solidFill>
                  <a:srgbClr val="FF0000"/>
                </a:solidFill>
              </a:rPr>
              <a:t>Biblical World View</a:t>
            </a:r>
            <a:r>
              <a:rPr lang="en-US" sz="3100" b="1" dirty="0"/>
              <a:t>: 9-12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8D0C0-B63E-40B2-900C-ADDED2D2B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 </a:t>
            </a:r>
            <a:endParaRPr lang="en-US" sz="3800" dirty="0"/>
          </a:p>
          <a:p>
            <a:pPr marL="0" indent="0">
              <a:buNone/>
            </a:pPr>
            <a:r>
              <a:rPr lang="en-US" sz="4200" dirty="0"/>
              <a:t>1.   Chapter 9 examines the world's value judgments and points out again that 	they all 	come to the same thing: Vanity</a:t>
            </a:r>
          </a:p>
          <a:p>
            <a:pPr marL="0" indent="0">
              <a:buNone/>
            </a:pPr>
            <a:r>
              <a:rPr lang="en-US" sz="4200" dirty="0"/>
              <a:t> </a:t>
            </a:r>
          </a:p>
          <a:p>
            <a:pPr marL="0" indent="0">
              <a:buNone/>
            </a:pPr>
            <a:r>
              <a:rPr lang="en-US" sz="4200" dirty="0"/>
              <a:t>2.   Key Verse	</a:t>
            </a:r>
            <a:r>
              <a:rPr lang="en-US" sz="4200" dirty="0" err="1"/>
              <a:t>Ecc</a:t>
            </a:r>
            <a:r>
              <a:rPr lang="en-US" sz="4200" dirty="0"/>
              <a:t> 9:11 </a:t>
            </a:r>
          </a:p>
          <a:p>
            <a:pPr marL="0" indent="0">
              <a:buNone/>
            </a:pPr>
            <a:r>
              <a:rPr lang="en-US" sz="4200" dirty="0"/>
              <a:t> </a:t>
            </a:r>
          </a:p>
          <a:p>
            <a:pPr marL="0" indent="0">
              <a:buNone/>
            </a:pPr>
            <a:r>
              <a:rPr lang="en-US" sz="4200" dirty="0"/>
              <a:t>3.   The certainty of death and brevity of life demand that man seek wisdom. 	9:1-18</a:t>
            </a:r>
          </a:p>
          <a:p>
            <a:pPr marL="0" indent="0">
              <a:buNone/>
            </a:pPr>
            <a:r>
              <a:rPr lang="en-US" sz="4200" dirty="0"/>
              <a:t> </a:t>
            </a:r>
          </a:p>
          <a:p>
            <a:pPr marL="0" indent="0">
              <a:buNone/>
            </a:pPr>
            <a:r>
              <a:rPr lang="en-US" sz="4200" dirty="0"/>
              <a:t>4.   Chapter 10 – maintain discretion in life -- be temperate, diligent, cautious, 	accommodating;  try to get by as best you can</a:t>
            </a:r>
          </a:p>
          <a:p>
            <a:pPr marL="0" indent="0">
              <a:buNone/>
            </a:pPr>
            <a:r>
              <a:rPr lang="en-US" sz="4200" dirty="0"/>
              <a:t> </a:t>
            </a:r>
          </a:p>
          <a:p>
            <a:pPr marL="0" indent="0">
              <a:buNone/>
            </a:pPr>
            <a:r>
              <a:rPr lang="en-US" sz="4200" dirty="0"/>
              <a:t>5.   Pleasure, philosophy, and good works are all vanity. 10:1-20</a:t>
            </a:r>
          </a:p>
          <a:p>
            <a:pPr marL="0" indent="0">
              <a:buNone/>
            </a:pPr>
            <a:r>
              <a:rPr lang="en-US" sz="4200" dirty="0"/>
              <a:t> </a:t>
            </a:r>
          </a:p>
          <a:p>
            <a:pPr marL="0" indent="0">
              <a:buNone/>
            </a:pPr>
            <a:r>
              <a:rPr lang="en-US" sz="4200" dirty="0"/>
              <a:t>Realize: all of the big “social” causes are simply lost men trying to restore the Garden of Eden by their works </a:t>
            </a:r>
            <a:r>
              <a:rPr lang="en-US" sz="4200" b="1" u="sng" dirty="0">
                <a:solidFill>
                  <a:srgbClr val="FF0000"/>
                </a:solidFill>
              </a:rPr>
              <a:t>without God</a:t>
            </a:r>
            <a:r>
              <a:rPr lang="en-US" sz="4200" dirty="0"/>
              <a:t>, rather than by serving and waiting on God to restore it as He has promised.</a:t>
            </a:r>
          </a:p>
        </p:txBody>
      </p:sp>
    </p:spTree>
    <p:extLst>
      <p:ext uri="{BB962C8B-B14F-4D97-AF65-F5344CB8AC3E}">
        <p14:creationId xmlns:p14="http://schemas.microsoft.com/office/powerpoint/2010/main" val="19676817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1026</TotalTime>
  <Words>313</Words>
  <Application>Microsoft Office PowerPoint</Application>
  <PresentationFormat>On-screen Show (4:3)</PresentationFormat>
  <Paragraphs>139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Ecclesiastes</vt:lpstr>
      <vt:lpstr>I. Introduction to Ecclesiastes</vt:lpstr>
      <vt:lpstr>II.  How Ecclesiastes fits into the cannon of   scripture</vt:lpstr>
      <vt:lpstr>  III. The Keys to Understanding  Ecclesiastes </vt:lpstr>
      <vt:lpstr>PowerPoint Presentation</vt:lpstr>
      <vt:lpstr>IV. Organization of Ecclesiastes</vt:lpstr>
      <vt:lpstr>PowerPoint Presentation</vt:lpstr>
      <vt:lpstr>C. Third Sermon: The vanity of Practical Morality. 6-8</vt:lpstr>
      <vt:lpstr>D.  Fourth Sermon: The victory of a Biblical World View: 9-12</vt:lpstr>
      <vt:lpstr>PowerPoint Presentation</vt:lpstr>
      <vt:lpstr>Examine Natural Man’s deducted conclusions about this world:</vt:lpstr>
      <vt:lpstr>PowerPoint Presentation</vt:lpstr>
      <vt:lpstr>E. Conclusion: How to be happy: 12:13-14</vt:lpstr>
      <vt:lpstr>V.  Discussion Points: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Larry</dc:creator>
  <cp:lastModifiedBy>Larry Smith</cp:lastModifiedBy>
  <cp:revision>42</cp:revision>
  <cp:lastPrinted>2019-05-18T02:17:59Z</cp:lastPrinted>
  <dcterms:created xsi:type="dcterms:W3CDTF">2018-05-20T23:09:45Z</dcterms:created>
  <dcterms:modified xsi:type="dcterms:W3CDTF">2019-05-25T23:40:45Z</dcterms:modified>
</cp:coreProperties>
</file>