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>
        <p:scale>
          <a:sx n="86" d="100"/>
          <a:sy n="86" d="100"/>
        </p:scale>
        <p:origin x="48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A6C89-40C9-4285-8B31-D3305FD5A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07F33F-0CA7-449E-BFAD-37004056E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80734-AC1A-4963-AE67-23AF8FDE4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D034-2F31-43F3-8D27-8BF856A69A51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ED02D-C0CA-4532-AAAC-64ADE7DA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710D6-1C39-485C-92F1-A20FB1A1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3CA-16E6-45F8-85C7-48B031C5D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0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86E6-7162-4BFA-821E-826D20C62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4CB800-E896-4334-A1DD-36546E37F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E86FF-75DC-49C4-9466-A73543D89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D034-2F31-43F3-8D27-8BF856A69A51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6B020-A97F-4174-ADA5-4F855C905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66DB2-0C19-4AD7-BA75-AD553B3B6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3CA-16E6-45F8-85C7-48B031C5D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4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2E06A-BADF-4EB8-85D7-9A3462505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26882-A781-4D8A-92A2-537DF1E69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47FE8-E54A-4602-AE19-51327E75E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D034-2F31-43F3-8D27-8BF856A69A51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B4AE4-865C-4DBF-B9E4-08001529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502EB-2CC1-4589-8983-C6D8DD67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3CA-16E6-45F8-85C7-48B031C5D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5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F1CFF-272E-471C-8BE0-05C36BF0F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25F13-CACD-4316-92E0-D85777EAA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4E63A-CAAD-40F2-A926-BDA3EA877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D034-2F31-43F3-8D27-8BF856A69A51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52D11-998A-47F2-8C1D-3DC8A76F7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ED513-8DF4-4183-8695-0CEEC68D8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3CA-16E6-45F8-85C7-48B031C5D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7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A9837-60B1-4F49-905D-C0610894E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B6A2D-CEA3-4D93-8348-5582EE40F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82156-A13F-45BF-9F4A-F869D368E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D034-2F31-43F3-8D27-8BF856A69A51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A2F05-D051-49B0-8AE4-0AA3FCE39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E1D32-7EC8-4F07-801E-5CF4BA73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3CA-16E6-45F8-85C7-48B031C5D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8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A59DD-740C-40CC-AAF8-9F5039B4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56762-8E63-4B86-A60A-BFDE8A4B6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E44F9-793F-4680-9A84-D01D8C511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7DE6B-410F-48AC-A0F1-D9BB4ED7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D034-2F31-43F3-8D27-8BF856A69A51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4E465-9521-48EF-8286-4418C6A15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878A9-375F-4D30-B643-A1F5F01E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3CA-16E6-45F8-85C7-48B031C5D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3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15911-181B-4C93-A73E-2C6E59FAC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EF9B7-C3DA-45CD-8448-98BAB53A1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77C54-EB31-49B0-8C26-5B1C16030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EF8624-C923-40D0-A695-E934CA5DCC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EEE94-9E7B-488E-B1D0-4F700FB7F2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475313-9F3D-4EF0-8AB9-A807351A1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D034-2F31-43F3-8D27-8BF856A69A51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5488F4-842A-4D84-9419-D0D8F8A9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68C5-BF3F-4F69-8CEB-16176EA8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3CA-16E6-45F8-85C7-48B031C5D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8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F140E-5AD0-49B7-8053-16F735DC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F77602-F7B9-48F9-8925-E0DD4A918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D034-2F31-43F3-8D27-8BF856A69A51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22A3C-B4EB-4B1F-A964-9D0CD4DEC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E2DF2-EC27-4EE2-B1F3-D0019FC9E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3CA-16E6-45F8-85C7-48B031C5D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B113AA-DB25-4D4A-81C4-7862301AE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D034-2F31-43F3-8D27-8BF856A69A51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803B15-8364-427D-B5CC-63C7C55E4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C7ABA-7CB7-4F30-B357-5434A0245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3CA-16E6-45F8-85C7-48B031C5D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3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4E05D-E2E4-4FA6-8628-EC69E4F27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476DC-7876-47E4-A7C1-87470CD10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DAB60-123C-4FB1-9FDB-64BA3A2F2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78555-F8E3-4A55-BFD5-2F726DCCD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D034-2F31-43F3-8D27-8BF856A69A51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E2344-629C-48A6-B953-2F76D14E3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1F81A-891A-4F8F-8BCF-933315A5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3CA-16E6-45F8-85C7-48B031C5D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4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F889-D82A-40DF-A719-F00C1376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83F4E-FD81-4928-9B2F-794918CA9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E57D71-75C4-4DD7-B505-4B335FF29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A8524-FE95-4CA2-9161-D19D57C2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D034-2F31-43F3-8D27-8BF856A69A51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2B62EC-1C6E-4AE1-B137-47B31C5A3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58715-DF87-4DDC-9EF4-8078EF4CF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C3CA-16E6-45F8-85C7-48B031C5D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3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A2B348-33F7-419E-86ED-98355552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E75EE-9658-4C1D-8E0A-A50E9518F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F8CD6-05DD-4F2A-9FEB-4262554BD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034-2F31-43F3-8D27-8BF856A69A51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4A436-7183-4947-8861-22D3B9D7D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E1AC2-409A-4AC8-9724-019F57CDD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AC3CA-16E6-45F8-85C7-48B031C5D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6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89FB1F-06D3-40A0-A14C-4A03C4C17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6FD57B-2132-465D-A24B-73FEBFE92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Obedience in Marriage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9EDA1-0BD0-4F0E-AF48-03A24E74B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Genesis 1 &amp; 2</a:t>
            </a:r>
          </a:p>
        </p:txBody>
      </p:sp>
    </p:spTree>
    <p:extLst>
      <p:ext uri="{BB962C8B-B14F-4D97-AF65-F5344CB8AC3E}">
        <p14:creationId xmlns:p14="http://schemas.microsoft.com/office/powerpoint/2010/main" val="294669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89FB1F-06D3-40A0-A14C-4A03C4C17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1D3E7E-F616-49B8-9102-C7C8F296F714}"/>
              </a:ext>
            </a:extLst>
          </p:cNvPr>
          <p:cNvSpPr/>
          <p:nvPr/>
        </p:nvSpPr>
        <p:spPr>
          <a:xfrm>
            <a:off x="1681006" y="1140368"/>
            <a:ext cx="8299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	God Commanded them to be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Fruitful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8DDD9D-FCDA-4F0F-85A3-278E840EBFC9}"/>
              </a:ext>
            </a:extLst>
          </p:cNvPr>
          <p:cNvSpPr/>
          <p:nvPr/>
        </p:nvSpPr>
        <p:spPr>
          <a:xfrm>
            <a:off x="1636671" y="1750320"/>
            <a:ext cx="88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	God Commanded them to be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Victorious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D657B3-B1C3-47AF-AF91-610467A7B5D0}"/>
              </a:ext>
            </a:extLst>
          </p:cNvPr>
          <p:cNvSpPr/>
          <p:nvPr/>
        </p:nvSpPr>
        <p:spPr>
          <a:xfrm>
            <a:off x="1636671" y="2396651"/>
            <a:ext cx="7063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	God Commanded them to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E36F7E-0C5E-40BD-AA82-5C95E94B8D84}"/>
              </a:ext>
            </a:extLst>
          </p:cNvPr>
          <p:cNvSpPr/>
          <p:nvPr/>
        </p:nvSpPr>
        <p:spPr>
          <a:xfrm>
            <a:off x="1681006" y="3149998"/>
            <a:ext cx="101341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John 6:51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I am the living bread which came down from heaven: if any man eat of this bread, he shall live for ever: and the bread that I will give is my flesh, which I will give for the life of the world. </a:t>
            </a:r>
          </a:p>
        </p:txBody>
      </p:sp>
    </p:spTree>
    <p:extLst>
      <p:ext uri="{BB962C8B-B14F-4D97-AF65-F5344CB8AC3E}">
        <p14:creationId xmlns:p14="http://schemas.microsoft.com/office/powerpoint/2010/main" val="7574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89FB1F-06D3-40A0-A14C-4A03C4C17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D657B3-B1C3-47AF-AF91-610467A7B5D0}"/>
              </a:ext>
            </a:extLst>
          </p:cNvPr>
          <p:cNvSpPr/>
          <p:nvPr/>
        </p:nvSpPr>
        <p:spPr>
          <a:xfrm>
            <a:off x="1614504" y="1116491"/>
            <a:ext cx="7063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	God Commanded them to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6085D2-525A-42AE-B003-0744026C97AB}"/>
              </a:ext>
            </a:extLst>
          </p:cNvPr>
          <p:cNvSpPr/>
          <p:nvPr/>
        </p:nvSpPr>
        <p:spPr>
          <a:xfrm>
            <a:off x="1662545" y="1762822"/>
            <a:ext cx="88669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Psa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 1:1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  Blessed </a:t>
            </a:r>
            <a:r>
              <a:rPr lang="en-US" sz="3600" i="1" dirty="0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 the man that walketh not in the counsel of the ungodly, nor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</a:rPr>
              <a:t>standeth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 in the way of sinners, nor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</a:rPr>
              <a:t>sitteth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 in the seat of the scornful. 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 But his delight </a:t>
            </a:r>
            <a:r>
              <a:rPr lang="en-US" sz="3600" i="1" dirty="0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 in the law of the LORD; and in his law doth he meditate day and night. 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 And he shall be like a tree planted by the rivers of water, that bringeth forth his fruit in his season; his leaf also shall not wither; and whatsoever he doeth shall prosper. </a:t>
            </a:r>
          </a:p>
        </p:txBody>
      </p:sp>
    </p:spTree>
    <p:extLst>
      <p:ext uri="{BB962C8B-B14F-4D97-AF65-F5344CB8AC3E}">
        <p14:creationId xmlns:p14="http://schemas.microsoft.com/office/powerpoint/2010/main" val="1155367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89FB1F-06D3-40A0-A14C-4A03C4C17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CD7437-9278-411D-B641-C394842F8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628" y="2621280"/>
            <a:ext cx="8381307" cy="4195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BB6F20-0A9C-4BD7-8A32-1E9BE0F5FE81}"/>
              </a:ext>
            </a:extLst>
          </p:cNvPr>
          <p:cNvSpPr/>
          <p:nvPr/>
        </p:nvSpPr>
        <p:spPr>
          <a:xfrm>
            <a:off x="1596041" y="1299203"/>
            <a:ext cx="91938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From God’s vantage point, marriage is not an institution for </a:t>
            </a:r>
            <a:r>
              <a:rPr lang="en-US" sz="3600" b="1" u="sng" dirty="0">
                <a:solidFill>
                  <a:schemeClr val="bg1"/>
                </a:solidFill>
              </a:rPr>
              <a:t>strangers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2911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89FB1F-06D3-40A0-A14C-4A03C4C17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1D3E7E-F616-49B8-9102-C7C8F296F714}"/>
              </a:ext>
            </a:extLst>
          </p:cNvPr>
          <p:cNvSpPr/>
          <p:nvPr/>
        </p:nvSpPr>
        <p:spPr>
          <a:xfrm>
            <a:off x="1681006" y="1140368"/>
            <a:ext cx="8299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	God Commanded them to be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Fruitful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8DDD9D-FCDA-4F0F-85A3-278E840EBFC9}"/>
              </a:ext>
            </a:extLst>
          </p:cNvPr>
          <p:cNvSpPr/>
          <p:nvPr/>
        </p:nvSpPr>
        <p:spPr>
          <a:xfrm>
            <a:off x="1636671" y="1750320"/>
            <a:ext cx="88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	God Commanded them to be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Victorious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D657B3-B1C3-47AF-AF91-610467A7B5D0}"/>
              </a:ext>
            </a:extLst>
          </p:cNvPr>
          <p:cNvSpPr/>
          <p:nvPr/>
        </p:nvSpPr>
        <p:spPr>
          <a:xfrm>
            <a:off x="1636671" y="2396651"/>
            <a:ext cx="7063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	God Commanded them to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DC0217-45C7-46CC-8DDF-EDCFB6DCFA97}"/>
              </a:ext>
            </a:extLst>
          </p:cNvPr>
          <p:cNvSpPr/>
          <p:nvPr/>
        </p:nvSpPr>
        <p:spPr>
          <a:xfrm>
            <a:off x="1681006" y="3042982"/>
            <a:ext cx="8539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IV.	God Commanded them to be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Together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570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89FB1F-06D3-40A0-A14C-4A03C4C17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723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DC0217-45C7-46CC-8DDF-EDCFB6DCFA97}"/>
              </a:ext>
            </a:extLst>
          </p:cNvPr>
          <p:cNvSpPr/>
          <p:nvPr/>
        </p:nvSpPr>
        <p:spPr>
          <a:xfrm>
            <a:off x="1631130" y="1059011"/>
            <a:ext cx="8539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IV.	God Commanded them to be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Together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BB8D6B-BAFD-44CB-899A-4A114C5F9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80" y="1705342"/>
            <a:ext cx="6096000" cy="50133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1194AF-28E4-4848-97F9-43DB57128643}"/>
              </a:ext>
            </a:extLst>
          </p:cNvPr>
          <p:cNvSpPr/>
          <p:nvPr/>
        </p:nvSpPr>
        <p:spPr>
          <a:xfrm>
            <a:off x="8687669" y="3381016"/>
            <a:ext cx="24922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46 Years!</a:t>
            </a:r>
          </a:p>
        </p:txBody>
      </p:sp>
    </p:spTree>
    <p:extLst>
      <p:ext uri="{BB962C8B-B14F-4D97-AF65-F5344CB8AC3E}">
        <p14:creationId xmlns:p14="http://schemas.microsoft.com/office/powerpoint/2010/main" val="18941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89FB1F-06D3-40A0-A14C-4A03C4C17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723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4ECC49-1935-4A87-9C46-C841C6EF98C5}"/>
              </a:ext>
            </a:extLst>
          </p:cNvPr>
          <p:cNvSpPr/>
          <p:nvPr/>
        </p:nvSpPr>
        <p:spPr>
          <a:xfrm>
            <a:off x="1596043" y="1039103"/>
            <a:ext cx="1048512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Who are the unsaved people we need to pray for weekly?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Where are we losing in our marriage and what steps of obedience do we need to take to correct this?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What is our personal devotional plan and how can we encourage each other in the Word regularly?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Where are we in our togetherness and how can we grow in this area?</a:t>
            </a:r>
          </a:p>
        </p:txBody>
      </p:sp>
    </p:spTree>
    <p:extLst>
      <p:ext uri="{BB962C8B-B14F-4D97-AF65-F5344CB8AC3E}">
        <p14:creationId xmlns:p14="http://schemas.microsoft.com/office/powerpoint/2010/main" val="189196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89FB1F-06D3-40A0-A14C-4A03C4C17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1D3E7E-F616-49B8-9102-C7C8F296F714}"/>
              </a:ext>
            </a:extLst>
          </p:cNvPr>
          <p:cNvSpPr/>
          <p:nvPr/>
        </p:nvSpPr>
        <p:spPr>
          <a:xfrm>
            <a:off x="1636671" y="1310239"/>
            <a:ext cx="8299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I.	God Commanded them to be </a:t>
            </a:r>
            <a:r>
              <a:rPr lang="en-US" sz="3600" b="1" u="sng" dirty="0">
                <a:solidFill>
                  <a:schemeClr val="bg1"/>
                </a:solidFill>
              </a:rPr>
              <a:t>Fruitful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45CDF1-F879-4551-8ED5-BEFB74831135}"/>
              </a:ext>
            </a:extLst>
          </p:cNvPr>
          <p:cNvSpPr/>
          <p:nvPr/>
        </p:nvSpPr>
        <p:spPr>
          <a:xfrm>
            <a:off x="1636671" y="2075010"/>
            <a:ext cx="10405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scope of this command was </a:t>
            </a:r>
            <a:r>
              <a:rPr lang="en-US" sz="3600" b="1" u="sng" dirty="0">
                <a:solidFill>
                  <a:schemeClr val="bg1"/>
                </a:solidFill>
              </a:rPr>
              <a:t>spiritual</a:t>
            </a:r>
            <a:r>
              <a:rPr lang="en-US" sz="3600" dirty="0">
                <a:solidFill>
                  <a:schemeClr val="bg1"/>
                </a:solidFill>
              </a:rPr>
              <a:t> and </a:t>
            </a:r>
            <a:r>
              <a:rPr lang="en-US" sz="3600" b="1" u="sng" dirty="0">
                <a:solidFill>
                  <a:schemeClr val="bg1"/>
                </a:solidFill>
              </a:rPr>
              <a:t>physical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75841C-6DC5-4F88-9DD8-DD1FD82216FD}"/>
              </a:ext>
            </a:extLst>
          </p:cNvPr>
          <p:cNvSpPr/>
          <p:nvPr/>
        </p:nvSpPr>
        <p:spPr>
          <a:xfrm>
            <a:off x="1699816" y="2740645"/>
            <a:ext cx="9927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Satan takes a high interest in spiritual </a:t>
            </a:r>
            <a:r>
              <a:rPr lang="en-US" sz="3600" b="1" u="sng" dirty="0">
                <a:solidFill>
                  <a:schemeClr val="bg1"/>
                </a:solidFill>
              </a:rPr>
              <a:t>reproduction</a:t>
            </a:r>
            <a:r>
              <a:rPr lang="en-US" sz="36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1F55C8-0432-4A5C-962F-12332E0A2193}"/>
              </a:ext>
            </a:extLst>
          </p:cNvPr>
          <p:cNvSpPr/>
          <p:nvPr/>
        </p:nvSpPr>
        <p:spPr>
          <a:xfrm>
            <a:off x="1699815" y="3431415"/>
            <a:ext cx="9927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God is as interested in us having </a:t>
            </a:r>
            <a:r>
              <a:rPr lang="en-US" sz="3600" b="1" u="sng" dirty="0">
                <a:solidFill>
                  <a:schemeClr val="bg1"/>
                </a:solidFill>
              </a:rPr>
              <a:t>spiritual</a:t>
            </a:r>
            <a:r>
              <a:rPr lang="en-US" sz="3600" dirty="0">
                <a:solidFill>
                  <a:schemeClr val="bg1"/>
                </a:solidFill>
              </a:rPr>
              <a:t> children as we are interested in having </a:t>
            </a:r>
            <a:r>
              <a:rPr lang="en-US" sz="3600" b="1" u="sng" dirty="0">
                <a:solidFill>
                  <a:schemeClr val="bg1"/>
                </a:solidFill>
              </a:rPr>
              <a:t>physical</a:t>
            </a:r>
            <a:r>
              <a:rPr lang="en-US" sz="3600" dirty="0">
                <a:solidFill>
                  <a:schemeClr val="bg1"/>
                </a:solidFill>
              </a:rPr>
              <a:t> children.</a:t>
            </a:r>
          </a:p>
        </p:txBody>
      </p:sp>
    </p:spTree>
    <p:extLst>
      <p:ext uri="{BB962C8B-B14F-4D97-AF65-F5344CB8AC3E}">
        <p14:creationId xmlns:p14="http://schemas.microsoft.com/office/powerpoint/2010/main" val="150142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89FB1F-06D3-40A0-A14C-4A03C4C17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4328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1D3E7E-F616-49B8-9102-C7C8F296F714}"/>
              </a:ext>
            </a:extLst>
          </p:cNvPr>
          <p:cNvSpPr/>
          <p:nvPr/>
        </p:nvSpPr>
        <p:spPr>
          <a:xfrm>
            <a:off x="1636671" y="1310239"/>
            <a:ext cx="8299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I.	God Commanded them to be </a:t>
            </a:r>
            <a:r>
              <a:rPr lang="en-US" sz="3600" b="1" u="sng" dirty="0">
                <a:solidFill>
                  <a:schemeClr val="bg1"/>
                </a:solidFill>
              </a:rPr>
              <a:t>Fruitful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629173-66F0-4131-A7A3-CF007E46C373}"/>
              </a:ext>
            </a:extLst>
          </p:cNvPr>
          <p:cNvSpPr/>
          <p:nvPr/>
        </p:nvSpPr>
        <p:spPr>
          <a:xfrm>
            <a:off x="149629" y="2432857"/>
            <a:ext cx="11892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</a:rPr>
              <a:t>John 15:2 </a:t>
            </a:r>
            <a:r>
              <a:rPr lang="en-US" sz="3600" dirty="0">
                <a:solidFill>
                  <a:srgbClr val="BF3030"/>
                </a:solidFill>
                <a:latin typeface="Calibri" panose="020F0502020204030204" pitchFamily="34" charset="0"/>
              </a:rPr>
              <a:t>Every branch in me that </a:t>
            </a:r>
            <a:r>
              <a:rPr lang="en-US" sz="3600" dirty="0" err="1">
                <a:solidFill>
                  <a:srgbClr val="BF3030"/>
                </a:solidFill>
                <a:latin typeface="Calibri" panose="020F0502020204030204" pitchFamily="34" charset="0"/>
              </a:rPr>
              <a:t>beareth</a:t>
            </a:r>
            <a:r>
              <a:rPr lang="en-US" sz="3600" dirty="0">
                <a:solidFill>
                  <a:srgbClr val="BF3030"/>
                </a:solidFill>
                <a:latin typeface="Calibri" panose="020F0502020204030204" pitchFamily="34" charset="0"/>
              </a:rPr>
              <a:t> not fruit he taketh away: and every </a:t>
            </a:r>
            <a:r>
              <a:rPr lang="en-US" sz="3600" i="1" dirty="0">
                <a:solidFill>
                  <a:srgbClr val="545454"/>
                </a:solidFill>
                <a:latin typeface="Calibri" panose="020F0502020204030204" pitchFamily="34" charset="0"/>
              </a:rPr>
              <a:t>branch</a:t>
            </a:r>
            <a:r>
              <a:rPr lang="en-US" sz="3600" dirty="0">
                <a:solidFill>
                  <a:srgbClr val="545454"/>
                </a:solidFill>
                <a:latin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BF3030"/>
                </a:solidFill>
                <a:latin typeface="Calibri" panose="020F0502020204030204" pitchFamily="34" charset="0"/>
              </a:rPr>
              <a:t>that </a:t>
            </a:r>
            <a:r>
              <a:rPr lang="en-US" sz="3600" dirty="0" err="1">
                <a:solidFill>
                  <a:srgbClr val="BF3030"/>
                </a:solidFill>
                <a:latin typeface="Calibri" panose="020F0502020204030204" pitchFamily="34" charset="0"/>
              </a:rPr>
              <a:t>beareth</a:t>
            </a:r>
            <a:r>
              <a:rPr lang="en-US" sz="3600" dirty="0">
                <a:solidFill>
                  <a:srgbClr val="BF3030"/>
                </a:solidFill>
                <a:latin typeface="Calibri" panose="020F0502020204030204" pitchFamily="34" charset="0"/>
              </a:rPr>
              <a:t> fruit, he </a:t>
            </a:r>
            <a:r>
              <a:rPr lang="en-US" sz="3600" dirty="0" err="1">
                <a:solidFill>
                  <a:srgbClr val="BF3030"/>
                </a:solidFill>
                <a:latin typeface="Calibri" panose="020F0502020204030204" pitchFamily="34" charset="0"/>
              </a:rPr>
              <a:t>purgeth</a:t>
            </a:r>
            <a:r>
              <a:rPr lang="en-US" sz="3600" dirty="0">
                <a:solidFill>
                  <a:srgbClr val="BF3030"/>
                </a:solidFill>
                <a:latin typeface="Calibri" panose="020F0502020204030204" pitchFamily="34" charset="0"/>
              </a:rPr>
              <a:t> it, that it may bring forth more fruit.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A07489-4893-47FF-9D60-D961C0F57C43}"/>
              </a:ext>
            </a:extLst>
          </p:cNvPr>
          <p:cNvSpPr/>
          <p:nvPr/>
        </p:nvSpPr>
        <p:spPr>
          <a:xfrm>
            <a:off x="149629" y="4265549"/>
            <a:ext cx="11892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</a:rPr>
              <a:t>John 15:8 </a:t>
            </a:r>
            <a:r>
              <a:rPr lang="en-US" sz="3600" dirty="0">
                <a:solidFill>
                  <a:srgbClr val="BF3030"/>
                </a:solidFill>
                <a:latin typeface="Calibri" panose="020F0502020204030204" pitchFamily="34" charset="0"/>
              </a:rPr>
              <a:t>Herein is my Father glorified, that ye bear much fruit; so shall ye be my disciples.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C34BF6-FBE8-4F9F-95DC-647A62BA1452}"/>
              </a:ext>
            </a:extLst>
          </p:cNvPr>
          <p:cNvSpPr/>
          <p:nvPr/>
        </p:nvSpPr>
        <p:spPr>
          <a:xfrm>
            <a:off x="199280" y="5732610"/>
            <a:ext cx="10330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What glorifies God is </a:t>
            </a:r>
            <a:r>
              <a:rPr lang="en-US" sz="3600" b="1" u="sng" dirty="0"/>
              <a:t>fruit</a:t>
            </a:r>
            <a:r>
              <a:rPr lang="en-US" sz="3600" dirty="0"/>
              <a:t>, </a:t>
            </a:r>
            <a:r>
              <a:rPr lang="en-US" sz="3600" b="1" u="sng" dirty="0"/>
              <a:t>more fruit</a:t>
            </a:r>
            <a:r>
              <a:rPr lang="en-US" sz="3600" dirty="0"/>
              <a:t>, and </a:t>
            </a:r>
            <a:r>
              <a:rPr lang="en-US" sz="3600" b="1" u="sng" dirty="0"/>
              <a:t>much fruit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00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89FB1F-06D3-40A0-A14C-4A03C4C17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1D3E7E-F616-49B8-9102-C7C8F296F714}"/>
              </a:ext>
            </a:extLst>
          </p:cNvPr>
          <p:cNvSpPr/>
          <p:nvPr/>
        </p:nvSpPr>
        <p:spPr>
          <a:xfrm>
            <a:off x="1636671" y="1310239"/>
            <a:ext cx="8299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	God Commanded them to be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Fruitful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8CC6B9-C111-4DE6-8377-4C57315C67EC}"/>
              </a:ext>
            </a:extLst>
          </p:cNvPr>
          <p:cNvSpPr/>
          <p:nvPr/>
        </p:nvSpPr>
        <p:spPr>
          <a:xfrm>
            <a:off x="1679171" y="1997517"/>
            <a:ext cx="102024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Ananias and Sapphira were about </a:t>
            </a:r>
            <a:r>
              <a:rPr lang="en-US" sz="3600" b="1" u="sng" dirty="0">
                <a:solidFill>
                  <a:schemeClr val="bg1"/>
                </a:solidFill>
              </a:rPr>
              <a:t>robbing</a:t>
            </a:r>
            <a:r>
              <a:rPr lang="en-US" sz="3600" dirty="0">
                <a:solidFill>
                  <a:schemeClr val="bg1"/>
                </a:solidFill>
              </a:rPr>
              <a:t> from the Kingdom of God. Whereas Aquila and Priscilla were about </a:t>
            </a:r>
            <a:r>
              <a:rPr lang="en-US" sz="3600" b="1" u="sng" dirty="0">
                <a:solidFill>
                  <a:schemeClr val="bg1"/>
                </a:solidFill>
              </a:rPr>
              <a:t>investing</a:t>
            </a:r>
            <a:r>
              <a:rPr lang="en-US" sz="3600" dirty="0">
                <a:solidFill>
                  <a:schemeClr val="bg1"/>
                </a:solidFill>
              </a:rPr>
              <a:t> into the kingdom of God.</a:t>
            </a:r>
          </a:p>
        </p:txBody>
      </p:sp>
    </p:spTree>
    <p:extLst>
      <p:ext uri="{BB962C8B-B14F-4D97-AF65-F5344CB8AC3E}">
        <p14:creationId xmlns:p14="http://schemas.microsoft.com/office/powerpoint/2010/main" val="30312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89FB1F-06D3-40A0-A14C-4A03C4C17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1D3E7E-F616-49B8-9102-C7C8F296F714}"/>
              </a:ext>
            </a:extLst>
          </p:cNvPr>
          <p:cNvSpPr/>
          <p:nvPr/>
        </p:nvSpPr>
        <p:spPr>
          <a:xfrm>
            <a:off x="1636671" y="1310239"/>
            <a:ext cx="8299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	God Commanded them to be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Fruitful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8DDD9D-FCDA-4F0F-85A3-278E840EBFC9}"/>
              </a:ext>
            </a:extLst>
          </p:cNvPr>
          <p:cNvSpPr/>
          <p:nvPr/>
        </p:nvSpPr>
        <p:spPr>
          <a:xfrm>
            <a:off x="1636671" y="1956570"/>
            <a:ext cx="88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	God Commanded them to be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Victorious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298324-44EC-4CE5-A5BE-34651DE7B286}"/>
              </a:ext>
            </a:extLst>
          </p:cNvPr>
          <p:cNvSpPr/>
          <p:nvPr/>
        </p:nvSpPr>
        <p:spPr>
          <a:xfrm>
            <a:off x="1636671" y="2602901"/>
            <a:ext cx="91071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As believers in Jesus Christ, we ARE </a:t>
            </a:r>
            <a:r>
              <a:rPr lang="en-US" sz="3600" b="1" u="sng" dirty="0">
                <a:solidFill>
                  <a:schemeClr val="bg1"/>
                </a:solidFill>
              </a:rPr>
              <a:t>WINNERS</a:t>
            </a:r>
            <a:r>
              <a:rPr lang="en-US" sz="3600" b="1" dirty="0">
                <a:solidFill>
                  <a:schemeClr val="bg1"/>
                </a:solidFill>
              </a:rPr>
              <a:t>,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not </a:t>
            </a:r>
            <a:r>
              <a:rPr lang="en-US" sz="3600" b="1" u="sng" dirty="0">
                <a:solidFill>
                  <a:schemeClr val="bg1"/>
                </a:solidFill>
              </a:rPr>
              <a:t>losers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F8CEE1-9254-476F-8C56-3D34A7B0BE90}"/>
              </a:ext>
            </a:extLst>
          </p:cNvPr>
          <p:cNvSpPr/>
          <p:nvPr/>
        </p:nvSpPr>
        <p:spPr>
          <a:xfrm>
            <a:off x="1636671" y="3888963"/>
            <a:ext cx="10228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Rom 8:37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Nay, in all these things we are more than conquerors through him that loved us.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AFAD6B-6F88-4B0F-9921-8E183F717594}"/>
              </a:ext>
            </a:extLst>
          </p:cNvPr>
          <p:cNvSpPr/>
          <p:nvPr/>
        </p:nvSpPr>
        <p:spPr>
          <a:xfrm>
            <a:off x="1706880" y="5110865"/>
            <a:ext cx="85288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1 Cor. 15:57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 But thanks </a:t>
            </a:r>
            <a:r>
              <a:rPr lang="en-US" sz="3600" i="1" dirty="0">
                <a:solidFill>
                  <a:schemeClr val="bg1"/>
                </a:solidFill>
                <a:latin typeface="Calibri" panose="020F0502020204030204" pitchFamily="34" charset="0"/>
              </a:rPr>
              <a:t>be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 to God, which giveth us the victory through our Lord Jesus Christ. </a:t>
            </a:r>
          </a:p>
        </p:txBody>
      </p:sp>
    </p:spTree>
    <p:extLst>
      <p:ext uri="{BB962C8B-B14F-4D97-AF65-F5344CB8AC3E}">
        <p14:creationId xmlns:p14="http://schemas.microsoft.com/office/powerpoint/2010/main" val="377329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89FB1F-06D3-40A0-A14C-4A03C4C17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52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1D3E7E-F616-49B8-9102-C7C8F296F714}"/>
              </a:ext>
            </a:extLst>
          </p:cNvPr>
          <p:cNvSpPr/>
          <p:nvPr/>
        </p:nvSpPr>
        <p:spPr>
          <a:xfrm>
            <a:off x="1681006" y="1140368"/>
            <a:ext cx="8299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	God Commanded them to be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Fruitful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8DDD9D-FCDA-4F0F-85A3-278E840EBFC9}"/>
              </a:ext>
            </a:extLst>
          </p:cNvPr>
          <p:cNvSpPr/>
          <p:nvPr/>
        </p:nvSpPr>
        <p:spPr>
          <a:xfrm>
            <a:off x="1636671" y="1750320"/>
            <a:ext cx="88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	God Commanded them to be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Victorious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1517C4-E4BF-4270-AC0C-8F651957E696}"/>
              </a:ext>
            </a:extLst>
          </p:cNvPr>
          <p:cNvSpPr/>
          <p:nvPr/>
        </p:nvSpPr>
        <p:spPr>
          <a:xfrm>
            <a:off x="1636671" y="2420235"/>
            <a:ext cx="99752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x-none" sz="3600" b="1" dirty="0">
                <a:solidFill>
                  <a:schemeClr val="bg1"/>
                </a:solidFill>
                <a:ea typeface="Calibri" panose="020F0502020204030204" pitchFamily="34" charset="0"/>
              </a:rPr>
              <a:t>Eph 1:3</a:t>
            </a:r>
            <a:r>
              <a:rPr lang="x-none" sz="3600" dirty="0">
                <a:solidFill>
                  <a:schemeClr val="bg1"/>
                </a:solidFill>
                <a:ea typeface="Calibri" panose="020F0502020204030204" pitchFamily="34" charset="0"/>
              </a:rPr>
              <a:t> Blessed </a:t>
            </a:r>
            <a:r>
              <a:rPr lang="x-none" sz="3600" i="1" dirty="0">
                <a:solidFill>
                  <a:schemeClr val="bg1"/>
                </a:solidFill>
                <a:ea typeface="Calibri" panose="020F0502020204030204" pitchFamily="34" charset="0"/>
              </a:rPr>
              <a:t>be</a:t>
            </a:r>
            <a:r>
              <a:rPr lang="x-none" sz="3600" dirty="0">
                <a:solidFill>
                  <a:schemeClr val="bg1"/>
                </a:solidFill>
                <a:ea typeface="Calibri" panose="020F0502020204030204" pitchFamily="34" charset="0"/>
              </a:rPr>
              <a:t> the God and Father of our Lord Jesus Christ, who hath blessed us with all spiritual blessings in heavenly </a:t>
            </a:r>
            <a:r>
              <a:rPr lang="x-none" sz="3600" i="1" dirty="0">
                <a:solidFill>
                  <a:schemeClr val="bg1"/>
                </a:solidFill>
                <a:ea typeface="Calibri" panose="020F0502020204030204" pitchFamily="34" charset="0"/>
              </a:rPr>
              <a:t>places</a:t>
            </a:r>
            <a:r>
              <a:rPr lang="x-none" sz="3600" dirty="0">
                <a:solidFill>
                  <a:schemeClr val="bg1"/>
                </a:solidFill>
                <a:ea typeface="Calibri" panose="020F0502020204030204" pitchFamily="34" charset="0"/>
              </a:rPr>
              <a:t> in Christ: </a:t>
            </a:r>
            <a:endParaRPr lang="en-US" sz="4000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FD0D0D-07B5-4FFC-A7FC-44F434E1B8DA}"/>
              </a:ext>
            </a:extLst>
          </p:cNvPr>
          <p:cNvSpPr/>
          <p:nvPr/>
        </p:nvSpPr>
        <p:spPr>
          <a:xfrm>
            <a:off x="1636671" y="4306163"/>
            <a:ext cx="93261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Php 4:13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 I can do all things through Christ which </a:t>
            </a:r>
          </a:p>
          <a:p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</a:rPr>
              <a:t>strengtheneth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 me.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22BFC8-C763-4A72-B9E4-A4E96D4BBBF0}"/>
              </a:ext>
            </a:extLst>
          </p:cNvPr>
          <p:cNvSpPr/>
          <p:nvPr/>
        </p:nvSpPr>
        <p:spPr>
          <a:xfrm>
            <a:off x="1604948" y="5455214"/>
            <a:ext cx="89001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Col 2:10 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 And ye are complete in him, which is the head of all principality and power: </a:t>
            </a:r>
          </a:p>
        </p:txBody>
      </p:sp>
    </p:spTree>
    <p:extLst>
      <p:ext uri="{BB962C8B-B14F-4D97-AF65-F5344CB8AC3E}">
        <p14:creationId xmlns:p14="http://schemas.microsoft.com/office/powerpoint/2010/main" val="1148426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89FB1F-06D3-40A0-A14C-4A03C4C17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1D3E7E-F616-49B8-9102-C7C8F296F714}"/>
              </a:ext>
            </a:extLst>
          </p:cNvPr>
          <p:cNvSpPr/>
          <p:nvPr/>
        </p:nvSpPr>
        <p:spPr>
          <a:xfrm>
            <a:off x="1681006" y="1140368"/>
            <a:ext cx="8299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	God Commanded them to be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Fruitful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8DDD9D-FCDA-4F0F-85A3-278E840EBFC9}"/>
              </a:ext>
            </a:extLst>
          </p:cNvPr>
          <p:cNvSpPr/>
          <p:nvPr/>
        </p:nvSpPr>
        <p:spPr>
          <a:xfrm>
            <a:off x="1636671" y="1750320"/>
            <a:ext cx="88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	God Commanded them to be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Victorious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CACCA9-3AF7-4522-BB00-58561CA8D45E}"/>
              </a:ext>
            </a:extLst>
          </p:cNvPr>
          <p:cNvSpPr/>
          <p:nvPr/>
        </p:nvSpPr>
        <p:spPr>
          <a:xfrm>
            <a:off x="1681006" y="2451854"/>
            <a:ext cx="4882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Marriage is a team </a:t>
            </a:r>
            <a:r>
              <a:rPr lang="en-US" sz="3600" b="1" u="sng" dirty="0">
                <a:solidFill>
                  <a:schemeClr val="bg1"/>
                </a:solidFill>
              </a:rPr>
              <a:t>sport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863AA8-69A1-41A3-B828-03F834B4D8A2}"/>
              </a:ext>
            </a:extLst>
          </p:cNvPr>
          <p:cNvSpPr/>
          <p:nvPr/>
        </p:nvSpPr>
        <p:spPr>
          <a:xfrm>
            <a:off x="1681006" y="3145615"/>
            <a:ext cx="101526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Eph 6:12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 For we wrestle not against flesh and blood, but against principalities, against powers, against the rulers of the darkness of this world, against spiritual wickedness in high </a:t>
            </a:r>
            <a:r>
              <a:rPr lang="en-US" sz="3600" i="1" dirty="0">
                <a:solidFill>
                  <a:schemeClr val="bg1"/>
                </a:solidFill>
                <a:latin typeface="Calibri" panose="020F0502020204030204" pitchFamily="34" charset="0"/>
              </a:rPr>
              <a:t>places.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9614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89FB1F-06D3-40A0-A14C-4A03C4C17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1D3E7E-F616-49B8-9102-C7C8F296F714}"/>
              </a:ext>
            </a:extLst>
          </p:cNvPr>
          <p:cNvSpPr/>
          <p:nvPr/>
        </p:nvSpPr>
        <p:spPr>
          <a:xfrm>
            <a:off x="1681006" y="1140368"/>
            <a:ext cx="8299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	God Commanded them to be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Fruitful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8DDD9D-FCDA-4F0F-85A3-278E840EBFC9}"/>
              </a:ext>
            </a:extLst>
          </p:cNvPr>
          <p:cNvSpPr/>
          <p:nvPr/>
        </p:nvSpPr>
        <p:spPr>
          <a:xfrm>
            <a:off x="1636671" y="1750320"/>
            <a:ext cx="883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	God Commanded them to be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Victorious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614344-71D0-4241-BE25-C16EEA8D7A98}"/>
              </a:ext>
            </a:extLst>
          </p:cNvPr>
          <p:cNvSpPr/>
          <p:nvPr/>
        </p:nvSpPr>
        <p:spPr>
          <a:xfrm>
            <a:off x="1581253" y="2500276"/>
            <a:ext cx="92681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Do you have an </a:t>
            </a:r>
            <a:r>
              <a:rPr lang="en-US" sz="3600" b="1" u="sng" dirty="0">
                <a:solidFill>
                  <a:schemeClr val="bg1"/>
                </a:solidFill>
              </a:rPr>
              <a:t>adversarial</a:t>
            </a:r>
            <a:r>
              <a:rPr lang="en-US" sz="3600" dirty="0">
                <a:solidFill>
                  <a:schemeClr val="bg1"/>
                </a:solidFill>
              </a:rPr>
              <a:t> view of your spouse?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D973AF-2ABC-4188-A889-E6FA49FC5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840" y="3319549"/>
            <a:ext cx="8212554" cy="341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0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89FB1F-06D3-40A0-A14C-4A03C4C17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2BE4C6-1172-4069-8296-B02ECBAA2203}"/>
              </a:ext>
            </a:extLst>
          </p:cNvPr>
          <p:cNvSpPr/>
          <p:nvPr/>
        </p:nvSpPr>
        <p:spPr>
          <a:xfrm>
            <a:off x="1629294" y="1410725"/>
            <a:ext cx="103299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1Jn 5:11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And this is the record, that God hath given to us eternal life, and this life is in his Son. 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12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He that hath the Son hath life; </a:t>
            </a:r>
            <a:r>
              <a:rPr lang="en-US" sz="3600" i="1" dirty="0">
                <a:solidFill>
                  <a:schemeClr val="bg1"/>
                </a:solidFill>
                <a:latin typeface="Calibri" panose="020F0502020204030204" pitchFamily="34" charset="0"/>
              </a:rPr>
              <a:t>and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 he that hath not the Son of God hath not life. </a:t>
            </a:r>
          </a:p>
        </p:txBody>
      </p:sp>
    </p:spTree>
    <p:extLst>
      <p:ext uri="{BB962C8B-B14F-4D97-AF65-F5344CB8AC3E}">
        <p14:creationId xmlns:p14="http://schemas.microsoft.com/office/powerpoint/2010/main" val="487511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420</Words>
  <Application>Microsoft Office PowerPoint</Application>
  <PresentationFormat>Widescreen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Obedience in Marriage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Obedience in Marriage</dc:title>
  <dc:creator>Kenny Morgan</dc:creator>
  <cp:lastModifiedBy>Kenny Morgan</cp:lastModifiedBy>
  <cp:revision>12</cp:revision>
  <dcterms:created xsi:type="dcterms:W3CDTF">2019-02-02T19:39:25Z</dcterms:created>
  <dcterms:modified xsi:type="dcterms:W3CDTF">2019-02-03T11:53:13Z</dcterms:modified>
</cp:coreProperties>
</file>