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67" r:id="rId3"/>
    <p:sldId id="285" r:id="rId4"/>
    <p:sldId id="286" r:id="rId5"/>
    <p:sldId id="287" r:id="rId6"/>
    <p:sldId id="288" r:id="rId7"/>
    <p:sldId id="289" r:id="rId8"/>
    <p:sldId id="290" r:id="rId9"/>
    <p:sldId id="2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253" autoAdjust="0"/>
  </p:normalViewPr>
  <p:slideViewPr>
    <p:cSldViewPr snapToGrid="0">
      <p:cViewPr varScale="1">
        <p:scale>
          <a:sx n="68" d="100"/>
          <a:sy n="68" d="100"/>
        </p:scale>
        <p:origin x="616" y="5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10/16/2016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301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3538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9984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7397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6143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690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67C00-F679-4C51-9894-9E2214E5C2F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0638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a:t>Click to edit Master title style</a:t>
            </a:r>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5389C-FACC-452B-B4C1-3BD186F45CB8}" type="datetime1">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CE844-3C76-42C8-BBA9-088C96A067BA}" type="datetime1">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4594C-40D9-4922-A63A-E4D7E3C24D49}" type="datetime1">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a:t>Click to edit Master title style</a:t>
            </a:r>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AACA8F-D5ED-4B90-A100-0BDC54A645DF}" type="datetime1">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29CD98-8566-471F-B6F9-93E04967ED47}" type="datetime1">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10/16/2016</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244" y="4308048"/>
            <a:ext cx="6629400" cy="949751"/>
          </a:xfrm>
        </p:spPr>
        <p:txBody>
          <a:bodyPr/>
          <a:lstStyle/>
          <a:p>
            <a:r>
              <a:rPr lang="en-US" dirty="0"/>
              <a:t>1 Thessalonians</a:t>
            </a:r>
          </a:p>
        </p:txBody>
      </p:sp>
      <p:sp>
        <p:nvSpPr>
          <p:cNvPr id="3" name="Subtitle 2"/>
          <p:cNvSpPr>
            <a:spLocks noGrp="1"/>
          </p:cNvSpPr>
          <p:nvPr>
            <p:ph type="subTitle" idx="1"/>
          </p:nvPr>
        </p:nvSpPr>
        <p:spPr/>
        <p:txBody>
          <a:bodyPr/>
          <a:lstStyle/>
          <a:p>
            <a:r>
              <a:rPr lang="en-US" dirty="0"/>
              <a:t>Chapter 1:	A Sold-out Church, Pt. 2</a:t>
            </a:r>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1295400" y="952108"/>
            <a:ext cx="9601200" cy="5476972"/>
          </a:xfrm>
        </p:spPr>
        <p:txBody>
          <a:bodyPr>
            <a:normAutofit/>
          </a:bodyPr>
          <a:lstStyle/>
          <a:p>
            <a:pPr marL="457200" indent="-457200">
              <a:buAutoNum type="arabicPeriod"/>
            </a:pPr>
            <a:r>
              <a:rPr lang="en-US" sz="3200" dirty="0"/>
              <a:t>Separation – </a:t>
            </a:r>
            <a:r>
              <a:rPr lang="en-US" sz="3200" i="1" dirty="0"/>
              <a:t>work of faith</a:t>
            </a:r>
          </a:p>
          <a:p>
            <a:pPr marL="457200" indent="-457200">
              <a:buAutoNum type="arabicPeriod"/>
            </a:pPr>
            <a:r>
              <a:rPr lang="en-US" sz="3200" dirty="0"/>
              <a:t>Devotion – </a:t>
            </a:r>
            <a:r>
              <a:rPr lang="en-US" sz="3200" i="1" dirty="0" err="1"/>
              <a:t>labour</a:t>
            </a:r>
            <a:r>
              <a:rPr lang="en-US" sz="3200" i="1" dirty="0"/>
              <a:t> of love</a:t>
            </a:r>
            <a:endParaRPr lang="en-US" sz="3200" dirty="0"/>
          </a:p>
          <a:p>
            <a:pPr marL="0" indent="0">
              <a:buNone/>
            </a:pPr>
            <a:r>
              <a:rPr lang="en-US" sz="3200" dirty="0"/>
              <a:t>3. Anticipation – </a:t>
            </a:r>
            <a:r>
              <a:rPr lang="en-US" sz="3200" i="1" dirty="0"/>
              <a:t>patience of hope</a:t>
            </a:r>
          </a:p>
          <a:p>
            <a:pPr marL="0" indent="0">
              <a:buNone/>
            </a:pPr>
            <a:endParaRPr lang="en-US" sz="3200" i="1" dirty="0"/>
          </a:p>
          <a:p>
            <a:pPr marL="0" indent="0">
              <a:buNone/>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278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2"/>
            <a:ext cx="9601200" cy="570714"/>
          </a:xfrm>
        </p:spPr>
        <p:txBody>
          <a:bodyPr/>
          <a:lstStyle/>
          <a:p>
            <a:pPr algn="ctr"/>
            <a:r>
              <a:rPr lang="en-US" dirty="0"/>
              <a:t>A Sold-out Church</a:t>
            </a:r>
          </a:p>
        </p:txBody>
      </p:sp>
      <p:sp>
        <p:nvSpPr>
          <p:cNvPr id="3" name="Content Placeholder 2"/>
          <p:cNvSpPr>
            <a:spLocks noGrp="1"/>
          </p:cNvSpPr>
          <p:nvPr>
            <p:ph idx="1"/>
          </p:nvPr>
        </p:nvSpPr>
        <p:spPr>
          <a:xfrm>
            <a:off x="1295400" y="659877"/>
            <a:ext cx="9601200" cy="5646654"/>
          </a:xfrm>
        </p:spPr>
        <p:txBody>
          <a:bodyPr>
            <a:normAutofit/>
          </a:bodyPr>
          <a:lstStyle/>
          <a:p>
            <a:pPr marL="0" indent="0">
              <a:buNone/>
            </a:pPr>
            <a:r>
              <a:rPr lang="en-US" sz="3200" b="1" dirty="0"/>
              <a:t>James 4:4 </a:t>
            </a:r>
            <a:r>
              <a:rPr lang="en-US" sz="3200" dirty="0"/>
              <a:t>Ye adulterers and adulteresses, know ye not that the friendship of the world is enmity with God? whosoever therefore will be a friend of the world is the enemy of God. </a:t>
            </a:r>
          </a:p>
          <a:p>
            <a:pPr marL="0" indent="0">
              <a:buNone/>
            </a:pPr>
            <a:r>
              <a:rPr lang="en-US" sz="3200" b="1" dirty="0"/>
              <a:t>1 John 2:16 </a:t>
            </a:r>
            <a:r>
              <a:rPr lang="en-US" sz="3200" dirty="0"/>
              <a:t>For all that is in the world, the lust of the flesh, and the lust of the eyes, and the pride of life, is not of the Father, but is of the world. </a:t>
            </a:r>
          </a:p>
          <a:p>
            <a:pPr marL="0" indent="0">
              <a:buNone/>
            </a:pPr>
            <a:r>
              <a:rPr lang="en-US" sz="3200" b="1" dirty="0"/>
              <a:t>John 16:21 </a:t>
            </a:r>
            <a:r>
              <a:rPr lang="en-US" sz="3200" dirty="0"/>
              <a:t>A woman when she is in travail hath sorrow, because her hour is come: but as soon as she is delivered of the child, she </a:t>
            </a:r>
            <a:r>
              <a:rPr lang="en-US" sz="3200" dirty="0" err="1"/>
              <a:t>remembereth</a:t>
            </a:r>
            <a:r>
              <a:rPr lang="en-US" sz="3200" dirty="0"/>
              <a:t> no more the anguish, for joy that a man is born into the world. </a:t>
            </a:r>
          </a:p>
          <a:p>
            <a:pPr marL="0" indent="0">
              <a:buNone/>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74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2"/>
            <a:ext cx="9601200" cy="570714"/>
          </a:xfrm>
        </p:spPr>
        <p:txBody>
          <a:bodyPr/>
          <a:lstStyle/>
          <a:p>
            <a:pPr algn="ctr"/>
            <a:r>
              <a:rPr lang="en-US" dirty="0"/>
              <a:t>A Sold-out Church</a:t>
            </a:r>
          </a:p>
        </p:txBody>
      </p:sp>
      <p:sp>
        <p:nvSpPr>
          <p:cNvPr id="3" name="Content Placeholder 2"/>
          <p:cNvSpPr>
            <a:spLocks noGrp="1"/>
          </p:cNvSpPr>
          <p:nvPr>
            <p:ph idx="1"/>
          </p:nvPr>
        </p:nvSpPr>
        <p:spPr>
          <a:xfrm>
            <a:off x="1295400" y="641023"/>
            <a:ext cx="9601200" cy="5750350"/>
          </a:xfrm>
        </p:spPr>
        <p:txBody>
          <a:bodyPr>
            <a:normAutofit/>
          </a:bodyPr>
          <a:lstStyle/>
          <a:p>
            <a:pPr marL="0" indent="0">
              <a:buNone/>
            </a:pPr>
            <a:r>
              <a:rPr lang="en-US" sz="3200" b="1" dirty="0">
                <a:effectLst>
                  <a:outerShdw blurRad="38100" dist="38100" dir="2700000" algn="tl">
                    <a:srgbClr val="000000">
                      <a:alpha val="43137"/>
                    </a:srgbClr>
                  </a:outerShdw>
                </a:effectLst>
              </a:rPr>
              <a:t>1 Pet. 1:19 But with the precious blood of Christ, as of a lamb without blemish and without spot: 1:20 Who verily was foreordained before the foundation of the world, but was manifest in these last times for you, </a:t>
            </a:r>
          </a:p>
          <a:p>
            <a:pPr marL="0" indent="0">
              <a:buNone/>
            </a:pPr>
            <a:r>
              <a:rPr lang="en-US" sz="3200" b="1" dirty="0">
                <a:effectLst>
                  <a:outerShdw blurRad="38100" dist="38100" dir="2700000" algn="tl">
                    <a:srgbClr val="000000">
                      <a:alpha val="43137"/>
                    </a:srgbClr>
                  </a:outerShdw>
                </a:effectLst>
              </a:rPr>
              <a:t>1 Pet. 1:2 Elect according to the foreknowledge of God the Father, through sanctification of the Spirit, unto obedience and sprinkling of the blood of Jesus Christ: Grace unto you, and peace, be multiplied. </a:t>
            </a:r>
          </a:p>
          <a:p>
            <a:pPr marL="0" indent="0">
              <a:buNone/>
            </a:pPr>
            <a:r>
              <a:rPr lang="en-US" sz="3200" b="1" dirty="0">
                <a:effectLst>
                  <a:outerShdw blurRad="38100" dist="38100" dir="2700000" algn="tl">
                    <a:srgbClr val="000000">
                      <a:alpha val="43137"/>
                    </a:srgbClr>
                  </a:outerShdw>
                </a:effectLst>
              </a:rPr>
              <a:t>Mat 25:41 Then shall he say also unto them on the left hand, Depart from me, ye cursed, into everlasting fire, prepared for the devil and his angels: </a:t>
            </a:r>
          </a:p>
        </p:txBody>
      </p:sp>
    </p:spTree>
    <p:extLst>
      <p:ext uri="{BB962C8B-B14F-4D97-AF65-F5344CB8AC3E}">
        <p14:creationId xmlns:p14="http://schemas.microsoft.com/office/powerpoint/2010/main" val="14671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1295400" y="952108"/>
            <a:ext cx="9601200" cy="5476972"/>
          </a:xfrm>
        </p:spPr>
        <p:txBody>
          <a:bodyPr>
            <a:normAutofit/>
          </a:bodyPr>
          <a:lstStyle/>
          <a:p>
            <a:pPr marL="457200" indent="-457200">
              <a:buAutoNum type="arabicPeriod"/>
            </a:pPr>
            <a:r>
              <a:rPr lang="en-US" sz="3200" dirty="0"/>
              <a:t>Separation</a:t>
            </a:r>
            <a:endParaRPr lang="en-US" sz="3200" i="1" dirty="0"/>
          </a:p>
          <a:p>
            <a:pPr marL="457200" indent="-457200">
              <a:buAutoNum type="arabicPeriod"/>
            </a:pPr>
            <a:r>
              <a:rPr lang="en-US" sz="3200" dirty="0"/>
              <a:t>Devotion</a:t>
            </a:r>
          </a:p>
          <a:p>
            <a:pPr marL="0" indent="0">
              <a:buNone/>
            </a:pPr>
            <a:r>
              <a:rPr lang="en-US" sz="3200" dirty="0"/>
              <a:t>3. Anticipation</a:t>
            </a:r>
            <a:endParaRPr lang="en-US" sz="3200" i="1" dirty="0"/>
          </a:p>
          <a:p>
            <a:pPr marL="0" indent="0">
              <a:buNone/>
            </a:pPr>
            <a:r>
              <a:rPr lang="en-US" sz="3200" dirty="0"/>
              <a:t>4. Authentication</a:t>
            </a:r>
          </a:p>
          <a:p>
            <a:pPr marL="0" indent="0">
              <a:buNone/>
            </a:pPr>
            <a:endParaRPr lang="en-US" sz="3200" i="1" dirty="0"/>
          </a:p>
          <a:p>
            <a:pPr marL="0" indent="0">
              <a:buNone/>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288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348792" y="952108"/>
            <a:ext cx="11491274" cy="5476972"/>
          </a:xfrm>
        </p:spPr>
        <p:txBody>
          <a:bodyPr>
            <a:normAutofit/>
          </a:bodyPr>
          <a:lstStyle/>
          <a:p>
            <a:pPr marL="0" indent="0" algn="ctr">
              <a:buNone/>
            </a:pPr>
            <a:r>
              <a:rPr lang="en-US" sz="3200" b="1" dirty="0">
                <a:effectLst>
                  <a:outerShdw blurRad="38100" dist="38100" dir="2700000" algn="tl">
                    <a:srgbClr val="000000">
                      <a:alpha val="43137"/>
                    </a:srgbClr>
                  </a:outerShdw>
                </a:effectLst>
              </a:rPr>
              <a:t>“They didn’t pick me up for church yesterday. Why am I bothered? I’m a Non-theist, as opposed to an Atheist. It is nuance to be sure. But these days the Angry Dis-believing is different from the Friendly Non-believing. That said, I go to church on Sundays to be part of my mother and father’s community. I was married there (number one), designed their logo, buried Mom in the garden. I have been a happy non-believer for years. I don’t go to church to worship the supernatural or pay homage to a 2000-year-old martyr, but to embrace friends. Knowing my father was out of town, why did they not come get me?”</a:t>
            </a:r>
          </a:p>
        </p:txBody>
      </p:sp>
    </p:spTree>
    <p:extLst>
      <p:ext uri="{BB962C8B-B14F-4D97-AF65-F5344CB8AC3E}">
        <p14:creationId xmlns:p14="http://schemas.microsoft.com/office/powerpoint/2010/main" val="376929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348792" y="952108"/>
            <a:ext cx="11491274" cy="5476972"/>
          </a:xfrm>
        </p:spPr>
        <p:txBody>
          <a:bodyPr>
            <a:normAutofit/>
          </a:bodyPr>
          <a:lstStyle/>
          <a:p>
            <a:pPr marL="0" indent="0" algn="ctr">
              <a:buNone/>
            </a:pPr>
            <a:r>
              <a:rPr lang="en-US" sz="3200" b="1" dirty="0">
                <a:effectLst>
                  <a:outerShdw blurRad="38100" dist="38100" dir="2700000" algn="tl">
                    <a:srgbClr val="000000">
                      <a:alpha val="43137"/>
                    </a:srgbClr>
                  </a:outerShdw>
                </a:effectLst>
              </a:rPr>
              <a:t>“That’s why our mission is to be a ‘church for the unchurched’ – a place where you don’t have to be fluent in ‘church’ in order to start or continue your faith journey.”</a:t>
            </a:r>
          </a:p>
          <a:p>
            <a:pPr marL="0" indent="0" algn="ctr">
              <a:buNone/>
            </a:pPr>
            <a:r>
              <a:rPr lang="en-US" sz="3200" b="1" dirty="0">
                <a:effectLst>
                  <a:outerShdw blurRad="38100" dist="38100" dir="2700000" algn="tl">
                    <a:srgbClr val="000000">
                      <a:alpha val="43137"/>
                    </a:srgbClr>
                  </a:outerShdw>
                </a:effectLst>
              </a:rPr>
              <a:t>“It was a small, upstart church with a big dream of becoming a church that welcomes thinking people who were not actively involved in a church.”</a:t>
            </a:r>
          </a:p>
          <a:p>
            <a:pPr marL="0" indent="0" algn="ctr">
              <a:buNone/>
            </a:pPr>
            <a:r>
              <a:rPr lang="en-US" sz="3200" b="1" dirty="0">
                <a:effectLst>
                  <a:outerShdw blurRad="38100" dist="38100" dir="2700000" algn="tl">
                    <a:srgbClr val="000000">
                      <a:alpha val="43137"/>
                    </a:srgbClr>
                  </a:outerShdw>
                </a:effectLst>
              </a:rPr>
              <a:t>"People are not on a truth quest; they are on a happiness quest… They will continue to attend your church – even if they don't share your beliefs – as long as they find the content engaging and helpful." </a:t>
            </a:r>
          </a:p>
        </p:txBody>
      </p:sp>
    </p:spTree>
    <p:extLst>
      <p:ext uri="{BB962C8B-B14F-4D97-AF65-F5344CB8AC3E}">
        <p14:creationId xmlns:p14="http://schemas.microsoft.com/office/powerpoint/2010/main" val="178877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1711"/>
            <a:ext cx="9601200" cy="740397"/>
          </a:xfrm>
        </p:spPr>
        <p:txBody>
          <a:bodyPr/>
          <a:lstStyle/>
          <a:p>
            <a:r>
              <a:rPr lang="en-US" dirty="0"/>
              <a:t>7 words associated w/ A Sold-out Church</a:t>
            </a:r>
          </a:p>
        </p:txBody>
      </p:sp>
      <p:sp>
        <p:nvSpPr>
          <p:cNvPr id="3" name="Content Placeholder 2"/>
          <p:cNvSpPr>
            <a:spLocks noGrp="1"/>
          </p:cNvSpPr>
          <p:nvPr>
            <p:ph idx="1"/>
          </p:nvPr>
        </p:nvSpPr>
        <p:spPr>
          <a:xfrm>
            <a:off x="1295400" y="952108"/>
            <a:ext cx="9601200" cy="5476972"/>
          </a:xfrm>
        </p:spPr>
        <p:txBody>
          <a:bodyPr>
            <a:normAutofit/>
          </a:bodyPr>
          <a:lstStyle/>
          <a:p>
            <a:pPr marL="457200" indent="-457200">
              <a:buAutoNum type="arabicPeriod"/>
            </a:pPr>
            <a:r>
              <a:rPr lang="en-US" sz="3200" dirty="0"/>
              <a:t>Separation</a:t>
            </a:r>
            <a:endParaRPr lang="en-US" sz="3200" i="1" dirty="0"/>
          </a:p>
          <a:p>
            <a:pPr marL="457200" indent="-457200">
              <a:buAutoNum type="arabicPeriod"/>
            </a:pPr>
            <a:r>
              <a:rPr lang="en-US" sz="3200" dirty="0"/>
              <a:t>Devotion</a:t>
            </a:r>
          </a:p>
          <a:p>
            <a:pPr marL="0" indent="0">
              <a:buNone/>
            </a:pPr>
            <a:r>
              <a:rPr lang="en-US" sz="3200" dirty="0"/>
              <a:t>3. Anticipation</a:t>
            </a:r>
            <a:endParaRPr lang="en-US" sz="3200" i="1" dirty="0"/>
          </a:p>
          <a:p>
            <a:pPr marL="0" indent="0">
              <a:buNone/>
            </a:pPr>
            <a:r>
              <a:rPr lang="en-US" sz="3200" dirty="0"/>
              <a:t>4. Authentication</a:t>
            </a:r>
          </a:p>
          <a:p>
            <a:pPr marL="0" indent="0">
              <a:buNone/>
            </a:pPr>
            <a:r>
              <a:rPr lang="en-US" sz="3200" dirty="0"/>
              <a:t>5. Reception</a:t>
            </a:r>
            <a:endParaRPr lang="en-US" sz="3200" i="1" dirty="0"/>
          </a:p>
          <a:p>
            <a:pPr marL="0" indent="0" algn="ctr">
              <a:buNone/>
            </a:pPr>
            <a:r>
              <a:rPr lang="en-US" sz="3200" b="1" dirty="0">
                <a:effectLst>
                  <a:outerShdw blurRad="38100" dist="38100" dir="2700000" algn="tl">
                    <a:srgbClr val="000000">
                      <a:alpha val="43137"/>
                    </a:srgbClr>
                  </a:outerShdw>
                </a:effectLst>
              </a:rPr>
              <a:t>1 Cor. 3:1 And I, brethren, could not speak unto you as unto spiritual, but as unto carnal, even as unto babes in Christ. </a:t>
            </a:r>
          </a:p>
        </p:txBody>
      </p:sp>
    </p:spTree>
    <p:extLst>
      <p:ext uri="{BB962C8B-B14F-4D97-AF65-F5344CB8AC3E}">
        <p14:creationId xmlns:p14="http://schemas.microsoft.com/office/powerpoint/2010/main" val="18890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607</Words>
  <Application>Microsoft Office PowerPoint</Application>
  <PresentationFormat>Widescreen</PresentationFormat>
  <Paragraphs>39</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Franklin Gothic Medium</vt:lpstr>
      <vt:lpstr>Blue Tan Gradient 16x9</vt:lpstr>
      <vt:lpstr>1 Thessalonians</vt:lpstr>
      <vt:lpstr>7 words associated w/ A Sold-out Church</vt:lpstr>
      <vt:lpstr>A Sold-out Church</vt:lpstr>
      <vt:lpstr>A Sold-out Church</vt:lpstr>
      <vt:lpstr>7 words associated w/ A Sold-out Church</vt:lpstr>
      <vt:lpstr>7 words associated w/ A Sold-out Church</vt:lpstr>
      <vt:lpstr>7 words associated w/ A Sold-out Church</vt:lpstr>
      <vt:lpstr>7 words associated w/ A Sold-out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2016-10-02T01:31:40Z</dcterms:created>
  <dcterms:modified xsi:type="dcterms:W3CDTF">2016-10-16T12:15:02Z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