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BE154-2B79-439E-A02D-DB3A890F9C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Perspective, Pt.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6043C-8CF0-4760-9B28-BE3577AD6F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 </a:t>
            </a:r>
            <a:r>
              <a:rPr lang="en-US" sz="4000" dirty="0" err="1"/>
              <a:t>Thes</a:t>
            </a:r>
            <a:r>
              <a:rPr lang="en-US" sz="4000" dirty="0"/>
              <a:t>. 1:5-12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FB0E86-B697-48D3-98A1-ABADF45E5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548" y="3241496"/>
            <a:ext cx="2925452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70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36043C-8CF0-4760-9B28-BE3577AD6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23" y="927805"/>
            <a:ext cx="8298508" cy="914400"/>
          </a:xfrm>
        </p:spPr>
        <p:txBody>
          <a:bodyPr>
            <a:normAutofit/>
          </a:bodyPr>
          <a:lstStyle/>
          <a:p>
            <a:r>
              <a:rPr lang="en-US" sz="4000" dirty="0"/>
              <a:t>Suffering, as it relates to God’s people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FB0E86-B697-48D3-98A1-ABADF45E5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548" y="3241496"/>
            <a:ext cx="2925452" cy="28575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721D7C6-B29E-4DA7-B4AF-6A487ECAE290}"/>
              </a:ext>
            </a:extLst>
          </p:cNvPr>
          <p:cNvSpPr/>
          <p:nvPr/>
        </p:nvSpPr>
        <p:spPr>
          <a:xfrm>
            <a:off x="223323" y="1728801"/>
            <a:ext cx="87166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Gen 9:12 </a:t>
            </a:r>
            <a:r>
              <a:rPr lang="en-US" sz="2800" dirty="0">
                <a:solidFill>
                  <a:schemeClr val="bg1"/>
                </a:solidFill>
              </a:rPr>
              <a:t>And God said, This is the </a:t>
            </a:r>
            <a:r>
              <a:rPr lang="en-US" sz="2800" u="sng" dirty="0">
                <a:solidFill>
                  <a:schemeClr val="bg1"/>
                </a:solidFill>
              </a:rPr>
              <a:t>token</a:t>
            </a:r>
            <a:r>
              <a:rPr lang="en-US" sz="2800" dirty="0">
                <a:solidFill>
                  <a:schemeClr val="bg1"/>
                </a:solidFill>
              </a:rPr>
              <a:t> of the covenant which I make between me and you and every living creature that is with you, for perpetual generations: </a:t>
            </a:r>
            <a:r>
              <a:rPr lang="en-US" sz="2800" b="1" dirty="0">
                <a:solidFill>
                  <a:schemeClr val="bg1"/>
                </a:solidFill>
              </a:rPr>
              <a:t>13</a:t>
            </a:r>
            <a:r>
              <a:rPr lang="en-US" sz="2800" dirty="0">
                <a:solidFill>
                  <a:schemeClr val="bg1"/>
                </a:solidFill>
              </a:rPr>
              <a:t> I do set my bow in the cloud, and it shall be for a token of a covenant between me and the earth.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57773E-F67D-4DF9-B102-2B2C432DD2F1}"/>
              </a:ext>
            </a:extLst>
          </p:cNvPr>
          <p:cNvSpPr/>
          <p:nvPr/>
        </p:nvSpPr>
        <p:spPr>
          <a:xfrm>
            <a:off x="223323" y="4098551"/>
            <a:ext cx="87166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1 Pet. 2:21 </a:t>
            </a:r>
            <a:r>
              <a:rPr lang="en-US" sz="2800" dirty="0">
                <a:solidFill>
                  <a:schemeClr val="bg1"/>
                </a:solidFill>
              </a:rPr>
              <a:t>For even hereunto were ye called: because Christ also suffered for us, leaving us an example, that ye should follow his steps: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97F7C5B-1BB6-4F96-8ECD-880BD33CF2D5}"/>
              </a:ext>
            </a:extLst>
          </p:cNvPr>
          <p:cNvSpPr txBox="1">
            <a:spLocks/>
          </p:cNvSpPr>
          <p:nvPr/>
        </p:nvSpPr>
        <p:spPr>
          <a:xfrm>
            <a:off x="9266548" y="20870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tx1"/>
                </a:solidFill>
              </a:rPr>
              <a:t>2 </a:t>
            </a:r>
            <a:r>
              <a:rPr lang="en-US" sz="2800" dirty="0" err="1">
                <a:solidFill>
                  <a:schemeClr val="tx1"/>
                </a:solidFill>
              </a:rPr>
              <a:t>Thes</a:t>
            </a:r>
            <a:r>
              <a:rPr lang="en-US" sz="2800" dirty="0">
                <a:solidFill>
                  <a:schemeClr val="tx1"/>
                </a:solidFill>
              </a:rPr>
              <a:t>. 1:5-12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2C190DB-34B6-446A-B966-37C2D1E3F18A}"/>
              </a:ext>
            </a:extLst>
          </p:cNvPr>
          <p:cNvSpPr txBox="1">
            <a:spLocks/>
          </p:cNvSpPr>
          <p:nvPr/>
        </p:nvSpPr>
        <p:spPr>
          <a:xfrm>
            <a:off x="9266548" y="11726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tx1"/>
                </a:solidFill>
              </a:rPr>
              <a:t>Perspective, Pt. 2</a:t>
            </a:r>
          </a:p>
        </p:txBody>
      </p:sp>
    </p:spTree>
    <p:extLst>
      <p:ext uri="{BB962C8B-B14F-4D97-AF65-F5344CB8AC3E}">
        <p14:creationId xmlns:p14="http://schemas.microsoft.com/office/powerpoint/2010/main" val="75953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36043C-8CF0-4760-9B28-BE3577AD6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23" y="927805"/>
            <a:ext cx="8298508" cy="914400"/>
          </a:xfrm>
        </p:spPr>
        <p:txBody>
          <a:bodyPr>
            <a:normAutofit/>
          </a:bodyPr>
          <a:lstStyle/>
          <a:p>
            <a:r>
              <a:rPr lang="en-US" sz="4000" dirty="0"/>
              <a:t>Suffering, as it relates to God’s people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FB0E86-B697-48D3-98A1-ABADF45E5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548" y="3241496"/>
            <a:ext cx="2925452" cy="28575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357773E-F67D-4DF9-B102-2B2C432DD2F1}"/>
              </a:ext>
            </a:extLst>
          </p:cNvPr>
          <p:cNvSpPr/>
          <p:nvPr/>
        </p:nvSpPr>
        <p:spPr>
          <a:xfrm>
            <a:off x="223323" y="1543887"/>
            <a:ext cx="87166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solidFill>
                  <a:srgbClr val="FFFFFF"/>
                </a:solidFill>
              </a:rPr>
              <a:t>God would be unfaithful and unrighteous if He shielded us from suffering. Because without it, we could not become like Christ.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97F7C5B-1BB6-4F96-8ECD-880BD33CF2D5}"/>
              </a:ext>
            </a:extLst>
          </p:cNvPr>
          <p:cNvSpPr txBox="1">
            <a:spLocks/>
          </p:cNvSpPr>
          <p:nvPr/>
        </p:nvSpPr>
        <p:spPr>
          <a:xfrm>
            <a:off x="9266548" y="20870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9A57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. 1:5-12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2C190DB-34B6-446A-B966-37C2D1E3F18A}"/>
              </a:ext>
            </a:extLst>
          </p:cNvPr>
          <p:cNvSpPr txBox="1">
            <a:spLocks/>
          </p:cNvSpPr>
          <p:nvPr/>
        </p:nvSpPr>
        <p:spPr>
          <a:xfrm>
            <a:off x="9266548" y="11726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9A57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Perspective, Pt.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F258FC-3318-4B27-9894-69D1E489CAB7}"/>
              </a:ext>
            </a:extLst>
          </p:cNvPr>
          <p:cNvSpPr/>
          <p:nvPr/>
        </p:nvSpPr>
        <p:spPr>
          <a:xfrm>
            <a:off x="223323" y="2928882"/>
            <a:ext cx="882640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>
                <a:solidFill>
                  <a:schemeClr val="bg1"/>
                </a:solidFill>
              </a:rPr>
              <a:t>Acts 5:40 </a:t>
            </a:r>
            <a:r>
              <a:rPr lang="en-US" sz="2700" dirty="0">
                <a:solidFill>
                  <a:schemeClr val="bg1"/>
                </a:solidFill>
              </a:rPr>
              <a:t>And to him they agreed: and when they had called the apostles, and beaten them, they commanded that they should not speak in the name of Jesus, and let them go. </a:t>
            </a:r>
            <a:r>
              <a:rPr lang="en-US" sz="2700" b="1" dirty="0">
                <a:solidFill>
                  <a:schemeClr val="bg1"/>
                </a:solidFill>
              </a:rPr>
              <a:t>41</a:t>
            </a:r>
            <a:r>
              <a:rPr lang="en-US" sz="2700" dirty="0">
                <a:solidFill>
                  <a:schemeClr val="bg1"/>
                </a:solidFill>
              </a:rPr>
              <a:t> And they departed from the presence of the council, rejoicing that they were </a:t>
            </a:r>
            <a:r>
              <a:rPr lang="en-US" sz="2700" u="sng" dirty="0">
                <a:solidFill>
                  <a:schemeClr val="bg1"/>
                </a:solidFill>
              </a:rPr>
              <a:t>counted worthy </a:t>
            </a:r>
            <a:r>
              <a:rPr lang="en-US" sz="2700" dirty="0">
                <a:solidFill>
                  <a:schemeClr val="bg1"/>
                </a:solidFill>
              </a:rPr>
              <a:t>to suffer shame for his name. </a:t>
            </a:r>
            <a:r>
              <a:rPr lang="en-US" sz="2700" b="1" dirty="0">
                <a:solidFill>
                  <a:schemeClr val="bg1"/>
                </a:solidFill>
              </a:rPr>
              <a:t>42</a:t>
            </a:r>
            <a:r>
              <a:rPr lang="en-US" sz="2700" dirty="0">
                <a:solidFill>
                  <a:schemeClr val="bg1"/>
                </a:solidFill>
              </a:rPr>
              <a:t> And daily in the temple, and in every  house, they ceased not to teach and preach Jesus Christ. </a:t>
            </a:r>
          </a:p>
        </p:txBody>
      </p:sp>
    </p:spTree>
    <p:extLst>
      <p:ext uri="{BB962C8B-B14F-4D97-AF65-F5344CB8AC3E}">
        <p14:creationId xmlns:p14="http://schemas.microsoft.com/office/powerpoint/2010/main" val="349487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36043C-8CF0-4760-9B28-BE3577AD6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23" y="927805"/>
            <a:ext cx="8298508" cy="914400"/>
          </a:xfrm>
        </p:spPr>
        <p:txBody>
          <a:bodyPr>
            <a:normAutofit/>
          </a:bodyPr>
          <a:lstStyle/>
          <a:p>
            <a:r>
              <a:rPr lang="en-US" sz="4000" dirty="0"/>
              <a:t>Suffering, as it relates to God’s people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FB0E86-B697-48D3-98A1-ABADF45E5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548" y="3241496"/>
            <a:ext cx="2925452" cy="285750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997F7C5B-1BB6-4F96-8ECD-880BD33CF2D5}"/>
              </a:ext>
            </a:extLst>
          </p:cNvPr>
          <p:cNvSpPr txBox="1">
            <a:spLocks/>
          </p:cNvSpPr>
          <p:nvPr/>
        </p:nvSpPr>
        <p:spPr>
          <a:xfrm>
            <a:off x="9266548" y="20870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9A57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. 1:5-12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2C190DB-34B6-446A-B966-37C2D1E3F18A}"/>
              </a:ext>
            </a:extLst>
          </p:cNvPr>
          <p:cNvSpPr txBox="1">
            <a:spLocks/>
          </p:cNvSpPr>
          <p:nvPr/>
        </p:nvSpPr>
        <p:spPr>
          <a:xfrm>
            <a:off x="9266548" y="11726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9A57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Perspective, Pt.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F258FC-3318-4B27-9894-69D1E489CAB7}"/>
              </a:ext>
            </a:extLst>
          </p:cNvPr>
          <p:cNvSpPr/>
          <p:nvPr/>
        </p:nvSpPr>
        <p:spPr>
          <a:xfrm>
            <a:off x="223323" y="1516698"/>
            <a:ext cx="882640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700" b="1" dirty="0">
                <a:solidFill>
                  <a:srgbClr val="FFFFFF"/>
                </a:solidFill>
              </a:rPr>
              <a:t>Acts 14:19 </a:t>
            </a:r>
            <a:r>
              <a:rPr lang="en-US" sz="2700" dirty="0">
                <a:solidFill>
                  <a:srgbClr val="FFFFFF"/>
                </a:solidFill>
              </a:rPr>
              <a:t>And there came thither certain Jews from Antioch and Iconium, who persuaded the people, and, having stoned Paul, drew him out of the city, supposing he had been dead. </a:t>
            </a:r>
            <a:r>
              <a:rPr lang="en-US" sz="2700" b="1" dirty="0">
                <a:solidFill>
                  <a:srgbClr val="FFFFFF"/>
                </a:solidFill>
              </a:rPr>
              <a:t>20 </a:t>
            </a:r>
            <a:r>
              <a:rPr lang="en-US" sz="2700" dirty="0">
                <a:solidFill>
                  <a:srgbClr val="FFFFFF"/>
                </a:solidFill>
              </a:rPr>
              <a:t>Howbeit, as the disciples stood round about him, he rose up, and came into the city: and the next day he departed with Barnabas to </a:t>
            </a:r>
            <a:r>
              <a:rPr lang="en-US" sz="2700" dirty="0" err="1">
                <a:solidFill>
                  <a:srgbClr val="FFFFFF"/>
                </a:solidFill>
              </a:rPr>
              <a:t>Derbe</a:t>
            </a:r>
            <a:r>
              <a:rPr lang="en-US" sz="2700" dirty="0">
                <a:solidFill>
                  <a:srgbClr val="FFFFFF"/>
                </a:solidFill>
              </a:rPr>
              <a:t>. </a:t>
            </a:r>
            <a:r>
              <a:rPr lang="en-US" sz="2700" b="1" dirty="0">
                <a:solidFill>
                  <a:srgbClr val="FFFFFF"/>
                </a:solidFill>
              </a:rPr>
              <a:t>21 </a:t>
            </a:r>
            <a:r>
              <a:rPr lang="en-US" sz="2700" dirty="0">
                <a:solidFill>
                  <a:srgbClr val="FFFFFF"/>
                </a:solidFill>
              </a:rPr>
              <a:t>And when they had preached the gospel to that city, and had taught many, they returned again to Lystra, and to Iconium, and Antioch, </a:t>
            </a:r>
            <a:r>
              <a:rPr lang="en-US" sz="2700" b="1" dirty="0">
                <a:solidFill>
                  <a:srgbClr val="FFFFFF"/>
                </a:solidFill>
              </a:rPr>
              <a:t>22 </a:t>
            </a:r>
            <a:r>
              <a:rPr lang="en-US" sz="2700" dirty="0">
                <a:solidFill>
                  <a:srgbClr val="FFFFFF"/>
                </a:solidFill>
              </a:rPr>
              <a:t>Confirming the souls of the disciples, and exhorting them to continue in the faith, and that we must through much tribulation enter into the kingdom of God. </a:t>
            </a:r>
            <a:endParaRPr kumimoji="0" lang="en-US" sz="27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9780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36043C-8CF0-4760-9B28-BE3577AD6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23" y="927805"/>
            <a:ext cx="8298508" cy="914400"/>
          </a:xfrm>
        </p:spPr>
        <p:txBody>
          <a:bodyPr>
            <a:normAutofit/>
          </a:bodyPr>
          <a:lstStyle/>
          <a:p>
            <a:r>
              <a:rPr lang="en-US" sz="4000" dirty="0"/>
              <a:t>Suffering, as it relates to God’s people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FB0E86-B697-48D3-98A1-ABADF45E5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548" y="3241496"/>
            <a:ext cx="2925452" cy="28575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357773E-F67D-4DF9-B102-2B2C432DD2F1}"/>
              </a:ext>
            </a:extLst>
          </p:cNvPr>
          <p:cNvSpPr/>
          <p:nvPr/>
        </p:nvSpPr>
        <p:spPr>
          <a:xfrm>
            <a:off x="223323" y="1543887"/>
            <a:ext cx="87166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FFFFFF"/>
                </a:solidFill>
              </a:rPr>
              <a:t>1 </a:t>
            </a:r>
            <a:r>
              <a:rPr lang="en-US" sz="2800" b="1" dirty="0" err="1">
                <a:solidFill>
                  <a:srgbClr val="FFFFFF"/>
                </a:solidFill>
              </a:rPr>
              <a:t>Thes</a:t>
            </a:r>
            <a:r>
              <a:rPr lang="en-US" sz="2800" b="1" dirty="0">
                <a:solidFill>
                  <a:srgbClr val="FFFFFF"/>
                </a:solidFill>
              </a:rPr>
              <a:t>. 1:6 </a:t>
            </a:r>
            <a:r>
              <a:rPr lang="en-US" sz="2800" dirty="0">
                <a:solidFill>
                  <a:srgbClr val="FFFFFF"/>
                </a:solidFill>
              </a:rPr>
              <a:t>And ye became followers of us, and of the Lord, having received the word in much affliction, with joy of the Holy Ghost: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97F7C5B-1BB6-4F96-8ECD-880BD33CF2D5}"/>
              </a:ext>
            </a:extLst>
          </p:cNvPr>
          <p:cNvSpPr txBox="1">
            <a:spLocks/>
          </p:cNvSpPr>
          <p:nvPr/>
        </p:nvSpPr>
        <p:spPr>
          <a:xfrm>
            <a:off x="9266548" y="20870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9A57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. 1:5-12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2C190DB-34B6-446A-B966-37C2D1E3F18A}"/>
              </a:ext>
            </a:extLst>
          </p:cNvPr>
          <p:cNvSpPr txBox="1">
            <a:spLocks/>
          </p:cNvSpPr>
          <p:nvPr/>
        </p:nvSpPr>
        <p:spPr>
          <a:xfrm>
            <a:off x="9266548" y="11726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9A57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Perspective, Pt. 2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9B151DD4-D0A0-4C5A-9B3D-8C3503EEA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004" y="2458287"/>
            <a:ext cx="6108569" cy="3640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18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36043C-8CF0-4760-9B28-BE3577AD6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22" y="927805"/>
            <a:ext cx="8807555" cy="914400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/>
              <a:t>Suffering, as it relates to those persecuting God’s people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FB0E86-B697-48D3-98A1-ABADF45E5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548" y="3241496"/>
            <a:ext cx="2925452" cy="28575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721D7C6-B29E-4DA7-B4AF-6A487ECAE290}"/>
              </a:ext>
            </a:extLst>
          </p:cNvPr>
          <p:cNvSpPr/>
          <p:nvPr/>
        </p:nvSpPr>
        <p:spPr>
          <a:xfrm>
            <a:off x="268773" y="2087020"/>
            <a:ext cx="87166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FFFFFF"/>
                </a:solidFill>
              </a:rPr>
              <a:t>Isa 66:15 </a:t>
            </a:r>
            <a:r>
              <a:rPr lang="en-US" sz="2800" dirty="0">
                <a:solidFill>
                  <a:srgbClr val="FFFFFF"/>
                </a:solidFill>
              </a:rPr>
              <a:t>For, behold, the LORD will come with fire, and with his chariots like a whirlwind, to render his anger with fury, and his rebuke with flames of fire. 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57773E-F67D-4DF9-B102-2B2C432DD2F1}"/>
              </a:ext>
            </a:extLst>
          </p:cNvPr>
          <p:cNvSpPr/>
          <p:nvPr/>
        </p:nvSpPr>
        <p:spPr>
          <a:xfrm>
            <a:off x="239874" y="3834599"/>
            <a:ext cx="87166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FFFFFF"/>
                </a:solidFill>
              </a:rPr>
              <a:t>2 Pet. 3:7 </a:t>
            </a:r>
            <a:r>
              <a:rPr lang="en-US" sz="2800" dirty="0">
                <a:solidFill>
                  <a:srgbClr val="FFFFFF"/>
                </a:solidFill>
              </a:rPr>
              <a:t>But the heavens and the earth, which are now, by the same word are kept in store, reserved unto fire against the day of judgment and perdition of ungodly men. 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97F7C5B-1BB6-4F96-8ECD-880BD33CF2D5}"/>
              </a:ext>
            </a:extLst>
          </p:cNvPr>
          <p:cNvSpPr txBox="1">
            <a:spLocks/>
          </p:cNvSpPr>
          <p:nvPr/>
        </p:nvSpPr>
        <p:spPr>
          <a:xfrm>
            <a:off x="9266548" y="20870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9A57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. 1:5-12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2C190DB-34B6-446A-B966-37C2D1E3F18A}"/>
              </a:ext>
            </a:extLst>
          </p:cNvPr>
          <p:cNvSpPr txBox="1">
            <a:spLocks/>
          </p:cNvSpPr>
          <p:nvPr/>
        </p:nvSpPr>
        <p:spPr>
          <a:xfrm>
            <a:off x="9266548" y="1172620"/>
            <a:ext cx="292545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9A57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Perspective, Pt. 2</a:t>
            </a:r>
          </a:p>
        </p:txBody>
      </p:sp>
    </p:spTree>
    <p:extLst>
      <p:ext uri="{BB962C8B-B14F-4D97-AF65-F5344CB8AC3E}">
        <p14:creationId xmlns:p14="http://schemas.microsoft.com/office/powerpoint/2010/main" val="141598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48</TotalTime>
  <Words>528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Corbel</vt:lpstr>
      <vt:lpstr>Wingdings 2</vt:lpstr>
      <vt:lpstr>Frame</vt:lpstr>
      <vt:lpstr>Perspective, Pt. 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Perspective, Pt. 2</dc:title>
  <dc:creator>Kenny Morgan</dc:creator>
  <cp:lastModifiedBy>Kenny Morgan</cp:lastModifiedBy>
  <cp:revision>6</cp:revision>
  <dcterms:created xsi:type="dcterms:W3CDTF">2017-10-08T10:46:52Z</dcterms:created>
  <dcterms:modified xsi:type="dcterms:W3CDTF">2017-10-08T11:35:17Z</dcterms:modified>
</cp:coreProperties>
</file>