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20" y="-108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17989"/>
            <a:ext cx="8915400" cy="6583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75915"/>
            <a:ext cx="8001000" cy="286758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43534"/>
            <a:ext cx="8915400" cy="6858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8" y="1536192"/>
            <a:ext cx="3427413" cy="31546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529334"/>
            <a:ext cx="4572000" cy="3168396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41195"/>
            <a:ext cx="2133600" cy="273844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86100"/>
            <a:ext cx="8915400" cy="658368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751729"/>
            <a:ext cx="8001000" cy="1391771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847165"/>
            <a:ext cx="7988300" cy="223570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86100"/>
            <a:ext cx="8915400" cy="658368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751729"/>
            <a:ext cx="8001000" cy="1391771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41195"/>
            <a:ext cx="2133600" cy="273844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847165"/>
            <a:ext cx="3986784" cy="223570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847165"/>
            <a:ext cx="3986784" cy="223570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86100"/>
            <a:ext cx="8915400" cy="658368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751729"/>
            <a:ext cx="8001000" cy="1391771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41195"/>
            <a:ext cx="2133600" cy="273844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847165"/>
            <a:ext cx="6601968" cy="223570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847165"/>
            <a:ext cx="1371600" cy="111099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1971877"/>
            <a:ext cx="1371600" cy="111099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847165"/>
            <a:ext cx="914400" cy="4149959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301003"/>
            <a:ext cx="6426200" cy="340672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769076"/>
            <a:ext cx="8915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457700"/>
            <a:ext cx="8001000" cy="6858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847165"/>
            <a:ext cx="7988300" cy="29146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00299"/>
            <a:ext cx="8915400" cy="17145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113455"/>
            <a:ext cx="8001000" cy="58293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1946672"/>
            <a:ext cx="3566160" cy="276105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1946672"/>
            <a:ext cx="3566160" cy="276105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41195"/>
            <a:ext cx="2133600" cy="273844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1513285"/>
            <a:ext cx="3566160" cy="658415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2299447"/>
            <a:ext cx="3566160" cy="240828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1513285"/>
            <a:ext cx="3566160" cy="658415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2299447"/>
            <a:ext cx="3566160" cy="240828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41195"/>
            <a:ext cx="2133600" cy="273844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41195"/>
            <a:ext cx="2895600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178424"/>
            <a:ext cx="3383280" cy="1191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178424"/>
            <a:ext cx="3383280" cy="1191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178424"/>
            <a:ext cx="3383280" cy="1191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178424"/>
            <a:ext cx="3383280" cy="1191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178424"/>
            <a:ext cx="3383280" cy="1191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178424"/>
            <a:ext cx="3383280" cy="1191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43534"/>
            <a:ext cx="8915400" cy="6858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1943101"/>
            <a:ext cx="3566160" cy="276463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1529333"/>
            <a:ext cx="3566160" cy="3168396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41195"/>
            <a:ext cx="2133600" cy="273844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842892"/>
            <a:ext cx="8913813" cy="6858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1946672"/>
            <a:ext cx="7610476" cy="2753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4119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12/10/16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4119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4926807"/>
            <a:ext cx="457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1" y="0"/>
            <a:ext cx="7999413" cy="1371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1" y="5006340"/>
            <a:ext cx="7999413" cy="1371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WARNING TO KNOW THE ENEMIES OF THE CROSS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Philippians 3:1-6, 17-21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296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BEWARE OF THE CONCISION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1946672"/>
            <a:ext cx="7610476" cy="319682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reference to the Fleshly Circumcision.</a:t>
            </a:r>
          </a:p>
          <a:p>
            <a:r>
              <a:rPr lang="en-US" dirty="0" smtClean="0"/>
              <a:t>Their </a:t>
            </a:r>
            <a:r>
              <a:rPr lang="en-US" b="1" u="sng" dirty="0" smtClean="0"/>
              <a:t>Identity</a:t>
            </a:r>
            <a:r>
              <a:rPr lang="en-US" dirty="0" smtClean="0"/>
              <a:t> was found in what they did for God rather than what God had done for them.</a:t>
            </a:r>
          </a:p>
          <a:p>
            <a:r>
              <a:rPr lang="en-US" dirty="0" smtClean="0"/>
              <a:t>With the fleshly circumcision having lost all significance, Paul undermines this act and simply calls it, “Cutting of the flesh” </a:t>
            </a:r>
          </a:p>
          <a:p>
            <a:pPr lvl="1"/>
            <a:r>
              <a:rPr lang="en-US" dirty="0" smtClean="0"/>
              <a:t>The word means, “to mutilate”.</a:t>
            </a:r>
          </a:p>
          <a:p>
            <a:pPr lvl="1"/>
            <a:r>
              <a:rPr lang="en-US" dirty="0" smtClean="0"/>
              <a:t>In calling it this, Paul is showing them that it is no longer a Biblical practice and should be prohibited. </a:t>
            </a:r>
          </a:p>
          <a:p>
            <a:r>
              <a:rPr lang="en-US" dirty="0" smtClean="0"/>
              <a:t>Leviticus 21:5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610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BEWARE OF THE CONCISION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1946672"/>
            <a:ext cx="7610476" cy="3022004"/>
          </a:xfrm>
        </p:spPr>
        <p:txBody>
          <a:bodyPr/>
          <a:lstStyle/>
          <a:p>
            <a:r>
              <a:rPr lang="en-US" dirty="0" smtClean="0"/>
              <a:t>Paul was making the point that their attempts to uphold the law (to receive God’s favor) by circumcision, was now actually the thing that made them perpetrators of it. </a:t>
            </a:r>
          </a:p>
          <a:p>
            <a:pPr marL="342900" lvl="2" indent="-342900">
              <a:spcBef>
                <a:spcPts val="2000"/>
              </a:spcBef>
            </a:pPr>
            <a:r>
              <a:rPr lang="en-US" sz="2000" dirty="0" smtClean="0"/>
              <a:t>In </a:t>
            </a:r>
            <a:r>
              <a:rPr lang="en-US" sz="2000" dirty="0"/>
              <a:t>another way of looking at this word, we could see Paul saying to beware of those who will cut at you and force you to </a:t>
            </a:r>
            <a:r>
              <a:rPr lang="en-US" sz="2000" b="1" u="sng" dirty="0"/>
              <a:t>take on the shape</a:t>
            </a:r>
            <a:r>
              <a:rPr lang="en-US" sz="2000" b="1" dirty="0"/>
              <a:t> </a:t>
            </a:r>
            <a:r>
              <a:rPr lang="en-US" sz="2000" dirty="0"/>
              <a:t>of something with no spiritual profit to be had.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95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WRONG THINKING, WRONG ACTING, WRONG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the context of this passage. Paul is attacking self-righteousness, not willful carnality.</a:t>
            </a:r>
          </a:p>
          <a:p>
            <a:r>
              <a:rPr lang="en-US" dirty="0" smtClean="0"/>
              <a:t>But self-righteous thoughts, will lead to self-righteous actions, which will then create a self-righteous identity. </a:t>
            </a:r>
          </a:p>
          <a:p>
            <a:pPr lvl="1"/>
            <a:r>
              <a:rPr lang="en-US" dirty="0" smtClean="0"/>
              <a:t>This inevitably broods carnality.</a:t>
            </a:r>
          </a:p>
          <a:p>
            <a:pPr lvl="1"/>
            <a:r>
              <a:rPr lang="en-US" dirty="0" smtClean="0"/>
              <a:t>Consider the example of Lucifer. 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0959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PHILIPPIANS 3:17-21 -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the Enemies of the Cross.</a:t>
            </a:r>
          </a:p>
          <a:p>
            <a:pPr lvl="1"/>
            <a:r>
              <a:rPr lang="en-US" dirty="0" smtClean="0"/>
              <a:t>Their End is Destruction.</a:t>
            </a:r>
          </a:p>
          <a:p>
            <a:pPr lvl="1"/>
            <a:r>
              <a:rPr lang="en-US" b="1" u="sng" dirty="0" smtClean="0"/>
              <a:t>They are walking down a wrong path.</a:t>
            </a:r>
          </a:p>
          <a:p>
            <a:pPr lvl="1"/>
            <a:r>
              <a:rPr lang="en-US" dirty="0" smtClean="0"/>
              <a:t>Proverbs 14:12, Psalm 119:105</a:t>
            </a:r>
          </a:p>
          <a:p>
            <a:r>
              <a:rPr lang="en-US" b="1" u="sng" dirty="0" smtClean="0"/>
              <a:t>God’s Precepts Give Us A Right DIRECTION.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966003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PHILIPPIANS 3:17-21 -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the Enemies of the Cross.</a:t>
            </a:r>
          </a:p>
          <a:p>
            <a:pPr lvl="1"/>
            <a:r>
              <a:rPr lang="en-US" dirty="0" smtClean="0"/>
              <a:t>Their God is their Belly.</a:t>
            </a:r>
          </a:p>
          <a:p>
            <a:pPr lvl="1"/>
            <a:r>
              <a:rPr lang="en-US" b="1" u="sng" dirty="0" smtClean="0"/>
              <a:t>They have a wrong appetite.</a:t>
            </a:r>
          </a:p>
          <a:p>
            <a:pPr lvl="1"/>
            <a:r>
              <a:rPr lang="en-US" dirty="0" smtClean="0"/>
              <a:t>Self-Gratification and Personal Fulfillment is central.</a:t>
            </a:r>
          </a:p>
          <a:p>
            <a:pPr lvl="1"/>
            <a:r>
              <a:rPr lang="en-US" dirty="0" smtClean="0"/>
              <a:t>Example of Esau selling the birthright for a bowl of soup.</a:t>
            </a:r>
          </a:p>
          <a:p>
            <a:r>
              <a:rPr lang="en-US" b="1" u="sng" dirty="0" smtClean="0"/>
              <a:t>Knowing and Experiencing God’s Promises Provide DURATION.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350270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PHILIPPIANS 3:17-21 -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the Enemies of the Cross.</a:t>
            </a:r>
          </a:p>
          <a:p>
            <a:pPr lvl="1"/>
            <a:r>
              <a:rPr lang="en-US" dirty="0" smtClean="0"/>
              <a:t>Their Glory is in their Shame.</a:t>
            </a:r>
          </a:p>
          <a:p>
            <a:pPr lvl="1"/>
            <a:r>
              <a:rPr lang="en-US" b="1" u="sng" dirty="0" smtClean="0"/>
              <a:t>They make a wrong boast.</a:t>
            </a:r>
            <a:endParaRPr lang="en-US" dirty="0" smtClean="0"/>
          </a:p>
          <a:p>
            <a:pPr lvl="1"/>
            <a:r>
              <a:rPr lang="en-US" dirty="0" smtClean="0"/>
              <a:t>Psalm 52:1, Hosea 4:7, 1 Corinthians 5:6</a:t>
            </a:r>
          </a:p>
          <a:p>
            <a:r>
              <a:rPr lang="en-US" b="1" u="sng" dirty="0" smtClean="0"/>
              <a:t>Acquainting Ourselves with the Person of God Helps Us to Understand DIVINITY.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134202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PHILIPPIANS 3:17-21 -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the Enemies of the Cross.</a:t>
            </a:r>
          </a:p>
          <a:p>
            <a:pPr lvl="1"/>
            <a:r>
              <a:rPr lang="en-US" dirty="0" smtClean="0"/>
              <a:t>Mind Earthly Things.</a:t>
            </a:r>
          </a:p>
          <a:p>
            <a:pPr lvl="1"/>
            <a:r>
              <a:rPr lang="en-US" b="1" u="sng" dirty="0" smtClean="0"/>
              <a:t>They make a wrong mindset.</a:t>
            </a:r>
            <a:endParaRPr lang="en-US" dirty="0" smtClean="0"/>
          </a:p>
          <a:p>
            <a:pPr lvl="1"/>
            <a:r>
              <a:rPr lang="en-US" dirty="0" smtClean="0"/>
              <a:t>Colossians 3:2, 2 Corinthians 4:17-18</a:t>
            </a:r>
          </a:p>
          <a:p>
            <a:r>
              <a:rPr lang="en-US" b="1" u="sng" dirty="0" smtClean="0"/>
              <a:t>Having the Eternal Perspective of God Affects our DESIRE.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90717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RID OF THE BAGGAGE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Hebrews 12:1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Wherefore </a:t>
            </a:r>
            <a:r>
              <a:rPr lang="en-US" dirty="0"/>
              <a:t>seeing we also are compassed about with so great a cloud of witnesses, let us lay aside every weight, and the sin which doth so easily beset [us], and let us run with patience the race that is set before us,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247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PHILIPPIANS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Acts 16:9-40 – Paul has a vision of a man asking for helping from Macedonia.</a:t>
            </a:r>
          </a:p>
          <a:p>
            <a:r>
              <a:rPr lang="en-US" dirty="0" smtClean="0"/>
              <a:t>When the book is written Paul is in prison and the church appears to be fully established.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853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PHILIPPIANS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Ch. 1 – The godly Christian will suffer persecution.</a:t>
            </a:r>
          </a:p>
          <a:p>
            <a:r>
              <a:rPr lang="en-US" dirty="0" smtClean="0"/>
              <a:t>Ch. 2 – Since we have the mind of Christ, we CAN be</a:t>
            </a:r>
            <a:br>
              <a:rPr lang="en-US" dirty="0" smtClean="0"/>
            </a:br>
            <a:r>
              <a:rPr lang="en-US" dirty="0" smtClean="0"/>
              <a:t>like-minded with each other.</a:t>
            </a:r>
          </a:p>
          <a:p>
            <a:r>
              <a:rPr lang="en-US" dirty="0" smtClean="0"/>
              <a:t>Ch. 3 – We are new creatures in Christ. Your old man (the flesh) is worthless and brings no glory to God. </a:t>
            </a:r>
          </a:p>
          <a:p>
            <a:r>
              <a:rPr lang="en-US" dirty="0" smtClean="0"/>
              <a:t> Ch. 4 – Our thought patterns (regarding our circumstances) affects the way we act or live out our lives.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6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PHILIPPIANS 3:1-6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Paul gives a warning to the church. </a:t>
            </a:r>
          </a:p>
          <a:p>
            <a:r>
              <a:rPr lang="en-US" dirty="0" smtClean="0"/>
              <a:t>Beware of Dogs, Evil Workers and the Concision. </a:t>
            </a:r>
          </a:p>
          <a:p>
            <a:r>
              <a:rPr lang="en-US" dirty="0" smtClean="0"/>
              <a:t>“Beware” First mention – Genesis 24:6</a:t>
            </a:r>
          </a:p>
          <a:p>
            <a:r>
              <a:rPr lang="en-US" dirty="0" smtClean="0"/>
              <a:t>Abraham warns his Servant not to bring his Son back to his old country.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171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BEWARE OF DOGS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1946672"/>
            <a:ext cx="7610476" cy="3196828"/>
          </a:xfrm>
        </p:spPr>
        <p:txBody>
          <a:bodyPr>
            <a:normAutofit/>
          </a:bodyPr>
          <a:lstStyle/>
          <a:p>
            <a:r>
              <a:rPr lang="en-US" dirty="0" smtClean="0"/>
              <a:t>They are contrasted with holiness. Exodus 22:31, Matt 7:6</a:t>
            </a:r>
          </a:p>
          <a:p>
            <a:r>
              <a:rPr lang="en-US" dirty="0" smtClean="0"/>
              <a:t>Often seen eating those who have died.</a:t>
            </a:r>
          </a:p>
          <a:p>
            <a:pPr lvl="1"/>
            <a:r>
              <a:rPr lang="en-US" dirty="0" smtClean="0"/>
              <a:t>Those that have been </a:t>
            </a:r>
            <a:r>
              <a:rPr lang="en-US" u="sng" dirty="0" smtClean="0"/>
              <a:t>CAST OFF.</a:t>
            </a:r>
          </a:p>
          <a:p>
            <a:pPr lvl="1"/>
            <a:r>
              <a:rPr lang="en-US" dirty="0" smtClean="0"/>
              <a:t>That which has been refused or rejected. </a:t>
            </a:r>
          </a:p>
          <a:p>
            <a:pPr lvl="1"/>
            <a:r>
              <a:rPr lang="en-US" dirty="0" smtClean="0"/>
              <a:t>They devour the off-scouring of society. </a:t>
            </a:r>
          </a:p>
          <a:p>
            <a:pPr lvl="2"/>
            <a:r>
              <a:rPr lang="en-US" dirty="0" smtClean="0"/>
              <a:t>There is no appetite for holiness.</a:t>
            </a:r>
          </a:p>
          <a:p>
            <a:pPr lvl="2"/>
            <a:r>
              <a:rPr lang="en-US" dirty="0" smtClean="0"/>
              <a:t>Instead they have an appetite for filth. (Returning to their own vomit.)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717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BEWARE OF DOGS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1946672"/>
            <a:ext cx="7610476" cy="302200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Isaiah 56:8-11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 </a:t>
            </a:r>
            <a:r>
              <a:rPr lang="en-US" dirty="0"/>
              <a:t>Lord GOD which </a:t>
            </a:r>
            <a:r>
              <a:rPr lang="en-US" dirty="0" err="1"/>
              <a:t>gathereth</a:t>
            </a:r>
            <a:r>
              <a:rPr lang="en-US" dirty="0"/>
              <a:t> the outcasts of Israel </a:t>
            </a:r>
            <a:r>
              <a:rPr lang="en-US" dirty="0" err="1"/>
              <a:t>saith</a:t>
            </a:r>
            <a:r>
              <a:rPr lang="en-US" dirty="0"/>
              <a:t>, Yet will I gather [others] to him, beside those that are gathered unto him. 9 All ye beasts of the field, come to devour, [yea], all ye beasts in the forest. 10 His watchmen [are] blind: they are all ignorant, they [are] all dumb dogs, </a:t>
            </a:r>
            <a:r>
              <a:rPr lang="en-US" u="sng" dirty="0"/>
              <a:t>they cannot bark</a:t>
            </a:r>
            <a:r>
              <a:rPr lang="en-US" dirty="0"/>
              <a:t>; sleeping, lying down, loving to slumber. 11 Yea, [they are] greedy dogs [which] can never have enough, and they [are] shepherds [that] cannot understand: they all look to their own way, every one </a:t>
            </a:r>
            <a:r>
              <a:rPr lang="en-US" u="sng" dirty="0"/>
              <a:t>for his gain</a:t>
            </a:r>
            <a:r>
              <a:rPr lang="en-US" dirty="0"/>
              <a:t>, from his quarter.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967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BEWARE OF DOGS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1946672"/>
            <a:ext cx="7610476" cy="302200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Not seated at the Table of God. Not invited.</a:t>
            </a:r>
          </a:p>
          <a:p>
            <a:r>
              <a:rPr lang="en-US" dirty="0" smtClean="0"/>
              <a:t>Seen as Gentiles – especially as it relates to Jesus’ conversation with the lady from Canaan.</a:t>
            </a:r>
          </a:p>
          <a:p>
            <a:r>
              <a:rPr lang="en-US" dirty="0" smtClean="0"/>
              <a:t>Paul cleverly plays upon this Jewish understanding of the word, “Dog” but instead of using it to describe a Gentile, he flips its meaning and uses it to describe the </a:t>
            </a:r>
            <a:r>
              <a:rPr lang="en-US" dirty="0" err="1" smtClean="0"/>
              <a:t>Judiazers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would be a great insult. But Paul was doing this on purpose to prove a point. </a:t>
            </a:r>
          </a:p>
          <a:p>
            <a:r>
              <a:rPr lang="en-US" dirty="0" smtClean="0"/>
              <a:t>Men with </a:t>
            </a:r>
            <a:r>
              <a:rPr lang="en-US" b="1" u="sng" dirty="0" smtClean="0"/>
              <a:t>impure thoughts </a:t>
            </a:r>
            <a:r>
              <a:rPr lang="en-US" dirty="0" smtClean="0"/>
              <a:t>or an impure mind.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795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BEWARE OF EVIL 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Contextually these weren’t simply doers of evil. </a:t>
            </a:r>
          </a:p>
          <a:p>
            <a:pPr lvl="1"/>
            <a:r>
              <a:rPr lang="en-US" dirty="0" smtClean="0"/>
              <a:t>These were men who were suggesting to new believers that they needed to be good or follow all the Law to be accepted in God. </a:t>
            </a:r>
          </a:p>
          <a:p>
            <a:pPr lvl="1"/>
            <a:r>
              <a:rPr lang="en-US" dirty="0" smtClean="0"/>
              <a:t>Paul called this teaching, EVIL. </a:t>
            </a:r>
          </a:p>
          <a:p>
            <a:r>
              <a:rPr lang="en-US" dirty="0" smtClean="0"/>
              <a:t>These men </a:t>
            </a:r>
            <a:r>
              <a:rPr lang="en-US" b="1" u="sng" dirty="0" smtClean="0"/>
              <a:t>acted upon </a:t>
            </a:r>
            <a:r>
              <a:rPr lang="en-US" dirty="0" smtClean="0"/>
              <a:t>their impure of evil thoughts.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271050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218</TotalTime>
  <Words>814</Words>
  <Application>Microsoft Macintosh PowerPoint</Application>
  <PresentationFormat>On-screen Show (16:9)</PresentationFormat>
  <Paragraphs>78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Perception</vt:lpstr>
      <vt:lpstr>A WARNING TO KNOW THE ENEMIES OF THE CROSS</vt:lpstr>
      <vt:lpstr>GET RID OF THE BAGGAGE</vt:lpstr>
      <vt:lpstr>PHILIPPIANS OVERVIEW</vt:lpstr>
      <vt:lpstr>PHILIPPIANS OVERVIEW</vt:lpstr>
      <vt:lpstr>PHILIPPIANS 3:1-6</vt:lpstr>
      <vt:lpstr>BEWARE OF DOGS</vt:lpstr>
      <vt:lpstr>BEWARE OF DOGS</vt:lpstr>
      <vt:lpstr>BEWARE OF DOGS</vt:lpstr>
      <vt:lpstr>BEWARE OF EVIL WORKERS</vt:lpstr>
      <vt:lpstr>BEWARE OF THE CONCISION</vt:lpstr>
      <vt:lpstr>BEWARE OF THE CONCISION</vt:lpstr>
      <vt:lpstr>WRONG THINKING, WRONG ACTING, WRONG IDENTITY</vt:lpstr>
      <vt:lpstr>PHILIPPIANS 3:17-21 - #1</vt:lpstr>
      <vt:lpstr>PHILIPPIANS 3:17-21 - #2</vt:lpstr>
      <vt:lpstr>PHILIPPIANS 3:17-21 - #3</vt:lpstr>
      <vt:lpstr>PHILIPPIANS 3:17-21 - #4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WARNING and a CALL TO FOLLOW</dc:title>
  <dc:creator>instructor</dc:creator>
  <cp:lastModifiedBy>instructor</cp:lastModifiedBy>
  <cp:revision>8</cp:revision>
  <dcterms:created xsi:type="dcterms:W3CDTF">2016-12-11T01:44:43Z</dcterms:created>
  <dcterms:modified xsi:type="dcterms:W3CDTF">2016-12-11T05:23:33Z</dcterms:modified>
</cp:coreProperties>
</file>