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93" r:id="rId2"/>
    <p:sldId id="305" r:id="rId3"/>
    <p:sldId id="306" r:id="rId4"/>
    <p:sldId id="307" r:id="rId5"/>
    <p:sldId id="308" r:id="rId6"/>
    <p:sldId id="332" r:id="rId7"/>
    <p:sldId id="321" r:id="rId8"/>
    <p:sldId id="310" r:id="rId9"/>
    <p:sldId id="320" r:id="rId10"/>
    <p:sldId id="322" r:id="rId11"/>
    <p:sldId id="323" r:id="rId12"/>
    <p:sldId id="312" r:id="rId13"/>
    <p:sldId id="313" r:id="rId14"/>
    <p:sldId id="314" r:id="rId15"/>
    <p:sldId id="315" r:id="rId16"/>
    <p:sldId id="316" r:id="rId17"/>
    <p:sldId id="317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47" r:id="rId26"/>
    <p:sldId id="331" r:id="rId27"/>
    <p:sldId id="333" r:id="rId28"/>
    <p:sldId id="334" r:id="rId29"/>
    <p:sldId id="335" r:id="rId30"/>
    <p:sldId id="336" r:id="rId31"/>
    <p:sldId id="337" r:id="rId32"/>
    <p:sldId id="319" r:id="rId33"/>
    <p:sldId id="35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0000"/>
    <a:srgbClr val="FFFF00"/>
    <a:srgbClr val="FF00FF"/>
    <a:srgbClr val="006600"/>
    <a:srgbClr val="FFFF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0B62CD-1DFE-472F-BE60-4631739A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C891A0-36FD-46B3-9C29-9C44991E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6C3C7-D470-44B6-8FF0-021F50F12F8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04050" y="6499225"/>
            <a:ext cx="1530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en-US" sz="120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Jump to first page</a:t>
            </a:r>
          </a:p>
        </p:txBody>
      </p:sp>
      <p:sp>
        <p:nvSpPr>
          <p:cNvPr id="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BF4B-A704-4651-A0E5-11C716F5C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38CE-2635-47E3-AC31-953D5A04D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DD5E-87F9-45F5-B93B-DCB03CBD6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6D61-A86A-44E2-8A43-EA4F2FD9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C6F0-2C88-4E13-9D85-495F75FAA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5C33-60E6-4577-ACDB-15436F5E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09B3-013F-4CD6-AF1C-B4FCF8F8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4C25-60B6-4C51-970A-9827220E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F50C-0AA0-4834-8E59-130F29E81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79FD-8562-47E8-AF30-AC5732B7B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D543-28E7-4F44-9D61-3E8764C8C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4E42-BE22-423B-9144-2A3C542E2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F385-4C95-48F3-8C77-C2A5DD9B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04050" y="6499225"/>
            <a:ext cx="1530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en-US" sz="120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Jump to first page</a:t>
            </a:r>
          </a:p>
        </p:txBody>
      </p:sp>
      <p:sp>
        <p:nvSpPr>
          <p:cNvPr id="8909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FF8FA816-F971-4584-8137-869C3C04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914400"/>
          </a:xfrm>
        </p:spPr>
        <p:txBody>
          <a:bodyPr/>
          <a:lstStyle/>
          <a:p>
            <a:pPr algn="ctr" defTabSz="457200"/>
            <a:r>
              <a:rPr lang="en-US" sz="2800" b="0" dirty="0" smtClean="0">
                <a:solidFill>
                  <a:srgbClr val="CCECFF"/>
                </a:solidFill>
              </a:rPr>
              <a:t/>
            </a:r>
            <a:br>
              <a:rPr lang="en-US" sz="2800" b="0" dirty="0" smtClean="0">
                <a:solidFill>
                  <a:srgbClr val="CCECFF"/>
                </a:solidFill>
              </a:rPr>
            </a:br>
            <a:r>
              <a:rPr lang="en-US" sz="2800" b="0" dirty="0" smtClean="0">
                <a:solidFill>
                  <a:srgbClr val="CCECFF"/>
                </a:solidFill>
              </a:rPr>
              <a:t> </a:t>
            </a:r>
            <a:r>
              <a:rPr lang="en-US" sz="6000" dirty="0" smtClean="0"/>
              <a:t>Proverbs for Life</a:t>
            </a:r>
            <a:br>
              <a:rPr lang="en-US" sz="6000" dirty="0" smtClean="0"/>
            </a:br>
            <a:r>
              <a:rPr lang="en-US" sz="1800" dirty="0" smtClean="0">
                <a:solidFill>
                  <a:srgbClr val="CCECFF"/>
                </a:solidFill>
              </a:rPr>
              <a:t> </a:t>
            </a:r>
            <a:r>
              <a:rPr lang="en-US" sz="2800" dirty="0" smtClean="0">
                <a:latin typeface="Arial" charset="0"/>
              </a:rPr>
              <a:t>Lesson #2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55626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CECFF"/>
                </a:solidFill>
              </a:rPr>
              <a:t/>
            </a:r>
            <a:br>
              <a:rPr lang="en-US" sz="1200" b="1" dirty="0">
                <a:solidFill>
                  <a:srgbClr val="CCECFF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Satan’s Destructive Trio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; </a:t>
            </a:r>
            <a:endParaRPr lang="en-US" sz="28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Greed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, Pride and Sexual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Immorality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31" name="Picture 7" descr="Image result for satan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600200" y="1295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4267200"/>
            <a:ext cx="8915400" cy="1828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	If you didn’t have your credit card payment of $218 a month, and instead you invested that money in a 12% savings plan (historical stock market return), you could retire in 25 years with </a:t>
            </a:r>
            <a:r>
              <a:rPr lang="en-US" b="1" smtClean="0">
                <a:solidFill>
                  <a:srgbClr val="0070C0"/>
                </a:solidFill>
              </a:rPr>
              <a:t>$1.3 Million Saved</a:t>
            </a:r>
            <a:r>
              <a:rPr lang="en-US" smtClean="0"/>
              <a:t>! </a:t>
            </a:r>
          </a:p>
          <a:p>
            <a:endParaRPr lang="en-US" smtClean="0"/>
          </a:p>
        </p:txBody>
      </p:sp>
      <p:pic>
        <p:nvPicPr>
          <p:cNvPr id="8195" name="Picture 2" descr="Image result for person on beach beach 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Image result for burning fl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0"/>
            <a:ext cx="9144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TRAGEDY: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Christian households fail financially due to high debt at nearly the same rate lost world, even though </a:t>
            </a:r>
            <a:r>
              <a:rPr lang="en-US" sz="3200" b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Bible teaches foolproof debt management principles!  </a:t>
            </a:r>
            <a:endParaRPr lang="en-US" sz="180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endParaRPr lang="en-US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57200" y="1238312"/>
            <a:ext cx="838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i="1" dirty="0"/>
              <a:t>Learn God’s view of taking on debt </a:t>
            </a:r>
          </a:p>
          <a:p>
            <a:r>
              <a:rPr lang="en-US" dirty="0"/>
              <a:t> </a:t>
            </a:r>
          </a:p>
          <a:p>
            <a:pPr lvl="1"/>
            <a:r>
              <a:rPr lang="en-US" b="1" dirty="0"/>
              <a:t>A.	Biblical Debt</a:t>
            </a:r>
            <a:endParaRPr lang="en-US" dirty="0"/>
          </a:p>
          <a:p>
            <a:pPr lvl="1"/>
            <a:r>
              <a:rPr lang="en-US" dirty="0"/>
              <a:t> </a:t>
            </a:r>
          </a:p>
          <a:p>
            <a:pPr lvl="1"/>
            <a:r>
              <a:rPr lang="en-US" dirty="0"/>
              <a:t>Debt is frequently discussed in the Bible, never strictly forbidden, is also not once encouraged. </a:t>
            </a:r>
          </a:p>
          <a:p>
            <a:pPr lvl="1"/>
            <a:r>
              <a:rPr lang="en-US" dirty="0"/>
              <a:t> </a:t>
            </a:r>
          </a:p>
          <a:p>
            <a:pPr lvl="1"/>
            <a:r>
              <a:rPr lang="en-US" dirty="0"/>
              <a:t>The Bibles direction to avoid borrowing is a </a:t>
            </a:r>
            <a:r>
              <a:rPr lang="en-US" b="1" u="sng" dirty="0">
                <a:solidFill>
                  <a:srgbClr val="FF0000"/>
                </a:solidFill>
              </a:rPr>
              <a:t>Biblical Principal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not commandment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57200" y="77665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dirty="0"/>
              <a:t>Breaking Biblical principals does not result in punishment, it results in </a:t>
            </a:r>
            <a:r>
              <a:rPr lang="en-US" sz="3200" b="1" u="sng" dirty="0">
                <a:solidFill>
                  <a:srgbClr val="FF0000"/>
                </a:solidFill>
              </a:rPr>
              <a:t>suffering</a:t>
            </a:r>
            <a:r>
              <a:rPr lang="en-US" sz="3200" dirty="0"/>
              <a:t> consequences for our Bad </a:t>
            </a:r>
            <a:r>
              <a:rPr lang="en-US" sz="3200" dirty="0" smtClean="0"/>
              <a:t>Choices.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Debt causes turmoil in Christian families = Satan at work to slow God’s </a:t>
            </a:r>
            <a:r>
              <a:rPr lang="en-US" sz="3200" dirty="0" smtClean="0"/>
              <a:t>plan.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The sin most often connected </a:t>
            </a:r>
            <a:r>
              <a:rPr lang="en-US" sz="3200" b="1" u="sng" dirty="0">
                <a:solidFill>
                  <a:srgbClr val="FF0000"/>
                </a:solidFill>
              </a:rPr>
              <a:t>with Debt is Greed</a:t>
            </a:r>
            <a:r>
              <a:rPr lang="en-US" sz="3200" dirty="0">
                <a:solidFill>
                  <a:srgbClr val="FF0000"/>
                </a:solidFill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57200" y="1607649"/>
            <a:ext cx="838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B.	</a:t>
            </a:r>
            <a:r>
              <a:rPr lang="en-US" sz="3600" b="1" dirty="0"/>
              <a:t>God’s overall statement about debt:</a:t>
            </a:r>
            <a:endParaRPr lang="en-US" sz="3600" dirty="0"/>
          </a:p>
          <a:p>
            <a:r>
              <a:rPr lang="en-US" sz="3600" dirty="0"/>
              <a:t> </a:t>
            </a:r>
          </a:p>
          <a:p>
            <a:pPr lvl="2"/>
            <a:r>
              <a:rPr lang="en-US" sz="3600" dirty="0"/>
              <a:t>Pro 22:7  The rich </a:t>
            </a:r>
            <a:r>
              <a:rPr lang="en-US" sz="3600" dirty="0" err="1"/>
              <a:t>ruleth</a:t>
            </a:r>
            <a:r>
              <a:rPr lang="en-US" sz="3600" dirty="0"/>
              <a:t> over the poor, and the borrower </a:t>
            </a:r>
            <a:r>
              <a:rPr lang="en-US" sz="3600" i="1" dirty="0"/>
              <a:t>is</a:t>
            </a:r>
            <a:r>
              <a:rPr lang="en-US" sz="3600" dirty="0"/>
              <a:t> servant to the lender.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457200" y="786826"/>
            <a:ext cx="785319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Biblical borrowing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is where you borrow and can pay back the money as scheduled and, are certain that if necessary, you could cash out and payback the entire debt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at any time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lang="en-US" sz="3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important issue is not the debt, it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 </a:t>
            </a:r>
            <a:r>
              <a:rPr kumimoji="0" lang="en-US" sz="4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servanthood</a:t>
            </a: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map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09600"/>
            <a:ext cx="5029200" cy="5022914"/>
          </a:xfrm>
          <a:prstGeom prst="rect">
            <a:avLst/>
          </a:prstGeom>
          <a:noFill/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52400" y="2819400"/>
            <a:ext cx="480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Most Important Question:</a:t>
            </a:r>
            <a:r>
              <a:rPr lang="en-US" sz="3200" dirty="0"/>
              <a:t> Can you at any time answer God’s call to drop everything in your present life to serve God somewhere else without being bound by debt?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457200" y="778402"/>
            <a:ext cx="785319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D.	Why we over borrow -  Greed / </a:t>
            </a:r>
            <a:r>
              <a:rPr lang="en-US" sz="3200" b="1" dirty="0" smtClean="0"/>
              <a:t>	Covetousness </a:t>
            </a:r>
            <a:endParaRPr lang="en-US" sz="3200" dirty="0"/>
          </a:p>
          <a:p>
            <a:r>
              <a:rPr lang="en-US" sz="3200" dirty="0"/>
              <a:t> </a:t>
            </a:r>
            <a:endParaRPr lang="en-US" dirty="0"/>
          </a:p>
          <a:p>
            <a:pPr lvl="0"/>
            <a:r>
              <a:rPr lang="en-US" dirty="0" smtClean="0"/>
              <a:t>	Webster’s </a:t>
            </a:r>
            <a:r>
              <a:rPr lang="en-US" dirty="0"/>
              <a:t>Definition covetous:</a:t>
            </a:r>
          </a:p>
          <a:p>
            <a:r>
              <a:rPr lang="en-US" dirty="0"/>
              <a:t> </a:t>
            </a:r>
          </a:p>
          <a:p>
            <a:pPr lvl="2"/>
            <a:r>
              <a:rPr lang="en-US" b="1" i="1" dirty="0"/>
              <a:t>	M</a:t>
            </a:r>
            <a:r>
              <a:rPr lang="en-US" dirty="0"/>
              <a:t>arked by </a:t>
            </a:r>
            <a:r>
              <a:rPr lang="en-US" b="1" u="sng" dirty="0">
                <a:solidFill>
                  <a:srgbClr val="FF0000"/>
                </a:solidFill>
              </a:rPr>
              <a:t>inordinate desire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wealth or </a:t>
            </a:r>
            <a:r>
              <a:rPr lang="en-US" dirty="0" smtClean="0"/>
              <a:t>	possessions  </a:t>
            </a:r>
            <a:endParaRPr lang="en-US" dirty="0"/>
          </a:p>
          <a:p>
            <a:pPr lvl="2"/>
            <a:r>
              <a:rPr lang="en-US" dirty="0"/>
              <a:t> </a:t>
            </a:r>
          </a:p>
          <a:p>
            <a:pPr lvl="2"/>
            <a:r>
              <a:rPr lang="en-US" dirty="0"/>
              <a:t>	or for </a:t>
            </a:r>
            <a:r>
              <a:rPr lang="en-US" b="1" i="1" dirty="0" smtClean="0"/>
              <a:t>A</a:t>
            </a:r>
            <a:r>
              <a:rPr lang="en-US" dirty="0" smtClean="0"/>
              <a:t>nother's </a:t>
            </a:r>
            <a:r>
              <a:rPr lang="en-US" dirty="0"/>
              <a:t>possessions </a:t>
            </a:r>
          </a:p>
          <a:p>
            <a:pPr lvl="2"/>
            <a:r>
              <a:rPr lang="en-US" b="1" i="1" dirty="0"/>
              <a:t>		</a:t>
            </a:r>
            <a:endParaRPr lang="en-US" dirty="0"/>
          </a:p>
          <a:p>
            <a:pPr lvl="2"/>
            <a:r>
              <a:rPr lang="en-US" b="1" i="1" dirty="0"/>
              <a:t>	</a:t>
            </a:r>
            <a:r>
              <a:rPr lang="en-US" dirty="0" smtClean="0"/>
              <a:t>or</a:t>
            </a:r>
            <a:r>
              <a:rPr lang="en-US" b="1" i="1" dirty="0" smtClean="0"/>
              <a:t>  </a:t>
            </a:r>
            <a:r>
              <a:rPr lang="en-US" b="1" i="1" dirty="0"/>
              <a:t>H</a:t>
            </a:r>
            <a:r>
              <a:rPr lang="en-US" dirty="0"/>
              <a:t>aving a craving for </a:t>
            </a:r>
            <a:r>
              <a:rPr lang="en-US" dirty="0" smtClean="0"/>
              <a:t>			possession</a:t>
            </a:r>
            <a:r>
              <a:rPr lang="en-US" dirty="0"/>
              <a:t> </a:t>
            </a:r>
            <a:r>
              <a:rPr lang="en-US" i="1" dirty="0"/>
              <a:t>&lt;covetous of power</a:t>
            </a:r>
            <a:r>
              <a:rPr lang="en-US" i="1" dirty="0" smtClean="0"/>
              <a:t>&gt;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r>
              <a:rPr lang="en-US" dirty="0" smtClean="0"/>
              <a:t>Our NT –has 2 strong’s numbers that directly correlate with Webster’s 2 points above:</a:t>
            </a:r>
          </a:p>
          <a:p>
            <a:pPr>
              <a:buFont typeface="Monotype Sorts" pitchFamily="2" charset="2"/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2">
              <a:buFont typeface="Monotype Sorts" pitchFamily="2" charset="2"/>
              <a:buNone/>
            </a:pPr>
            <a:r>
              <a:rPr lang="en-US" b="1" dirty="0" err="1" smtClean="0"/>
              <a:t>philarguros</a:t>
            </a:r>
            <a:endParaRPr lang="en-US" b="1" dirty="0" smtClean="0"/>
          </a:p>
          <a:p>
            <a:pPr lvl="2">
              <a:buFont typeface="Monotype Sorts" pitchFamily="2" charset="2"/>
              <a:buNone/>
            </a:pPr>
            <a:r>
              <a:rPr lang="en-US" i="1" dirty="0" err="1" smtClean="0"/>
              <a:t>fil-ar</a:t>
            </a:r>
            <a:r>
              <a:rPr lang="en-US" i="1" dirty="0" smtClean="0"/>
              <a:t>'-goo-</a:t>
            </a:r>
            <a:r>
              <a:rPr lang="en-US" i="1" dirty="0" err="1" smtClean="0"/>
              <a:t>ros</a:t>
            </a:r>
            <a:endParaRPr lang="en-US" dirty="0" smtClean="0"/>
          </a:p>
          <a:p>
            <a:pPr lvl="2">
              <a:buFont typeface="Monotype Sorts" pitchFamily="2" charset="2"/>
              <a:buNone/>
            </a:pPr>
            <a:r>
              <a:rPr lang="en-US" dirty="0" smtClean="0"/>
              <a:t>From </a:t>
            </a:r>
            <a:r>
              <a:rPr lang="en-US" u="sng" dirty="0" smtClean="0"/>
              <a:t>G5384</a:t>
            </a:r>
            <a:r>
              <a:rPr lang="en-US" dirty="0" smtClean="0"/>
              <a:t> and </a:t>
            </a:r>
            <a:r>
              <a:rPr lang="en-US" u="sng" dirty="0" smtClean="0"/>
              <a:t>G696</a:t>
            </a:r>
            <a:r>
              <a:rPr lang="en-US" dirty="0" smtClean="0"/>
              <a:t>; overly </a:t>
            </a:r>
            <a:r>
              <a:rPr lang="en-US" i="1" dirty="0" smtClean="0"/>
              <a:t>fond of silver</a:t>
            </a:r>
            <a:r>
              <a:rPr lang="en-US" dirty="0" smtClean="0"/>
              <a:t> (</a:t>
            </a:r>
            <a:r>
              <a:rPr lang="en-US" i="1" dirty="0" smtClean="0"/>
              <a:t>money</a:t>
            </a:r>
            <a:r>
              <a:rPr lang="en-US" dirty="0" smtClean="0"/>
              <a:t>)</a:t>
            </a:r>
          </a:p>
          <a:p>
            <a:pPr lvl="2">
              <a:buFont typeface="Monotype Sorts" pitchFamily="2" charset="2"/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2">
              <a:buFont typeface="Monotype Sorts" pitchFamily="2" charset="2"/>
              <a:buNone/>
            </a:pPr>
            <a:r>
              <a:rPr lang="en-US" b="1" dirty="0" err="1" smtClean="0"/>
              <a:t>pleonekteo</a:t>
            </a:r>
            <a:r>
              <a:rPr lang="en-US" b="1" dirty="0" smtClean="0"/>
              <a:t>̄</a:t>
            </a:r>
          </a:p>
          <a:p>
            <a:pPr lvl="2">
              <a:buFont typeface="Monotype Sorts" pitchFamily="2" charset="2"/>
              <a:buNone/>
            </a:pPr>
            <a:r>
              <a:rPr lang="en-US" i="1" dirty="0" err="1" smtClean="0"/>
              <a:t>pleh</a:t>
            </a:r>
            <a:r>
              <a:rPr lang="en-US" i="1" dirty="0" smtClean="0"/>
              <a:t>-on-</a:t>
            </a:r>
            <a:r>
              <a:rPr lang="en-US" i="1" dirty="0" err="1" smtClean="0"/>
              <a:t>ek</a:t>
            </a:r>
            <a:r>
              <a:rPr lang="en-US" i="1" dirty="0" smtClean="0"/>
              <a:t>-</a:t>
            </a:r>
            <a:r>
              <a:rPr lang="en-US" i="1" dirty="0" err="1" smtClean="0"/>
              <a:t>teh</a:t>
            </a:r>
            <a:r>
              <a:rPr lang="en-US" i="1" dirty="0" smtClean="0"/>
              <a:t>'-o</a:t>
            </a:r>
            <a:endParaRPr lang="en-US" dirty="0" smtClean="0"/>
          </a:p>
          <a:p>
            <a:pPr lvl="2">
              <a:buFont typeface="Monotype Sorts" pitchFamily="2" charset="2"/>
              <a:buNone/>
            </a:pPr>
            <a:r>
              <a:rPr lang="en-US" dirty="0" smtClean="0"/>
              <a:t>From </a:t>
            </a:r>
            <a:r>
              <a:rPr lang="en-US" u="sng" dirty="0" smtClean="0"/>
              <a:t>G4123</a:t>
            </a:r>
            <a:r>
              <a:rPr lang="en-US" dirty="0" smtClean="0"/>
              <a:t>; to </a:t>
            </a:r>
            <a:r>
              <a:rPr lang="en-US" i="1" dirty="0" smtClean="0"/>
              <a:t>be covetous</a:t>
            </a:r>
            <a:r>
              <a:rPr lang="en-US" dirty="0" smtClean="0"/>
              <a:t>, that is, (by implication) to </a:t>
            </a:r>
            <a:r>
              <a:rPr lang="en-US" i="1" dirty="0" smtClean="0"/>
              <a:t>over reach:</a:t>
            </a:r>
            <a:r>
              <a:rPr lang="en-US" dirty="0" smtClean="0"/>
              <a:t> - get an advantage, defraud, make a gain.  (Taking advantage of other people </a:t>
            </a:r>
            <a:r>
              <a:rPr lang="en-US" dirty="0" err="1" smtClean="0"/>
              <a:t>esp</a:t>
            </a:r>
            <a:r>
              <a:rPr lang="en-US" dirty="0" smtClean="0"/>
              <a:t> poor)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erv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1384314"/>
            <a:ext cx="8382000" cy="35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tIns="152352" rIns="0" bIns="38088" anchor="ctr">
            <a:spAutoFit/>
          </a:bodyPr>
          <a:lstStyle/>
          <a:p>
            <a:pPr lvl="0"/>
            <a:r>
              <a:rPr lang="en-US" sz="4000" b="1" i="1" dirty="0"/>
              <a:t>GREED: </a:t>
            </a:r>
          </a:p>
          <a:p>
            <a:endParaRPr lang="en-US" sz="4000" b="1" dirty="0" smtClean="0">
              <a:latin typeface="Arial" charset="0"/>
              <a:cs typeface="Times New Roman" pitchFamily="18" charset="0"/>
            </a:endParaRPr>
          </a:p>
          <a:p>
            <a:pPr algn="ctr"/>
            <a:r>
              <a:rPr lang="en-US" sz="4000" b="1" dirty="0"/>
              <a:t> </a:t>
            </a:r>
            <a:r>
              <a:rPr lang="en-US" sz="3200" b="1" dirty="0" smtClean="0"/>
              <a:t>The </a:t>
            </a:r>
            <a:r>
              <a:rPr lang="en-US" sz="3200" b="1" dirty="0"/>
              <a:t>first way that many Christians completely ruin their lives is through </a:t>
            </a:r>
            <a:r>
              <a:rPr lang="en-US" sz="3200" b="1" u="sng" dirty="0">
                <a:solidFill>
                  <a:srgbClr val="FF0000"/>
                </a:solidFill>
              </a:rPr>
              <a:t>Greed</a:t>
            </a:r>
            <a:r>
              <a:rPr lang="en-US" sz="3200" b="1" dirty="0"/>
              <a:t>: 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dirty="0" smtClean="0"/>
              <a:t>Pro </a:t>
            </a:r>
            <a:r>
              <a:rPr lang="en-US" sz="3200" dirty="0"/>
              <a:t>1:10-19 </a:t>
            </a:r>
            <a:r>
              <a:rPr lang="en-US" sz="3200" dirty="0" smtClean="0"/>
              <a:t> </a:t>
            </a:r>
            <a:endParaRPr lang="en-US" sz="4000" b="1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mtClean="0"/>
              <a:t>300SL Gullwing</a:t>
            </a:r>
          </a:p>
        </p:txBody>
      </p:sp>
      <p:pic>
        <p:nvPicPr>
          <p:cNvPr id="19459" name="Picture 5" descr="Image result for 300sl gull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 smtClean="0"/>
              <a:t>E.	Covetousness is Sin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smtClean="0"/>
              <a:t>1 Cor 5: 9 ¶  I wrote unto you in an epistle not to company with fornicators: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10  Yet not altogether with the fornicators of this world, </a:t>
            </a:r>
            <a:r>
              <a:rPr lang="en-US" sz="2400" b="1" smtClean="0"/>
              <a:t>or with the covetous</a:t>
            </a:r>
            <a:r>
              <a:rPr lang="en-US" sz="2400" smtClean="0"/>
              <a:t>, or extortioners, or with idolaters; for then must ye needs go out of the world.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11  But now I have written unto you not to keep company, if any man that is called a brother be a fornicator, or </a:t>
            </a:r>
            <a:r>
              <a:rPr lang="en-US" sz="2400" b="1" smtClean="0"/>
              <a:t>covetous</a:t>
            </a:r>
            <a:r>
              <a:rPr lang="en-US" sz="2400" smtClean="0"/>
              <a:t>, or an idolater, or a railer, or a drunkard, or an extortioner; with such an one no not to eat.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/>
              <a:t>The sin of covetousness is so bad that God says that we should not even </a:t>
            </a:r>
            <a:r>
              <a:rPr lang="en-US" sz="4000" u="sng" dirty="0" smtClean="0">
                <a:solidFill>
                  <a:srgbClr val="FF0000"/>
                </a:solidFill>
              </a:rPr>
              <a:t>be hanging out with covetous people.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smtClean="0"/>
              <a:t>Eph 5:3  But fornication, and all uncleanness, or covetousness, let it not be once named among you.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Col 3:5  Mortify therefore your members which are upon the earth; fornication, uncleanness, inordinate affection, evil concupiscence, and covetousness, which is idolatry: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My Car and Philosophy when I was 25</a:t>
            </a:r>
          </a:p>
        </p:txBody>
      </p:sp>
      <p:pic>
        <p:nvPicPr>
          <p:cNvPr id="23555" name="Picture 2" descr="GTV.JPG"/>
          <p:cNvPicPr>
            <a:picLocks noChangeAspect="1"/>
          </p:cNvPicPr>
          <p:nvPr/>
        </p:nvPicPr>
        <p:blipFill>
          <a:blip r:embed="rId2" cstate="print"/>
          <a:srcRect t="3751"/>
          <a:stretch>
            <a:fillRect/>
          </a:stretch>
        </p:blipFill>
        <p:spPr bwMode="auto">
          <a:xfrm>
            <a:off x="381000" y="11430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715000"/>
          </a:xfrm>
        </p:spPr>
        <p:txBody>
          <a:bodyPr/>
          <a:lstStyle/>
          <a:p>
            <a:pPr lvl="1">
              <a:buNone/>
            </a:pPr>
            <a:r>
              <a:rPr lang="en-US" sz="3200" b="1" dirty="0" smtClean="0"/>
              <a:t>F.	How to Use Money in a way that DOES 	make you more happy:</a:t>
            </a:r>
            <a:endParaRPr lang="en-US" sz="3200" dirty="0" smtClean="0"/>
          </a:p>
          <a:p>
            <a:pPr lvl="1">
              <a:buNone/>
            </a:pPr>
            <a:r>
              <a:rPr lang="en-US" sz="2800" b="1" dirty="0" smtClean="0"/>
              <a:t> </a:t>
            </a: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1.	What spending does make us happy? </a:t>
            </a:r>
          </a:p>
          <a:p>
            <a:pPr lvl="1">
              <a:buNone/>
            </a:pPr>
            <a:r>
              <a:rPr lang="en-US" sz="2800" dirty="0" smtClean="0"/>
              <a:t> </a:t>
            </a:r>
          </a:p>
          <a:p>
            <a:pPr lvl="2">
              <a:buNone/>
            </a:pPr>
            <a:r>
              <a:rPr lang="en-US" dirty="0" smtClean="0"/>
              <a:t>	a.	Realize that money and stuff do not make you 	happy</a:t>
            </a:r>
          </a:p>
          <a:p>
            <a:pPr lvl="2">
              <a:buNone/>
            </a:pPr>
            <a:r>
              <a:rPr lang="en-US" dirty="0" smtClean="0"/>
              <a:t> </a:t>
            </a:r>
          </a:p>
          <a:p>
            <a:pPr lvl="2">
              <a:buNone/>
            </a:pPr>
            <a:r>
              <a:rPr lang="en-US" dirty="0" smtClean="0"/>
              <a:t>	b.	Money can make life easier, but not happier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267200" cy="18288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What makes you happy</a:t>
            </a:r>
          </a:p>
          <a:p>
            <a:pPr algn="ctr">
              <a:buNone/>
            </a:pPr>
            <a:r>
              <a:rPr lang="en-US" sz="2400" b="1" dirty="0" smtClean="0"/>
              <a:t>is </a:t>
            </a:r>
            <a:r>
              <a:rPr lang="en-US" b="1" u="sng" dirty="0" smtClean="0">
                <a:solidFill>
                  <a:srgbClr val="FF0000"/>
                </a:solidFill>
              </a:rPr>
              <a:t>Good Experiences</a:t>
            </a:r>
            <a:r>
              <a:rPr lang="en-US" b="1" dirty="0" smtClean="0"/>
              <a:t> </a:t>
            </a: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>not stuff!!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ock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28600" y="3276600"/>
            <a:ext cx="4111812" cy="3276600"/>
          </a:xfrm>
          <a:prstGeom prst="rect">
            <a:avLst/>
          </a:prstGeom>
        </p:spPr>
      </p:pic>
      <p:pic>
        <p:nvPicPr>
          <p:cNvPr id="5" name="Picture 4" descr="Bikes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572000" y="3276600"/>
            <a:ext cx="4368800" cy="3276600"/>
          </a:xfrm>
          <a:prstGeom prst="rect">
            <a:avLst/>
          </a:prstGeom>
        </p:spPr>
      </p:pic>
      <p:pic>
        <p:nvPicPr>
          <p:cNvPr id="10" name="Picture 9" descr="School.JP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4572000" y="0"/>
            <a:ext cx="426720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 result for Maid"/>
          <p:cNvPicPr>
            <a:picLocks noChangeAspect="1" noChangeArrowheads="1"/>
          </p:cNvPicPr>
          <p:nvPr/>
        </p:nvPicPr>
        <p:blipFill>
          <a:blip r:embed="rId2" cstate="print"/>
          <a:srcRect l="20000" r="15385"/>
          <a:stretch>
            <a:fillRect/>
          </a:stretch>
        </p:blipFill>
        <p:spPr bwMode="auto">
          <a:xfrm>
            <a:off x="5105400" y="1981200"/>
            <a:ext cx="4085618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3200400"/>
          </a:xfrm>
        </p:spPr>
        <p:txBody>
          <a:bodyPr/>
          <a:lstStyle/>
          <a:p>
            <a:r>
              <a:rPr lang="en-US" dirty="0" smtClean="0"/>
              <a:t>2.	Best way - </a:t>
            </a:r>
            <a:r>
              <a:rPr lang="en-US" b="1" u="sng" dirty="0" smtClean="0">
                <a:solidFill>
                  <a:srgbClr val="FF0000"/>
                </a:solidFill>
              </a:rPr>
              <a:t>Pay others to do mundane tasks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en-US" dirty="0" smtClean="0"/>
              <a:t>that you really do not want to do: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pPr lvl="1">
              <a:buNone/>
            </a:pPr>
            <a:r>
              <a:rPr lang="en-US" dirty="0" smtClean="0"/>
              <a:t>a.	 Like hire a maid to come twice a month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pPr lvl="1">
              <a:buNone/>
            </a:pPr>
            <a:r>
              <a:rPr lang="en-US" dirty="0" smtClean="0"/>
              <a:t>b.	Pay someone to mow the lawn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495800"/>
          </a:xfrm>
        </p:spPr>
        <p:txBody>
          <a:bodyPr/>
          <a:lstStyle/>
          <a:p>
            <a:r>
              <a:rPr lang="en-US" b="1" dirty="0" smtClean="0"/>
              <a:t>V.</a:t>
            </a:r>
            <a:r>
              <a:rPr lang="en-US" dirty="0" smtClean="0"/>
              <a:t>	</a:t>
            </a:r>
            <a:r>
              <a:rPr lang="en-US" b="1" i="1" dirty="0" smtClean="0"/>
              <a:t>Through Greed, Many Christians also curse 	their financial lives by </a:t>
            </a:r>
            <a:r>
              <a:rPr lang="en-US" b="1" i="1" u="sng" dirty="0" smtClean="0">
                <a:solidFill>
                  <a:srgbClr val="FF0000"/>
                </a:solidFill>
              </a:rPr>
              <a:t>Not </a:t>
            </a:r>
            <a:r>
              <a:rPr lang="en-US" b="1" i="1" u="sng" dirty="0" smtClean="0">
                <a:solidFill>
                  <a:srgbClr val="FF0000"/>
                </a:solidFill>
              </a:rPr>
              <a:t>Tithing</a:t>
            </a:r>
            <a:r>
              <a:rPr lang="en-US" b="1" i="1" dirty="0" smtClean="0"/>
              <a:t>:</a:t>
            </a:r>
          </a:p>
          <a:p>
            <a:pPr lvl="2">
              <a:buNone/>
            </a:pPr>
            <a:r>
              <a:rPr lang="en-US" dirty="0" smtClean="0"/>
              <a:t> </a:t>
            </a:r>
            <a:endParaRPr lang="en-US" sz="3200" i="1" dirty="0" smtClean="0"/>
          </a:p>
          <a:p>
            <a:pPr lvl="2">
              <a:buNone/>
            </a:pPr>
            <a:r>
              <a:rPr lang="en-US" sz="2800" i="1" dirty="0" smtClean="0"/>
              <a:t>Pro 3:9-10   </a:t>
            </a:r>
            <a:r>
              <a:rPr lang="en-US" sz="2800" i="1" dirty="0" err="1" smtClean="0"/>
              <a:t>Honour</a:t>
            </a:r>
            <a:r>
              <a:rPr lang="en-US" sz="2800" i="1" dirty="0" smtClean="0"/>
              <a:t> the LORD with thy substance, and with the </a:t>
            </a:r>
            <a:r>
              <a:rPr lang="en-US" sz="2800" i="1" dirty="0" err="1" smtClean="0"/>
              <a:t>firstfruits</a:t>
            </a:r>
            <a:r>
              <a:rPr lang="en-US" sz="2800" i="1" dirty="0" smtClean="0"/>
              <a:t> of all </a:t>
            </a:r>
            <a:r>
              <a:rPr lang="en-US" sz="2800" i="1" dirty="0" err="1" smtClean="0"/>
              <a:t>thine</a:t>
            </a:r>
            <a:r>
              <a:rPr lang="en-US" sz="2800" i="1" dirty="0" smtClean="0"/>
              <a:t> increase:</a:t>
            </a:r>
          </a:p>
          <a:p>
            <a:pPr lvl="2">
              <a:buNone/>
            </a:pPr>
            <a:r>
              <a:rPr lang="en-US" sz="2800" i="1" dirty="0" smtClean="0"/>
              <a:t>10  So shall thy barns be filled with plenty, and thy presses shall burst out with new wine</a:t>
            </a:r>
            <a:endParaRPr lang="en-US" sz="2000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96000"/>
          </a:xfrm>
        </p:spPr>
        <p:txBody>
          <a:bodyPr/>
          <a:lstStyle/>
          <a:p>
            <a:r>
              <a:rPr lang="en-US" dirty="0" smtClean="0"/>
              <a:t>Mal 3:7 ¶ Even from the days of your fathers ye are gone away from mine ordinances, and have not kept them. Return unto me, and I will return unto you, </a:t>
            </a:r>
            <a:r>
              <a:rPr lang="en-US" dirty="0" err="1" smtClean="0"/>
              <a:t>saith</a:t>
            </a:r>
            <a:r>
              <a:rPr lang="en-US" dirty="0" smtClean="0"/>
              <a:t> the LORD of hosts. But ye said, Wherein shall we return?8  </a:t>
            </a:r>
            <a:r>
              <a:rPr lang="en-US" b="1" dirty="0" smtClean="0">
                <a:solidFill>
                  <a:srgbClr val="FF0000"/>
                </a:solidFill>
              </a:rPr>
              <a:t>Will a man rob God?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Yet ye have robbed me. But ye say, Wherein have we robbed thee? In tithes and offerings.9  </a:t>
            </a:r>
            <a:r>
              <a:rPr lang="en-US" b="1" u="sng" dirty="0" smtClean="0">
                <a:solidFill>
                  <a:srgbClr val="FF0000"/>
                </a:solidFill>
              </a:rPr>
              <a:t>Ye are cursed with a curse</a:t>
            </a:r>
            <a:r>
              <a:rPr lang="en-US" b="1" dirty="0" smtClean="0"/>
              <a:t>: for ye have robbed me</a:t>
            </a:r>
            <a:r>
              <a:rPr lang="en-US" dirty="0" smtClean="0"/>
              <a:t>, even this whole nation.10  Bring ye all the tithes into the storehouse, that there may be meat in mine house, and </a:t>
            </a:r>
            <a:r>
              <a:rPr lang="en-US" b="1" dirty="0" smtClean="0"/>
              <a:t>prove me now herewith</a:t>
            </a:r>
            <a:r>
              <a:rPr lang="en-US" dirty="0" smtClean="0"/>
              <a:t>, </a:t>
            </a:r>
            <a:r>
              <a:rPr lang="en-US" dirty="0" err="1" smtClean="0"/>
              <a:t>saith</a:t>
            </a:r>
            <a:r>
              <a:rPr lang="en-US" dirty="0" smtClean="0"/>
              <a:t> the LORD of hosts, if I will not open you the windows of heaven, and pour you out a blessing, that there shall not be room enough to receive it.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4495800"/>
          </a:xfrm>
        </p:spPr>
        <p:txBody>
          <a:bodyPr/>
          <a:lstStyle/>
          <a:p>
            <a:r>
              <a:rPr lang="en-US" dirty="0" smtClean="0"/>
              <a:t>d.	Also Note: All NT commandments </a:t>
            </a:r>
            <a:r>
              <a:rPr lang="en-US" b="1" u="sng" dirty="0" smtClean="0">
                <a:solidFill>
                  <a:srgbClr val="FF0000"/>
                </a:solidFill>
              </a:rPr>
              <a:t>TIGHTENED</a:t>
            </a:r>
            <a:r>
              <a:rPr lang="en-US" dirty="0" smtClean="0"/>
              <a:t> requirements on believers, never required less (not look on a woman…sinned already)</a:t>
            </a:r>
          </a:p>
          <a:p>
            <a:endParaRPr lang="en-US" dirty="0"/>
          </a:p>
        </p:txBody>
      </p:sp>
      <p:pic>
        <p:nvPicPr>
          <p:cNvPr id="124930" name="Picture 2" descr="Image result for sermon on the mo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162800" cy="4247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891873"/>
            <a:ext cx="8382000" cy="45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tIns="152352" rIns="0" bIns="38088" anchor="ctr">
            <a:spAutoFit/>
          </a:bodyPr>
          <a:lstStyle/>
          <a:p>
            <a:r>
              <a:rPr lang="en-US" sz="2800" b="1" dirty="0"/>
              <a:t>See that Evil of Greed will :</a:t>
            </a:r>
            <a:r>
              <a:rPr lang="en-US" sz="2800" dirty="0"/>
              <a:t>	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10  Entice us out of God’s will</a:t>
            </a:r>
          </a:p>
          <a:p>
            <a:r>
              <a:rPr lang="en-US" sz="2800" dirty="0"/>
              <a:t>11-12, innocent are often harmed…often not a win - </a:t>
            </a:r>
            <a:r>
              <a:rPr lang="en-US" sz="2800" dirty="0" smtClean="0"/>
              <a:t>win</a:t>
            </a:r>
            <a:endParaRPr lang="en-US" sz="2800" dirty="0"/>
          </a:p>
          <a:p>
            <a:r>
              <a:rPr lang="en-US" sz="2800" dirty="0" smtClean="0"/>
              <a:t>14  </a:t>
            </a:r>
            <a:r>
              <a:rPr lang="en-US" sz="2800" dirty="0"/>
              <a:t>You put in the money, we’ll put in our talents – you get taken!</a:t>
            </a:r>
          </a:p>
          <a:p>
            <a:r>
              <a:rPr lang="en-US" sz="2800" dirty="0"/>
              <a:t>15  God says get away </a:t>
            </a:r>
          </a:p>
          <a:p>
            <a:r>
              <a:rPr lang="en-US" sz="2800" dirty="0"/>
              <a:t>16  Why - Their way is evil</a:t>
            </a:r>
          </a:p>
          <a:p>
            <a:r>
              <a:rPr lang="en-US" sz="2800" dirty="0"/>
              <a:t>17 -18  They are looking for greedy victims </a:t>
            </a:r>
          </a:p>
          <a:p>
            <a:pPr lvl="0"/>
            <a:r>
              <a:rPr lang="en-US" sz="2800" dirty="0"/>
              <a:t>Accept God’s provision – greed ruins a spirit filled life</a:t>
            </a:r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610600" cy="4953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F. Not only Wisdom, and financial blessing on earth can be lost, but Eternal rewards can be lost through Greed also: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1">
              <a:buNone/>
            </a:pPr>
            <a:r>
              <a:rPr lang="en-US" dirty="0" smtClean="0"/>
              <a:t>	Gal 5:19 Now the works of the flesh are manifest, which are </a:t>
            </a:r>
            <a:r>
              <a:rPr lang="en-US" i="1" dirty="0" smtClean="0"/>
              <a:t>these</a:t>
            </a:r>
            <a:r>
              <a:rPr lang="en-US" dirty="0" smtClean="0"/>
              <a:t>; Adultery, fornication, uncleanness, lasciviousness, 20  </a:t>
            </a:r>
            <a:r>
              <a:rPr lang="en-US" b="1" dirty="0" smtClean="0"/>
              <a:t>Idolatry</a:t>
            </a:r>
            <a:r>
              <a:rPr lang="en-US" dirty="0" smtClean="0"/>
              <a:t>, witchcraft, hatred, ………………..: of the which I tell you before, as I have also told </a:t>
            </a:r>
            <a:r>
              <a:rPr lang="en-US" i="1" dirty="0" smtClean="0"/>
              <a:t>you</a:t>
            </a:r>
            <a:r>
              <a:rPr lang="en-US" dirty="0" smtClean="0"/>
              <a:t> in time past, that </a:t>
            </a:r>
            <a:r>
              <a:rPr lang="en-US" b="1" dirty="0" smtClean="0"/>
              <a:t>they which do such things shall not inherit the kingdom of God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8229600" cy="5638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8 Steps to Financial Peace: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000" dirty="0" smtClean="0"/>
          </a:p>
          <a:p>
            <a:pPr marL="514350" lvl="0" indent="-514350">
              <a:buNone/>
            </a:pPr>
            <a:r>
              <a:rPr lang="en-US" sz="2200" b="1" dirty="0" smtClean="0"/>
              <a:t>1.  Give God His share first –Tithe - ALWAYS</a:t>
            </a:r>
          </a:p>
          <a:p>
            <a:pPr marL="457200" lvl="0" indent="-457200">
              <a:buNone/>
            </a:pPr>
            <a:r>
              <a:rPr lang="en-US" sz="2200" b="1" dirty="0" smtClean="0"/>
              <a:t>2.  $1000 Emergency Fund</a:t>
            </a:r>
          </a:p>
          <a:p>
            <a:pPr marL="457200" lvl="0" indent="-457200">
              <a:buNone/>
            </a:pPr>
            <a:r>
              <a:rPr lang="en-US" sz="2200" b="1" dirty="0" smtClean="0"/>
              <a:t>3.  Pay off all debt but the house – smallest to largest debt – emotion – not math!</a:t>
            </a:r>
          </a:p>
          <a:p>
            <a:pPr marL="457200" lvl="0" indent="-457200">
              <a:buNone/>
            </a:pPr>
            <a:r>
              <a:rPr lang="en-US" sz="2200" b="1" dirty="0" smtClean="0"/>
              <a:t>4.  3-6 months living expenses – rainy day fund – most laid off at some time in life</a:t>
            </a:r>
          </a:p>
          <a:p>
            <a:pPr marL="457200" lvl="0" indent="-457200">
              <a:buNone/>
            </a:pPr>
            <a:r>
              <a:rPr lang="en-US" sz="2200" b="1" dirty="0" smtClean="0"/>
              <a:t>5.  Invest 15% of household income into Roth IRA’s and pre-tax retirement like 401K’s at work – start as early as possible.</a:t>
            </a:r>
          </a:p>
          <a:p>
            <a:pPr marL="457200" lvl="0" indent="-457200">
              <a:buNone/>
            </a:pPr>
            <a:r>
              <a:rPr lang="en-US" sz="2200" b="1" dirty="0" smtClean="0"/>
              <a:t>6.  College Funding - $11,000 per year state school.</a:t>
            </a:r>
          </a:p>
          <a:p>
            <a:pPr marL="457200" lvl="0" indent="-457200">
              <a:buNone/>
            </a:pPr>
            <a:r>
              <a:rPr lang="en-US" sz="2200" b="1" dirty="0" smtClean="0"/>
              <a:t>7.  Pay off Home Early – yields unbelievable financial freedom </a:t>
            </a:r>
          </a:p>
          <a:p>
            <a:pPr marL="457200" lvl="0" indent="-457200">
              <a:buNone/>
            </a:pPr>
            <a:r>
              <a:rPr lang="en-US" sz="2200" b="1" dirty="0" smtClean="0"/>
              <a:t>8.  Build Wealth!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Larry\Favorites\Downloads\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pPr lvl="1">
              <a:buNone/>
            </a:pPr>
            <a:r>
              <a:rPr lang="en-US" sz="2800" b="1" i="1" dirty="0" smtClean="0">
                <a:solidFill>
                  <a:srgbClr val="3333FF"/>
                </a:solidFill>
              </a:rPr>
              <a:t>Homework – Points of Application</a:t>
            </a:r>
          </a:p>
          <a:p>
            <a:pPr lvl="1">
              <a:buNone/>
            </a:pPr>
            <a:endParaRPr lang="en-US" sz="1400" b="1" i="1" dirty="0" smtClean="0">
              <a:solidFill>
                <a:srgbClr val="3333FF"/>
              </a:solidFill>
            </a:endParaRPr>
          </a:p>
          <a:p>
            <a:pPr lvl="1">
              <a:buNone/>
            </a:pPr>
            <a:r>
              <a:rPr lang="en-US" b="1" dirty="0" smtClean="0"/>
              <a:t>Greed:</a:t>
            </a:r>
            <a:endParaRPr lang="en-US" sz="3000" dirty="0" smtClean="0"/>
          </a:p>
          <a:p>
            <a:pPr lvl="1">
              <a:buNone/>
            </a:pPr>
            <a:r>
              <a:rPr lang="en-US" dirty="0" smtClean="0"/>
              <a:t>Are you living in greed?</a:t>
            </a:r>
            <a:endParaRPr lang="en-US" sz="3000" dirty="0" smtClean="0"/>
          </a:p>
          <a:p>
            <a:pPr lvl="2">
              <a:buNone/>
            </a:pPr>
            <a:r>
              <a:rPr lang="en-US" dirty="0" smtClean="0"/>
              <a:t>Is your life focused on having; More, More, More? (More stuff, More Money, More Power, More Fame…)</a:t>
            </a:r>
            <a:endParaRPr lang="en-US" sz="2800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Do you have debt that is the result of greed to have things that God did not provide?</a:t>
            </a:r>
            <a:endParaRPr lang="en-US" sz="28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What is your plan to correct your wrong thinking and correct any financial mess and eliminate any debt that may exist?</a:t>
            </a: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522544"/>
            <a:ext cx="8382000" cy="523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tIns="152352" rIns="0" bIns="38088" anchor="ctr">
            <a:spAutoFit/>
          </a:bodyPr>
          <a:lstStyle/>
          <a:p>
            <a:pPr lvl="0" algn="ctr"/>
            <a:r>
              <a:rPr lang="en-US" sz="3200" b="1" i="1" dirty="0"/>
              <a:t>Debt is one of the biggest indicators of Greed – and debt ruins many Christians Lives!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Proverbs Finances Principle #1: The wise </a:t>
            </a:r>
            <a:r>
              <a:rPr lang="en-US" b="1" u="sng" dirty="0">
                <a:solidFill>
                  <a:srgbClr val="FF0000"/>
                </a:solidFill>
              </a:rPr>
              <a:t>save</a:t>
            </a:r>
            <a:r>
              <a:rPr lang="en-US" b="1" dirty="0"/>
              <a:t> while the foolish </a:t>
            </a:r>
            <a:r>
              <a:rPr lang="en-US" b="1" u="sng" dirty="0">
                <a:solidFill>
                  <a:srgbClr val="FF0000"/>
                </a:solidFill>
              </a:rPr>
              <a:t>spend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 </a:t>
            </a:r>
          </a:p>
          <a:p>
            <a:pPr lvl="1"/>
            <a:r>
              <a:rPr lang="en-US" dirty="0"/>
              <a:t>Pr 21:20  </a:t>
            </a:r>
            <a:r>
              <a:rPr lang="en-US" i="1" dirty="0"/>
              <a:t>There is</a:t>
            </a:r>
            <a:r>
              <a:rPr lang="en-US" dirty="0"/>
              <a:t> treasure to be desired and oil in the dwelling of the wise; but a foolish man </a:t>
            </a:r>
            <a:r>
              <a:rPr lang="en-US" dirty="0" err="1"/>
              <a:t>spendeth</a:t>
            </a:r>
            <a:r>
              <a:rPr lang="en-US" dirty="0"/>
              <a:t> it up.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Proverbs Finances Principle #2: Debt equals </a:t>
            </a:r>
            <a:r>
              <a:rPr lang="en-US" b="1" u="sng" dirty="0">
                <a:solidFill>
                  <a:srgbClr val="FF0000"/>
                </a:solidFill>
              </a:rPr>
              <a:t>slavery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 </a:t>
            </a:r>
          </a:p>
          <a:p>
            <a:pPr lvl="1"/>
            <a:r>
              <a:rPr lang="en-US" dirty="0"/>
              <a:t>Pr 22:7  The rich </a:t>
            </a:r>
            <a:r>
              <a:rPr lang="en-US" dirty="0" err="1"/>
              <a:t>ruleth</a:t>
            </a:r>
            <a:r>
              <a:rPr lang="en-US" dirty="0"/>
              <a:t> over the poor, and the borrower is servant to the lender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1261208"/>
            <a:ext cx="8382000" cy="376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tIns="152352" rIns="0" bIns="38088" anchor="ctr">
            <a:spAutoFit/>
          </a:bodyPr>
          <a:lstStyle/>
          <a:p>
            <a:r>
              <a:rPr lang="en-US" sz="3200" b="1" dirty="0" smtClean="0"/>
              <a:t>A</a:t>
            </a:r>
            <a:r>
              <a:rPr lang="en-US" sz="3200" b="1" dirty="0"/>
              <a:t>. 	Consider the facts about debt in our </a:t>
            </a:r>
            <a:r>
              <a:rPr lang="en-US" sz="3200" b="1" dirty="0" smtClean="0"/>
              <a:t>	society </a:t>
            </a:r>
            <a:r>
              <a:rPr lang="en-US" sz="3200" b="1" dirty="0"/>
              <a:t>today:</a:t>
            </a:r>
          </a:p>
          <a:p>
            <a:r>
              <a:rPr lang="en-US" dirty="0"/>
              <a:t> </a:t>
            </a:r>
          </a:p>
          <a:p>
            <a:pPr lvl="2"/>
            <a:r>
              <a:rPr lang="en-US" dirty="0"/>
              <a:t>58%		Males 		</a:t>
            </a:r>
          </a:p>
          <a:p>
            <a:pPr lvl="2"/>
            <a:r>
              <a:rPr lang="en-US" dirty="0"/>
              <a:t>66%		Females		</a:t>
            </a:r>
          </a:p>
          <a:p>
            <a:pPr lvl="2"/>
            <a:r>
              <a:rPr lang="en-US" dirty="0"/>
              <a:t>87%		Single Moms</a:t>
            </a:r>
          </a:p>
          <a:p>
            <a:pPr lvl="2"/>
            <a:r>
              <a:rPr lang="en-US" dirty="0"/>
              <a:t> </a:t>
            </a:r>
          </a:p>
          <a:p>
            <a:pPr lvl="2"/>
            <a:r>
              <a:rPr lang="en-US" dirty="0"/>
              <a:t>List </a:t>
            </a:r>
            <a:r>
              <a:rPr lang="en-US" b="1" u="sng" dirty="0">
                <a:solidFill>
                  <a:srgbClr val="FF0000"/>
                </a:solidFill>
              </a:rPr>
              <a:t>debt </a:t>
            </a:r>
            <a:r>
              <a:rPr lang="en-US" dirty="0"/>
              <a:t>as the #1 stress factor in their lives!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143000"/>
          </a:xfrm>
        </p:spPr>
        <p:txBody>
          <a:bodyPr/>
          <a:lstStyle/>
          <a:p>
            <a:r>
              <a:rPr lang="en-US" smtClean="0"/>
              <a:t>Here is how debt has grown in America: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r>
              <a:rPr lang="en-US" sz="4000" smtClean="0"/>
              <a:t>Now Americans carry an average credit-card balance of $16,061 per household, of those that have credit cards.</a:t>
            </a:r>
          </a:p>
        </p:txBody>
      </p:sp>
      <p:pic>
        <p:nvPicPr>
          <p:cNvPr id="6147" name="Picture 4" descr="A graph showing average credit card debt in America by household net wo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457200" y="591979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Credit-card debt more than doubled between 2005 and 2016.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Only 30% pay off their cards bills on a regular basis.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Almost half the households in America report having difficulty paying their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minimum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monthly payments.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09600" y="3886200"/>
            <a:ext cx="83820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If your credit card balance is $8,000.00, and you make the minimum monthly payment at 18% interest, it will take you </a:t>
            </a:r>
            <a:r>
              <a:rPr lang="en-US" b="1" smtClean="0">
                <a:solidFill>
                  <a:srgbClr val="0070C0"/>
                </a:solidFill>
              </a:rPr>
              <a:t>25 years, 7 months </a:t>
            </a:r>
            <a:r>
              <a:rPr lang="en-US" smtClean="0"/>
              <a:t>to pay off the debt. You will also pay $15,432 in interest charges (almost twice the balance), bringing your total to $23,432.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  <p:pic>
        <p:nvPicPr>
          <p:cNvPr id="7171" name="Picture 2" descr="Image result for shocked look on 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343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eric (Online)">
  <a:themeElements>
    <a:clrScheme name="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FFFF"/>
      </a:hlink>
      <a:folHlink>
        <a:srgbClr val="009999"/>
      </a:folHlink>
    </a:clrScheme>
    <a:fontScheme name="Generic (Online).po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Online).p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.p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.p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C:\MSOffice\Templates\Presentations\Generic (Online).pot</Template>
  <TotalTime>2408</TotalTime>
  <Words>871</Words>
  <Application>Microsoft Office PowerPoint</Application>
  <PresentationFormat>On-screen Show (4:3)</PresentationFormat>
  <Paragraphs>139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Generic (Online)</vt:lpstr>
      <vt:lpstr>  Proverbs for Life  Lesson #2</vt:lpstr>
      <vt:lpstr>Slide 2</vt:lpstr>
      <vt:lpstr>Slide 3</vt:lpstr>
      <vt:lpstr>Slide 4</vt:lpstr>
      <vt:lpstr>Slide 5</vt:lpstr>
      <vt:lpstr>Here is how debt has grown in America:</vt:lpstr>
      <vt:lpstr>Now Americans carry an average credit-card balance of $16,061 per household, of those that have credit cards.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300SL Gullwing</vt:lpstr>
      <vt:lpstr>E. Covetousness is Sin</vt:lpstr>
      <vt:lpstr>The sin of covetousness is so bad that God says that we should not even be hanging out with covetous people.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WELCON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#1</dc:title>
  <dc:creator>PEGGY</dc:creator>
  <cp:lastModifiedBy>Larry</cp:lastModifiedBy>
  <cp:revision>283</cp:revision>
  <cp:lastPrinted>2002-01-06T00:37:39Z</cp:lastPrinted>
  <dcterms:created xsi:type="dcterms:W3CDTF">2001-10-15T10:03:33Z</dcterms:created>
  <dcterms:modified xsi:type="dcterms:W3CDTF">2017-09-06T23:03:13Z</dcterms:modified>
</cp:coreProperties>
</file>