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293" r:id="rId2"/>
    <p:sldId id="294" r:id="rId3"/>
    <p:sldId id="306" r:id="rId4"/>
    <p:sldId id="305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31" r:id="rId23"/>
    <p:sldId id="332" r:id="rId24"/>
    <p:sldId id="333" r:id="rId25"/>
    <p:sldId id="315" r:id="rId26"/>
    <p:sldId id="335" r:id="rId27"/>
    <p:sldId id="336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6" r:id="rId38"/>
    <p:sldId id="327" r:id="rId39"/>
    <p:sldId id="328" r:id="rId40"/>
    <p:sldId id="329" r:id="rId41"/>
    <p:sldId id="330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000000"/>
    <a:srgbClr val="FFFF00"/>
    <a:srgbClr val="FF00FF"/>
    <a:srgbClr val="006600"/>
    <a:srgbClr val="FFFF66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0B62CD-1DFE-472F-BE60-4631739A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48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C891A0-36FD-46B3-9C29-9C44991E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92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6C3C7-D470-44B6-8FF0-021F50F12F8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91A0-36FD-46B3-9C29-9C44991E97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91A0-36FD-46B3-9C29-9C44991E97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04050" y="6499225"/>
            <a:ext cx="1530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en-US" sz="120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Jump to first page</a:t>
            </a:r>
          </a:p>
        </p:txBody>
      </p:sp>
      <p:sp>
        <p:nvSpPr>
          <p:cNvPr id="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BF4B-A704-4651-A0E5-11C716F5C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38CE-2635-47E3-AC31-953D5A04D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DD5E-87F9-45F5-B93B-DCB03CBD6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6D61-A86A-44E2-8A43-EA4F2FD9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C6F0-2C88-4E13-9D85-495F75FAA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5C33-60E6-4577-ACDB-15436F5E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09B3-013F-4CD6-AF1C-B4FCF8F8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4C25-60B6-4C51-970A-9827220E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F50C-0AA0-4834-8E59-130F29E81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79FD-8562-47E8-AF30-AC5732B7B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D543-28E7-4F44-9D61-3E8764C8C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4E42-BE22-423B-9144-2A3C542E2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F385-4C95-48F3-8C77-C2A5DD9B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093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004050" y="6499225"/>
            <a:ext cx="15303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defRPr/>
            </a:pPr>
            <a:r>
              <a:rPr lang="en-US" sz="1200">
                <a:solidFill>
                  <a:schemeClr val="folHlink"/>
                </a:solidFill>
                <a:latin typeface="Arial" charset="0"/>
                <a:hlinkClick r:id="" action="ppaction://hlinkshowjump?jump=firstslide"/>
              </a:rPr>
              <a:t>Jump to first page</a:t>
            </a:r>
          </a:p>
        </p:txBody>
      </p:sp>
      <p:sp>
        <p:nvSpPr>
          <p:cNvPr id="89094" name="AutoShap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502650" y="6554788"/>
            <a:ext cx="193675" cy="227012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5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31250" y="6556375"/>
            <a:ext cx="193675" cy="22701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/>
          </a:solidFill>
          <a:ln w="12700" cap="sq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FF8FA816-F971-4584-8137-869C3C04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914400"/>
          </a:xfrm>
        </p:spPr>
        <p:txBody>
          <a:bodyPr/>
          <a:lstStyle/>
          <a:p>
            <a:pPr algn="ctr" defTabSz="457200"/>
            <a:r>
              <a:rPr lang="en-US" sz="2800" b="0" dirty="0" smtClean="0">
                <a:solidFill>
                  <a:srgbClr val="CCECFF"/>
                </a:solidFill>
              </a:rPr>
              <a:t/>
            </a:r>
            <a:br>
              <a:rPr lang="en-US" sz="2800" b="0" dirty="0" smtClean="0">
                <a:solidFill>
                  <a:srgbClr val="CCECFF"/>
                </a:solidFill>
              </a:rPr>
            </a:br>
            <a:r>
              <a:rPr lang="en-US" sz="2800" b="0" dirty="0" smtClean="0">
                <a:solidFill>
                  <a:srgbClr val="CCECFF"/>
                </a:solidFill>
              </a:rPr>
              <a:t> </a:t>
            </a:r>
            <a:r>
              <a:rPr lang="en-US" sz="6000" dirty="0" smtClean="0"/>
              <a:t>Proverbs for Life</a:t>
            </a:r>
            <a:br>
              <a:rPr lang="en-US" sz="6000" dirty="0" smtClean="0"/>
            </a:br>
            <a:r>
              <a:rPr lang="en-US" sz="1800" dirty="0" smtClean="0">
                <a:solidFill>
                  <a:srgbClr val="CCECFF"/>
                </a:solidFill>
              </a:rPr>
              <a:t> </a:t>
            </a:r>
            <a:r>
              <a:rPr lang="en-US" sz="2800" dirty="0" smtClean="0">
                <a:latin typeface="Arial" charset="0"/>
              </a:rPr>
              <a:t>Lesson #3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55626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CECFF"/>
                </a:solidFill>
              </a:rPr>
              <a:t/>
            </a:r>
            <a:br>
              <a:rPr lang="en-US" sz="1200" b="1" dirty="0">
                <a:solidFill>
                  <a:srgbClr val="CCECFF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Satan’s Destructive Trio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; </a:t>
            </a:r>
            <a:endParaRPr lang="en-US" sz="28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Greed</a:t>
            </a: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, Pride and Sexual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Immorality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31" name="Picture 7" descr="Image result for satan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600200" y="1295400"/>
            <a:ext cx="5715000" cy="428625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Pro 6:16  These six things doth the LORD hate: yea, seven are an abomination unto him: </a:t>
            </a:r>
          </a:p>
          <a:p>
            <a:pPr>
              <a:buNone/>
            </a:pPr>
            <a:r>
              <a:rPr lang="en-US" b="1" dirty="0" smtClean="0"/>
              <a:t>Pro 6:17  </a:t>
            </a:r>
            <a:r>
              <a:rPr lang="en-US" b="1" dirty="0" smtClean="0">
                <a:solidFill>
                  <a:srgbClr val="FF0000"/>
                </a:solidFill>
              </a:rPr>
              <a:t>A proud look</a:t>
            </a:r>
            <a:r>
              <a:rPr lang="en-US" b="1" dirty="0" smtClean="0"/>
              <a:t>, a lying tongue, and hands that shed innocent blood, </a:t>
            </a:r>
          </a:p>
          <a:p>
            <a:pPr>
              <a:buNone/>
            </a:pPr>
            <a:r>
              <a:rPr lang="en-US" b="1" dirty="0" smtClean="0"/>
              <a:t>Pro 6:18  An heart that </a:t>
            </a:r>
            <a:r>
              <a:rPr lang="en-US" b="1" dirty="0" err="1" smtClean="0"/>
              <a:t>deviseth</a:t>
            </a:r>
            <a:r>
              <a:rPr lang="en-US" b="1" dirty="0" smtClean="0"/>
              <a:t> wicked imaginations, feet that be swift in running to mischief, </a:t>
            </a:r>
          </a:p>
          <a:p>
            <a:pPr>
              <a:buNone/>
            </a:pPr>
            <a:r>
              <a:rPr lang="en-US" b="1" dirty="0" smtClean="0"/>
              <a:t>Pro 6:19  A false witness that </a:t>
            </a:r>
            <a:r>
              <a:rPr lang="en-US" b="1" dirty="0" err="1" smtClean="0"/>
              <a:t>speaketh</a:t>
            </a:r>
            <a:r>
              <a:rPr lang="en-US" b="1" dirty="0" smtClean="0"/>
              <a:t> lies, and he that </a:t>
            </a:r>
            <a:r>
              <a:rPr lang="en-US" b="1" dirty="0" err="1" smtClean="0"/>
              <a:t>soweth</a:t>
            </a:r>
            <a:r>
              <a:rPr lang="en-US" b="1" dirty="0" smtClean="0"/>
              <a:t> discord among brethren.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9812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Pro_8:13 The fear of the LORD is to </a:t>
            </a:r>
            <a:r>
              <a:rPr lang="en-US" b="1" dirty="0" smtClean="0">
                <a:solidFill>
                  <a:srgbClr val="FF0000"/>
                </a:solidFill>
              </a:rPr>
              <a:t>hate evil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pride</a:t>
            </a:r>
            <a:r>
              <a:rPr lang="en-US" b="1" dirty="0" smtClean="0"/>
              <a:t>, and </a:t>
            </a:r>
            <a:r>
              <a:rPr lang="en-US" b="1" dirty="0" err="1" smtClean="0"/>
              <a:t>arrogancy</a:t>
            </a:r>
            <a:r>
              <a:rPr lang="en-US" b="1" dirty="0" smtClean="0"/>
              <a:t>, and the evil way, and the forward mouth, do I hate.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81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D.	So what does God say about all this? 		The prideful will be destroyed!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1">
              <a:buNone/>
            </a:pPr>
            <a:r>
              <a:rPr lang="en-US" dirty="0" smtClean="0"/>
              <a:t>Pro_16:18  Pride </a:t>
            </a:r>
            <a:r>
              <a:rPr lang="en-US" dirty="0" err="1" smtClean="0"/>
              <a:t>goeth</a:t>
            </a:r>
            <a:r>
              <a:rPr lang="en-US" dirty="0" smtClean="0"/>
              <a:t> before destruction, and an haughty spirit before a fall. </a:t>
            </a:r>
          </a:p>
          <a:p>
            <a:pPr lvl="1">
              <a:buNone/>
            </a:pPr>
            <a:r>
              <a:rPr lang="en-US" dirty="0" smtClean="0"/>
              <a:t> </a:t>
            </a:r>
          </a:p>
          <a:p>
            <a:pPr lvl="1">
              <a:buNone/>
            </a:pPr>
            <a:r>
              <a:rPr lang="en-US" dirty="0" smtClean="0"/>
              <a:t>Pro_29:23  A man's pride shall bring him low: but </a:t>
            </a:r>
            <a:r>
              <a:rPr lang="en-US" dirty="0" err="1" smtClean="0"/>
              <a:t>honour</a:t>
            </a:r>
            <a:r>
              <a:rPr lang="en-US" dirty="0" smtClean="0"/>
              <a:t> shall uphold the humble in spirit.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1816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E</a:t>
            </a:r>
            <a:r>
              <a:rPr lang="en-US" b="1" dirty="0" smtClean="0"/>
              <a:t>. 	God labels those who are prideful as fools: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2">
              <a:buNone/>
            </a:pPr>
            <a:r>
              <a:rPr lang="en-US" dirty="0" smtClean="0"/>
              <a:t>Pro_14:3  In the mouth of the foolish is a rod of pride: but the lips of the wise shall preserve them.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534400" cy="2057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F.		Pride </a:t>
            </a:r>
            <a:r>
              <a:rPr lang="en-US" b="1" dirty="0"/>
              <a:t>is also the source of fights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/>
              <a:t> </a:t>
            </a:r>
            <a:endParaRPr lang="en-US" sz="900" dirty="0"/>
          </a:p>
          <a:p>
            <a:pPr lvl="2">
              <a:buNone/>
            </a:pPr>
            <a:r>
              <a:rPr lang="en-US" b="1" dirty="0"/>
              <a:t>Pro_13:10  Only by pride cometh contention: but with the well advised is wisdom. </a:t>
            </a:r>
          </a:p>
          <a:p>
            <a:endParaRPr lang="en-US" dirty="0"/>
          </a:p>
        </p:txBody>
      </p:sp>
      <p:pic>
        <p:nvPicPr>
          <p:cNvPr id="1026" name="Picture 2" descr="Horizontal image of a couple pointing a finger on each o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198"/>
            <a:ext cx="5867400" cy="40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08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II.	Sexual </a:t>
            </a:r>
            <a:r>
              <a:rPr lang="en-US" i="1" dirty="0" smtClean="0">
                <a:solidFill>
                  <a:srgbClr val="FF0000"/>
                </a:solidFill>
              </a:rPr>
              <a:t>Immorality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8001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	</a:t>
            </a:r>
            <a:r>
              <a:rPr lang="en-US" sz="2400" dirty="0"/>
              <a:t>In a recent </a:t>
            </a:r>
            <a:r>
              <a:rPr lang="en-US" sz="2400" dirty="0" err="1"/>
              <a:t>Barna</a:t>
            </a:r>
            <a:r>
              <a:rPr lang="en-US" sz="2400" dirty="0"/>
              <a:t> study, 4 out of 10 Americans </a:t>
            </a:r>
            <a:r>
              <a:rPr lang="en-US" sz="2400" dirty="0" smtClean="0"/>
              <a:t>	believe </a:t>
            </a:r>
            <a:r>
              <a:rPr lang="en-US" sz="2400" dirty="0"/>
              <a:t>that adultery is morally acceptable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2.	Over </a:t>
            </a:r>
            <a:r>
              <a:rPr lang="en-US" sz="2400" dirty="0"/>
              <a:t>33% of married men will cheat on their wives; </a:t>
            </a:r>
            <a:r>
              <a:rPr lang="en-US" sz="2400" dirty="0" smtClean="0"/>
              <a:t>	and </a:t>
            </a:r>
            <a:r>
              <a:rPr lang="en-US" sz="2400" dirty="0"/>
              <a:t>nearly 25% of all married women will 	cheat on their husbands.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2400" dirty="0"/>
              <a:t>3.	More than 50% of all marriages will be impacted by </a:t>
            </a:r>
            <a:r>
              <a:rPr lang="en-US" sz="2400" dirty="0" smtClean="0"/>
              <a:t>	one </a:t>
            </a:r>
            <a:r>
              <a:rPr lang="en-US" sz="2400" dirty="0"/>
              <a:t>of the spouses committing adultery. 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19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5638800"/>
          </a:xfrm>
        </p:spPr>
        <p:txBody>
          <a:bodyPr/>
          <a:lstStyle/>
          <a:p>
            <a:pPr marL="400050" lvl="1" indent="0">
              <a:buNone/>
            </a:pPr>
            <a:r>
              <a:rPr lang="en-US" i="1" dirty="0"/>
              <a:t>4.	Christianity Toda</a:t>
            </a:r>
            <a:r>
              <a:rPr lang="en-US" dirty="0"/>
              <a:t>y Poll shows that 45 percent </a:t>
            </a:r>
            <a:r>
              <a:rPr lang="en-US" dirty="0" smtClean="0"/>
              <a:t>	of </a:t>
            </a:r>
            <a:r>
              <a:rPr lang="en-US" dirty="0"/>
              <a:t>Christians indicate having done something 	sexually inappropriate, and 23 percent admit to </a:t>
            </a:r>
            <a:r>
              <a:rPr lang="en-US" dirty="0" smtClean="0"/>
              <a:t>	having </a:t>
            </a:r>
            <a:r>
              <a:rPr lang="en-US" dirty="0"/>
              <a:t>extramarital intercourse. 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5.	Years </a:t>
            </a:r>
            <a:r>
              <a:rPr lang="en-US" dirty="0"/>
              <a:t>back the stereotype was that the </a:t>
            </a:r>
            <a:r>
              <a:rPr lang="en-US" dirty="0" smtClean="0"/>
              <a:t>	husband </a:t>
            </a:r>
            <a:r>
              <a:rPr lang="en-US" dirty="0"/>
              <a:t>was unfaithful – often with a single </a:t>
            </a:r>
            <a:r>
              <a:rPr lang="en-US" dirty="0" smtClean="0"/>
              <a:t>	girl. Today</a:t>
            </a:r>
            <a:r>
              <a:rPr lang="en-US" dirty="0"/>
              <a:t>, researchers are finding that </a:t>
            </a:r>
            <a:r>
              <a:rPr lang="en-US" dirty="0" smtClean="0"/>
              <a:t>women 	are </a:t>
            </a:r>
            <a:r>
              <a:rPr lang="en-US" dirty="0"/>
              <a:t>almost as likely as men to have an </a:t>
            </a:r>
            <a:r>
              <a:rPr lang="en-US" dirty="0" smtClean="0"/>
              <a:t>affair 	and affairs </a:t>
            </a:r>
            <a:r>
              <a:rPr lang="en-US" dirty="0"/>
              <a:t>occur most often between </a:t>
            </a:r>
            <a:r>
              <a:rPr lang="en-US" dirty="0" smtClean="0"/>
              <a:t>	“</a:t>
            </a:r>
            <a:r>
              <a:rPr lang="en-US" dirty="0"/>
              <a:t>equals” at 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92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shley Mad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8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sz="4000" dirty="0"/>
              <a:t>E.	What God says </a:t>
            </a:r>
            <a:r>
              <a:rPr lang="en-US" sz="4000" dirty="0" smtClean="0"/>
              <a:t>about sexual 	immorality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	</a:t>
            </a:r>
            <a:r>
              <a:rPr lang="en-US" b="1" u="sng" dirty="0">
                <a:solidFill>
                  <a:srgbClr val="FF0000"/>
                </a:solidFill>
              </a:rPr>
              <a:t>Avoiding fornication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is simple. If you have </a:t>
            </a:r>
            <a:r>
              <a:rPr lang="en-US" b="1" dirty="0" smtClean="0"/>
              <a:t>	the </a:t>
            </a:r>
            <a:r>
              <a:rPr lang="en-US" b="1" dirty="0"/>
              <a:t>need – get </a:t>
            </a:r>
            <a:r>
              <a:rPr lang="en-US" b="1" dirty="0" smtClean="0"/>
              <a:t>married!</a:t>
            </a:r>
            <a:endParaRPr lang="en-US" b="1" dirty="0"/>
          </a:p>
          <a:p>
            <a:endParaRPr lang="en-US" sz="1400" dirty="0" smtClean="0"/>
          </a:p>
          <a:p>
            <a:pPr marL="400050" lvl="1" indent="0">
              <a:buNone/>
            </a:pPr>
            <a:r>
              <a:rPr lang="en-US" sz="2400" dirty="0"/>
              <a:t>1Co 7:2   - Nevertheless, [to avoid] fornication, let every man have his own wife, and let every woman have her own husband. 3  Let the husband render unto the wife due benevolence: and likewise also the wife unto the husband. 4  The wife hath not power of her own body, but the husband: and likewise also the husband hath not power of his own body, but the wife. 5  Defraud ye not one the other, except </a:t>
            </a:r>
            <a:r>
              <a:rPr lang="en-US" sz="2400" i="1" dirty="0"/>
              <a:t>it be</a:t>
            </a:r>
            <a:r>
              <a:rPr lang="en-US" sz="2400" dirty="0"/>
              <a:t> with consent for a time, that ye may give yourselves to fasting and prayer; and come together again, that Satan tempt you not for your incontinency. </a:t>
            </a:r>
          </a:p>
        </p:txBody>
      </p:sp>
    </p:spTree>
    <p:extLst>
      <p:ext uri="{BB962C8B-B14F-4D97-AF65-F5344CB8AC3E}">
        <p14:creationId xmlns:p14="http://schemas.microsoft.com/office/powerpoint/2010/main" xmlns="" val="191885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	We must maintain </a:t>
            </a:r>
            <a:r>
              <a:rPr lang="en-US" b="1" u="sng" dirty="0">
                <a:solidFill>
                  <a:srgbClr val="FF0000"/>
                </a:solidFill>
              </a:rPr>
              <a:t>a vibrant and fulfilling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marriage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endParaRPr lang="en-US" b="1" dirty="0"/>
          </a:p>
          <a:p>
            <a:pPr marL="800100" lvl="2" indent="0">
              <a:buNone/>
            </a:pPr>
            <a:r>
              <a:rPr lang="en-US" sz="2800" dirty="0" smtClean="0"/>
              <a:t>Notice </a:t>
            </a:r>
            <a:r>
              <a:rPr lang="en-US" sz="2800" dirty="0"/>
              <a:t>that Proverbs 5 said that we are to be both </a:t>
            </a:r>
            <a:r>
              <a:rPr lang="en-US" sz="2800" b="1" u="sng" dirty="0">
                <a:solidFill>
                  <a:srgbClr val="FF0000"/>
                </a:solidFill>
              </a:rPr>
              <a:t>satisfied</a:t>
            </a:r>
            <a:r>
              <a:rPr lang="en-US" sz="2800" dirty="0"/>
              <a:t> and </a:t>
            </a:r>
            <a:r>
              <a:rPr lang="en-US" sz="2800" b="1" u="sng" dirty="0">
                <a:solidFill>
                  <a:srgbClr val="FF0000"/>
                </a:solidFill>
              </a:rPr>
              <a:t>ravaged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is one area where being just OK at it is not good </a:t>
            </a:r>
            <a:r>
              <a:rPr lang="en-US" sz="2800" dirty="0" smtClean="0"/>
              <a:t>enough!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74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610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smtClean="0"/>
              <a:t>I.	Pride - </a:t>
            </a:r>
            <a:r>
              <a:rPr lang="en-US" sz="3600" dirty="0" smtClean="0"/>
              <a:t>Isaiah 14:12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b="1" dirty="0" smtClean="0"/>
              <a:t>  A.	Pride </a:t>
            </a:r>
            <a:r>
              <a:rPr lang="en-US" b="1" dirty="0"/>
              <a:t>is the second of the three of Satan’s </a:t>
            </a:r>
            <a:r>
              <a:rPr lang="en-US" b="1" dirty="0" smtClean="0"/>
              <a:t>	deadly </a:t>
            </a:r>
            <a:r>
              <a:rPr lang="en-US" b="1" dirty="0"/>
              <a:t>sin traps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 smtClean="0"/>
              <a:t>  B</a:t>
            </a:r>
            <a:r>
              <a:rPr lang="en-US" b="1" dirty="0"/>
              <a:t>.	See that Pride was the </a:t>
            </a:r>
            <a:r>
              <a:rPr lang="en-US" b="1" u="sng" dirty="0">
                <a:solidFill>
                  <a:srgbClr val="FF0000"/>
                </a:solidFill>
              </a:rPr>
              <a:t>original sin of Satan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  1</a:t>
            </a:r>
            <a:r>
              <a:rPr lang="en-US" dirty="0"/>
              <a:t>.	Pride caused a great fall: </a:t>
            </a:r>
            <a:r>
              <a:rPr lang="en-US" dirty="0" smtClean="0"/>
              <a:t>Isa  </a:t>
            </a:r>
            <a:r>
              <a:rPr lang="en-US" dirty="0"/>
              <a:t>14:12</a:t>
            </a:r>
            <a:endParaRPr lang="en-US" sz="1800" dirty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000" dirty="0" smtClean="0"/>
              <a:t> 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8001000" cy="457200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 smtClean="0"/>
              <a:t>Women </a:t>
            </a:r>
            <a:r>
              <a:rPr lang="en-US" sz="3600" b="1" dirty="0"/>
              <a:t>are </a:t>
            </a:r>
            <a:r>
              <a:rPr lang="en-US" sz="3600" b="1" dirty="0" smtClean="0"/>
              <a:t>“suspect </a:t>
            </a:r>
            <a:r>
              <a:rPr lang="en-US" sz="3600" b="1" dirty="0"/>
              <a:t>to affairs to satisfy their longing for love, appreciation and tenderness</a:t>
            </a:r>
            <a:r>
              <a:rPr lang="en-US" sz="3600" b="1" dirty="0" smtClean="0"/>
              <a:t>.” 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24578" name="Picture 2" descr="Image result for heart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3124199" cy="2932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631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4343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Eph 5:25  Husbands, love your wives, even as Christ also loved the church, and gave himself for it; </a:t>
            </a:r>
          </a:p>
          <a:p>
            <a:pPr>
              <a:buNone/>
            </a:pPr>
            <a:r>
              <a:rPr lang="en-US" sz="2400" b="1" dirty="0" smtClean="0"/>
              <a:t>Eph_5:28  So ought men to love their wives as their own bodies. He that </a:t>
            </a:r>
            <a:r>
              <a:rPr lang="en-US" sz="2400" b="1" dirty="0" err="1" smtClean="0"/>
              <a:t>loveth</a:t>
            </a:r>
            <a:r>
              <a:rPr lang="en-US" sz="2400" b="1" dirty="0" smtClean="0"/>
              <a:t> his wife </a:t>
            </a:r>
            <a:r>
              <a:rPr lang="en-US" sz="2400" b="1" dirty="0" err="1" smtClean="0"/>
              <a:t>loveth</a:t>
            </a:r>
            <a:r>
              <a:rPr lang="en-US" sz="2400" b="1" dirty="0" smtClean="0"/>
              <a:t> himself. </a:t>
            </a:r>
          </a:p>
          <a:p>
            <a:pPr>
              <a:buNone/>
            </a:pPr>
            <a:r>
              <a:rPr lang="en-US" sz="2400" b="1" dirty="0" smtClean="0"/>
              <a:t>Eph_5:33  Nevertheless let every one of you in particular so love his wife even as himself</a:t>
            </a:r>
            <a:r>
              <a:rPr lang="en-US" sz="3200" b="1" dirty="0" smtClean="0"/>
              <a:t>;</a:t>
            </a:r>
            <a:r>
              <a:rPr lang="en-US" sz="3200" dirty="0" smtClean="0"/>
              <a:t> </a:t>
            </a:r>
            <a:endParaRPr lang="en-US" sz="3200" b="1" dirty="0"/>
          </a:p>
        </p:txBody>
      </p:sp>
      <p:pic>
        <p:nvPicPr>
          <p:cNvPr id="3074" name="Picture 2" descr="Image result for husband love w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18576"/>
            <a:ext cx="5524877" cy="36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470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066800"/>
          </a:xfrm>
        </p:spPr>
        <p:txBody>
          <a:bodyPr/>
          <a:lstStyle/>
          <a:p>
            <a:r>
              <a:rPr lang="en-US" sz="4000" dirty="0"/>
              <a:t>Marital failure #1 for Men –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Wrong </a:t>
            </a:r>
            <a:r>
              <a:rPr lang="en-US" sz="4000" dirty="0"/>
              <a:t>Definition of Love for their </a:t>
            </a:r>
            <a:r>
              <a:rPr lang="en-US" sz="4000" dirty="0" smtClean="0"/>
              <a:t>wife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	Show </a:t>
            </a:r>
            <a:r>
              <a:rPr lang="en-US" b="1" dirty="0"/>
              <a:t>that you are truly committed and </a:t>
            </a:r>
            <a:r>
              <a:rPr lang="en-US" b="1" dirty="0" smtClean="0"/>
              <a:t>	care 	for </a:t>
            </a:r>
            <a:r>
              <a:rPr lang="en-US" b="1" dirty="0"/>
              <a:t>her – or nothing else </a:t>
            </a:r>
            <a:r>
              <a:rPr lang="en-US" b="1" dirty="0" smtClean="0"/>
              <a:t>matters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 smtClean="0"/>
              <a:t>2. 	5 </a:t>
            </a:r>
            <a:r>
              <a:rPr lang="en-US" b="1" dirty="0"/>
              <a:t>Love </a:t>
            </a:r>
            <a:r>
              <a:rPr lang="en-US" b="1" dirty="0" smtClean="0"/>
              <a:t>Languages</a:t>
            </a:r>
          </a:p>
          <a:p>
            <a:pPr marL="0" indent="0">
              <a:buNone/>
            </a:pPr>
            <a:endParaRPr lang="en-US" sz="1100" dirty="0"/>
          </a:p>
          <a:p>
            <a:pPr marL="1257300" lvl="3" indent="0">
              <a:buNone/>
            </a:pPr>
            <a:r>
              <a:rPr lang="en-US" sz="2400" b="1" dirty="0" smtClean="0"/>
              <a:t>A. </a:t>
            </a:r>
            <a:r>
              <a:rPr lang="en-US" sz="2400" b="1" dirty="0"/>
              <a:t>Words of </a:t>
            </a:r>
            <a:r>
              <a:rPr lang="en-US" sz="2400" b="1" dirty="0" smtClean="0"/>
              <a:t>Affirmation</a:t>
            </a:r>
            <a:endParaRPr lang="en-US" sz="2400" b="1" dirty="0"/>
          </a:p>
          <a:p>
            <a:pPr marL="1257300" lvl="3" indent="0">
              <a:buNone/>
            </a:pPr>
            <a:r>
              <a:rPr lang="en-US" sz="2400" b="1" dirty="0" smtClean="0"/>
              <a:t>B. </a:t>
            </a:r>
            <a:r>
              <a:rPr lang="en-US" sz="2400" b="1" dirty="0"/>
              <a:t>Quality </a:t>
            </a:r>
            <a:r>
              <a:rPr lang="en-US" sz="2400" b="1" dirty="0" smtClean="0"/>
              <a:t>Time</a:t>
            </a:r>
            <a:endParaRPr lang="en-US" sz="2400" b="1" dirty="0"/>
          </a:p>
          <a:p>
            <a:pPr marL="1257300" lvl="3" indent="0">
              <a:buNone/>
            </a:pPr>
            <a:r>
              <a:rPr lang="en-US" sz="2400" b="1" dirty="0" smtClean="0"/>
              <a:t>C. </a:t>
            </a:r>
            <a:r>
              <a:rPr lang="en-US" sz="2400" b="1" dirty="0" smtClean="0"/>
              <a:t>Receiving Gifts</a:t>
            </a:r>
            <a:endParaRPr lang="en-US" sz="2400" b="1" dirty="0"/>
          </a:p>
          <a:p>
            <a:pPr marL="1257300" lvl="3" indent="0">
              <a:buNone/>
            </a:pPr>
            <a:r>
              <a:rPr lang="en-US" sz="2400" b="1" dirty="0" smtClean="0"/>
              <a:t>D. </a:t>
            </a:r>
            <a:r>
              <a:rPr lang="en-US" sz="2400" b="1" dirty="0"/>
              <a:t>Acts of </a:t>
            </a:r>
            <a:r>
              <a:rPr lang="en-US" sz="2400" b="1" dirty="0" smtClean="0"/>
              <a:t>Service</a:t>
            </a:r>
            <a:endParaRPr lang="en-US" sz="2400" b="1" dirty="0"/>
          </a:p>
          <a:p>
            <a:pPr marL="1257300" lvl="3" indent="0">
              <a:buNone/>
            </a:pPr>
            <a:r>
              <a:rPr lang="en-US" sz="2400" b="1" dirty="0" smtClean="0"/>
              <a:t>E. </a:t>
            </a:r>
            <a:r>
              <a:rPr lang="en-US" sz="2400" b="1" dirty="0"/>
              <a:t>Physical </a:t>
            </a:r>
            <a:r>
              <a:rPr lang="en-US" sz="2400" b="1" dirty="0" smtClean="0"/>
              <a:t>Touch</a:t>
            </a:r>
            <a:endParaRPr lang="en-US" b="1" dirty="0" smtClean="0"/>
          </a:p>
          <a:p>
            <a:pPr marL="1257300" lvl="3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2" name="Picture 4" descr="Image result for small mix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0"/>
            <a:ext cx="3247156" cy="2051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5758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/>
              <a:t>Marital failure #2 for Men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Wrong Priorities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524000"/>
            <a:ext cx="6096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75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4729515_xl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3" y="228600"/>
            <a:ext cx="9146263" cy="66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738"/>
            <a:ext cx="8534400" cy="45640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Men, to safeguard your wife from adultery, you must set the priorities right and spend time and effort truly loving her in the </a:t>
            </a:r>
            <a:r>
              <a:rPr lang="en-US" u="sng" dirty="0">
                <a:solidFill>
                  <a:srgbClr val="FF0000"/>
                </a:solidFill>
              </a:rPr>
              <a:t>way she best receives love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AutoShape 2" descr="Image result for happy w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appy wi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255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5344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Men </a:t>
            </a:r>
            <a:r>
              <a:rPr lang="en-US" sz="3600" b="1" dirty="0"/>
              <a:t>tend to turn to extramarital affairs to build up their self-image or sexual self-esteem.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Image result for married man aff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822874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498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752600"/>
          </a:xfrm>
        </p:spPr>
        <p:txBody>
          <a:bodyPr/>
          <a:lstStyle/>
          <a:p>
            <a:r>
              <a:rPr lang="en-US" dirty="0"/>
              <a:t>Marital failure #1 for Women – </a:t>
            </a:r>
            <a:r>
              <a:rPr lang="en-US" sz="3600" dirty="0"/>
              <a:t>Wrong Definition of Love for their Husband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305800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 smtClean="0"/>
              <a:t>Good Physical Intimacy </a:t>
            </a:r>
            <a:r>
              <a:rPr lang="en-US" sz="4000" b="1" dirty="0"/>
              <a:t>= </a:t>
            </a:r>
            <a:r>
              <a:rPr lang="en-US" sz="3600" b="1" dirty="0"/>
              <a:t>Showing that you truly care for </a:t>
            </a:r>
            <a:r>
              <a:rPr lang="en-US" sz="3600" b="1" dirty="0" smtClean="0"/>
              <a:t>him</a:t>
            </a:r>
            <a:endParaRPr lang="en-US" sz="4000" b="1" dirty="0"/>
          </a:p>
          <a:p>
            <a:endParaRPr lang="en-US" dirty="0" smtClean="0"/>
          </a:p>
          <a:p>
            <a:pPr marL="800100" lvl="2" indent="0">
              <a:buNone/>
            </a:pPr>
            <a:r>
              <a:rPr lang="en-US" sz="1600" b="1" dirty="0" smtClean="0"/>
              <a:t>5 </a:t>
            </a:r>
            <a:r>
              <a:rPr lang="en-US" sz="1600" b="1" dirty="0"/>
              <a:t>Love </a:t>
            </a:r>
            <a:r>
              <a:rPr lang="en-US" sz="1600" b="1" dirty="0" smtClean="0"/>
              <a:t>Languages</a:t>
            </a:r>
          </a:p>
          <a:p>
            <a:pPr marL="800100" lvl="2" indent="0">
              <a:buNone/>
            </a:pPr>
            <a:endParaRPr lang="en-US" sz="1600" dirty="0"/>
          </a:p>
          <a:p>
            <a:pPr marL="800100" lvl="2" indent="0">
              <a:buNone/>
            </a:pPr>
            <a:r>
              <a:rPr lang="en-US" sz="1600" dirty="0"/>
              <a:t>1. Words of affirmation</a:t>
            </a:r>
            <a:endParaRPr lang="en-US" sz="1600" b="1" dirty="0"/>
          </a:p>
          <a:p>
            <a:pPr marL="800100" lvl="2" indent="0">
              <a:buNone/>
            </a:pPr>
            <a:r>
              <a:rPr lang="en-US" sz="1600" dirty="0"/>
              <a:t>2. Quality time</a:t>
            </a:r>
            <a:endParaRPr lang="en-US" sz="1600" b="1" dirty="0"/>
          </a:p>
          <a:p>
            <a:pPr marL="800100" lvl="2" indent="0">
              <a:buNone/>
            </a:pPr>
            <a:r>
              <a:rPr lang="en-US" sz="1600" dirty="0"/>
              <a:t>3. Receiving gifts</a:t>
            </a:r>
            <a:endParaRPr lang="en-US" sz="1600" b="1" dirty="0"/>
          </a:p>
          <a:p>
            <a:pPr marL="800100" lvl="2" indent="0">
              <a:buNone/>
            </a:pPr>
            <a:r>
              <a:rPr lang="en-US" sz="1600" dirty="0"/>
              <a:t>4. Acts of service</a:t>
            </a:r>
            <a:endParaRPr lang="en-US" sz="1600" b="1" dirty="0"/>
          </a:p>
          <a:p>
            <a:pPr marL="800100" lvl="2" indent="0">
              <a:buNone/>
            </a:pPr>
            <a:r>
              <a:rPr lang="en-US" sz="1600" dirty="0"/>
              <a:t>5. Physical touch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24369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/>
              <a:t>Marital failure #2 for Women – Wrong </a:t>
            </a:r>
            <a:r>
              <a:rPr lang="en-US" dirty="0" smtClean="0"/>
              <a:t>Priorities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6477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458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41148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Eph_5:33</a:t>
            </a:r>
            <a:r>
              <a:rPr lang="en-US" sz="3200" b="1" dirty="0"/>
              <a:t>  Nevertheless let every one of you in particular so love his wife even as himself; </a:t>
            </a:r>
            <a:r>
              <a:rPr lang="en-US" sz="3200" b="1" dirty="0">
                <a:solidFill>
                  <a:srgbClr val="FF0000"/>
                </a:solidFill>
              </a:rPr>
              <a:t>and the wife </a:t>
            </a:r>
            <a:r>
              <a:rPr lang="en-US" sz="3200" b="1" i="1" dirty="0">
                <a:solidFill>
                  <a:srgbClr val="FF0000"/>
                </a:solidFill>
              </a:rPr>
              <a:t>see</a:t>
            </a:r>
            <a:r>
              <a:rPr lang="en-US" sz="3200" b="1" dirty="0">
                <a:solidFill>
                  <a:srgbClr val="FF0000"/>
                </a:solidFill>
              </a:rPr>
              <a:t> that she reverence </a:t>
            </a:r>
            <a:r>
              <a:rPr lang="en-US" sz="3200" b="1" i="1" dirty="0">
                <a:solidFill>
                  <a:srgbClr val="FF0000"/>
                </a:solidFill>
              </a:rPr>
              <a:t>her</a:t>
            </a:r>
            <a:r>
              <a:rPr lang="en-US" sz="3200" b="1" dirty="0">
                <a:solidFill>
                  <a:srgbClr val="FF0000"/>
                </a:solidFill>
              </a:rPr>
              <a:t> husband.</a:t>
            </a:r>
          </a:p>
          <a:p>
            <a:endParaRPr lang="en-US" dirty="0"/>
          </a:p>
        </p:txBody>
      </p:sp>
      <p:pic>
        <p:nvPicPr>
          <p:cNvPr id="4098" name="Picture 2" descr="Image result for wife respect husb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790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65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Wife’s Ultimate Mission: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99" y="1143000"/>
            <a:ext cx="8534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 wife’s job is treat and encourage her husband in such a way that he feels like </a:t>
            </a:r>
            <a:r>
              <a:rPr lang="en-US" b="1" dirty="0" smtClean="0"/>
              <a:t>the; </a:t>
            </a:r>
            <a:r>
              <a:rPr lang="en-US" b="1" dirty="0"/>
              <a:t>biggest, strongest, most confident, most invincible, soldier for the Lord Jesus Christ that he can </a:t>
            </a:r>
            <a:r>
              <a:rPr lang="en-US" b="1" dirty="0" smtClean="0"/>
              <a:t>possibly be!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warrior for Chri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07"/>
          <a:stretch/>
        </p:blipFill>
        <p:spPr bwMode="auto">
          <a:xfrm>
            <a:off x="1447800" y="3352800"/>
            <a:ext cx="6298798" cy="34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88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64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	Consider for a moment what the WOG says </a:t>
            </a:r>
            <a:r>
              <a:rPr lang="en-US" b="1" dirty="0" smtClean="0"/>
              <a:t>	about </a:t>
            </a:r>
            <a:r>
              <a:rPr lang="en-US" b="1" dirty="0"/>
              <a:t>your thoughts:  </a:t>
            </a:r>
            <a:r>
              <a:rPr lang="en-US" b="1" dirty="0" err="1"/>
              <a:t>Psa</a:t>
            </a:r>
            <a:r>
              <a:rPr lang="en-US" b="1" dirty="0"/>
              <a:t> 19:14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bg2"/>
                </a:solidFill>
              </a:rPr>
              <a:t>Psa</a:t>
            </a:r>
            <a:r>
              <a:rPr lang="en-US" dirty="0">
                <a:solidFill>
                  <a:schemeClr val="bg2"/>
                </a:solidFill>
              </a:rPr>
              <a:t> 19:14  Let the words of my mouth, and </a:t>
            </a:r>
            <a:r>
              <a:rPr lang="en-US" dirty="0" smtClean="0">
                <a:solidFill>
                  <a:schemeClr val="bg2"/>
                </a:solidFill>
              </a:rPr>
              <a:t>	the </a:t>
            </a:r>
            <a:r>
              <a:rPr lang="en-US" dirty="0">
                <a:solidFill>
                  <a:schemeClr val="bg2"/>
                </a:solidFill>
              </a:rPr>
              <a:t>meditation of my heart, be acceptable in </a:t>
            </a:r>
            <a:r>
              <a:rPr lang="en-US" dirty="0" smtClean="0">
                <a:solidFill>
                  <a:schemeClr val="bg2"/>
                </a:solidFill>
              </a:rPr>
              <a:t>	thy </a:t>
            </a:r>
            <a:r>
              <a:rPr lang="en-US" dirty="0">
                <a:solidFill>
                  <a:schemeClr val="bg2"/>
                </a:solidFill>
              </a:rPr>
              <a:t>sight, O LORD, my strength, and my </a:t>
            </a:r>
            <a:r>
              <a:rPr lang="en-US" dirty="0" smtClean="0">
                <a:solidFill>
                  <a:schemeClr val="bg2"/>
                </a:solidFill>
              </a:rPr>
              <a:t>	redeemer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639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11430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The Crazy Cycle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4338" name="Picture 2" descr="Image result for crazy cycle"/>
          <p:cNvPicPr>
            <a:picLocks noChangeAspect="1" noChangeArrowheads="1"/>
          </p:cNvPicPr>
          <p:nvPr/>
        </p:nvPicPr>
        <p:blipFill>
          <a:blip r:embed="rId2" cstate="print"/>
          <a:srcRect l="8203" t="1562" r="8594" b="1562"/>
          <a:stretch>
            <a:fillRect/>
          </a:stretch>
        </p:blipFill>
        <p:spPr bwMode="auto">
          <a:xfrm>
            <a:off x="1828800" y="1524000"/>
            <a:ext cx="5759245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1574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9906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.  Determine </a:t>
            </a:r>
            <a:r>
              <a:rPr lang="en-US" b="1" dirty="0"/>
              <a:t>that you will honor God and </a:t>
            </a:r>
            <a:r>
              <a:rPr lang="en-US" b="1" u="sng" dirty="0">
                <a:solidFill>
                  <a:srgbClr val="FF0000"/>
                </a:solidFill>
              </a:rPr>
              <a:t>not even start on the path where you are tempted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323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	Guard </a:t>
            </a:r>
            <a:r>
              <a:rPr lang="en-US" b="1" u="sng" dirty="0">
                <a:solidFill>
                  <a:srgbClr val="FF0000"/>
                </a:solidFill>
              </a:rPr>
              <a:t>your thoughts carefully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sz="2800" dirty="0" smtClean="0"/>
              <a:t>21  </a:t>
            </a:r>
            <a:r>
              <a:rPr lang="en-US" sz="2800" dirty="0"/>
              <a:t>For from within, out of the heart of men, proceed evil thoughts, adulteries, fornications, murders, 22  Thefts, covetousness, wickedness, deceit, lasciviousness, an evil eye, blasphemy, pride, foolishness: 23  All these evil things come from within, and defile the man.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912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en-US" sz="3600" dirty="0"/>
              <a:t>F.  Warning signs adultery is present, or </a:t>
            </a:r>
            <a:r>
              <a:rPr lang="en-US" sz="3600" dirty="0" smtClean="0"/>
              <a:t>	coming soon: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8006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1.	One </a:t>
            </a:r>
            <a:r>
              <a:rPr lang="en-US" dirty="0"/>
              <a:t>partner stops kissing the other with </a:t>
            </a:r>
            <a:r>
              <a:rPr lang="en-US" dirty="0" smtClean="0"/>
              <a:t>	passion.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2.	One </a:t>
            </a:r>
            <a:r>
              <a:rPr lang="en-US" dirty="0"/>
              <a:t>partner starts to talk about another </a:t>
            </a:r>
            <a:r>
              <a:rPr lang="en-US" dirty="0" smtClean="0"/>
              <a:t>	person </a:t>
            </a:r>
            <a:r>
              <a:rPr lang="en-US" dirty="0"/>
              <a:t>of the opposite sex more often </a:t>
            </a:r>
            <a:r>
              <a:rPr lang="en-US" dirty="0" smtClean="0"/>
              <a:t>than 	is </a:t>
            </a:r>
            <a:r>
              <a:rPr lang="en-US" dirty="0"/>
              <a:t>normal for </a:t>
            </a:r>
            <a:r>
              <a:rPr lang="en-US" dirty="0" smtClean="0"/>
              <a:t>them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	One </a:t>
            </a:r>
            <a:r>
              <a:rPr lang="en-US" dirty="0"/>
              <a:t>partner suddenly has work </a:t>
            </a:r>
            <a:r>
              <a:rPr lang="en-US" dirty="0" smtClean="0"/>
              <a:t>	requirements </a:t>
            </a:r>
            <a:r>
              <a:rPr lang="en-US" dirty="0"/>
              <a:t>at unusual </a:t>
            </a:r>
            <a:r>
              <a:rPr lang="en-US" dirty="0" smtClean="0"/>
              <a:t>times.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4.	Partner </a:t>
            </a:r>
            <a:r>
              <a:rPr lang="en-US" dirty="0"/>
              <a:t>avoids eye contact with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569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382000" cy="5334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5.	Partner </a:t>
            </a:r>
            <a:r>
              <a:rPr lang="en-US" dirty="0"/>
              <a:t>makes excuses for not spending time </a:t>
            </a:r>
            <a:r>
              <a:rPr lang="en-US" dirty="0" smtClean="0"/>
              <a:t>	alone with </a:t>
            </a:r>
            <a:r>
              <a:rPr lang="en-US" dirty="0"/>
              <a:t>you.</a:t>
            </a:r>
          </a:p>
          <a:p>
            <a:pPr marL="0" lvl="0" indent="0">
              <a:buNone/>
            </a:pPr>
            <a:r>
              <a:rPr lang="en-US" dirty="0" smtClean="0"/>
              <a:t>6.	Partner </a:t>
            </a:r>
            <a:r>
              <a:rPr lang="en-US" dirty="0"/>
              <a:t>no longer talks about emotional </a:t>
            </a:r>
            <a:r>
              <a:rPr lang="en-US" dirty="0" smtClean="0"/>
              <a:t>	feelings </a:t>
            </a:r>
            <a:r>
              <a:rPr lang="en-US" dirty="0"/>
              <a:t>– just </a:t>
            </a:r>
            <a:r>
              <a:rPr lang="en-US" dirty="0" smtClean="0"/>
              <a:t>day </a:t>
            </a:r>
            <a:r>
              <a:rPr lang="en-US" dirty="0"/>
              <a:t>to day facts.</a:t>
            </a:r>
          </a:p>
          <a:p>
            <a:pPr marL="0" lvl="0" indent="0">
              <a:buNone/>
            </a:pPr>
            <a:r>
              <a:rPr lang="en-US" dirty="0" smtClean="0"/>
              <a:t>7.	Partner </a:t>
            </a:r>
            <a:r>
              <a:rPr lang="en-US" dirty="0"/>
              <a:t>acts unusually guilty when you do </a:t>
            </a:r>
            <a:r>
              <a:rPr lang="en-US" dirty="0" smtClean="0"/>
              <a:t>	something 	nice </a:t>
            </a:r>
            <a:r>
              <a:rPr lang="en-US" dirty="0"/>
              <a:t>for him/her.</a:t>
            </a:r>
          </a:p>
          <a:p>
            <a:pPr marL="0" lvl="0" indent="0">
              <a:buNone/>
            </a:pPr>
            <a:r>
              <a:rPr lang="en-US" dirty="0" smtClean="0"/>
              <a:t>8.	Partner </a:t>
            </a:r>
            <a:r>
              <a:rPr lang="en-US" dirty="0"/>
              <a:t>quits complimenting you on your </a:t>
            </a:r>
            <a:r>
              <a:rPr lang="en-US" dirty="0" smtClean="0"/>
              <a:t>	physical attractiveness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87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9.	Partner stops saying, "I love you" and even </a:t>
            </a:r>
            <a:r>
              <a:rPr lang="en-US" dirty="0" smtClean="0"/>
              <a:t>	acts rudely </a:t>
            </a:r>
            <a:r>
              <a:rPr lang="en-US" dirty="0"/>
              <a:t>to you.</a:t>
            </a:r>
          </a:p>
          <a:p>
            <a:pPr marL="0" lvl="0" indent="0">
              <a:buNone/>
            </a:pPr>
            <a:r>
              <a:rPr lang="en-US" dirty="0"/>
              <a:t>10.	Partner starts buying you gifts to ease his or </a:t>
            </a:r>
            <a:r>
              <a:rPr lang="en-US" dirty="0" smtClean="0"/>
              <a:t>	her </a:t>
            </a:r>
            <a:r>
              <a:rPr lang="en-US" dirty="0"/>
              <a:t>guilt.</a:t>
            </a:r>
          </a:p>
          <a:p>
            <a:pPr marL="0" lvl="0" indent="0">
              <a:buNone/>
            </a:pPr>
            <a:r>
              <a:rPr lang="en-US" dirty="0"/>
              <a:t>11.	Partner suddenly becomes more preoccupied </a:t>
            </a:r>
            <a:r>
              <a:rPr lang="en-US" dirty="0" smtClean="0"/>
              <a:t>	with appearance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dirty="0" smtClean="0"/>
              <a:t>12.	Partner’s </a:t>
            </a:r>
            <a:r>
              <a:rPr lang="en-US" dirty="0"/>
              <a:t>Car is suddenly cleaner than usual – </a:t>
            </a:r>
            <a:r>
              <a:rPr lang="en-US" dirty="0" smtClean="0"/>
              <a:t>	kids </a:t>
            </a:r>
            <a:r>
              <a:rPr lang="en-US" dirty="0"/>
              <a:t>toys and personal items hidden.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4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r>
              <a:rPr lang="en-US" i="1" dirty="0"/>
              <a:t>III.	</a:t>
            </a:r>
            <a:r>
              <a:rPr lang="en-US" i="1" dirty="0" smtClean="0"/>
              <a:t>Pornography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Matt 5:28  But </a:t>
            </a:r>
            <a:r>
              <a:rPr lang="en-US" dirty="0"/>
              <a:t>I say unto you, That whosoever </a:t>
            </a:r>
            <a:r>
              <a:rPr lang="en-US" dirty="0" err="1"/>
              <a:t>looketh</a:t>
            </a:r>
            <a:r>
              <a:rPr lang="en-US" dirty="0"/>
              <a:t> on a woman to lust after her hath committed adultery with her already in his heart.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Married? Pornography use is </a:t>
            </a:r>
            <a:r>
              <a:rPr lang="en-US" b="1" u="sng" dirty="0" smtClean="0">
                <a:solidFill>
                  <a:srgbClr val="FF0000"/>
                </a:solidFill>
              </a:rPr>
              <a:t>Adultery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b="1" dirty="0"/>
              <a:t>        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Not </a:t>
            </a:r>
            <a:r>
              <a:rPr lang="en-US" b="1" dirty="0"/>
              <a:t>married? Pornography use is </a:t>
            </a:r>
            <a:r>
              <a:rPr lang="en-US" b="1" u="sng" dirty="0" smtClean="0">
                <a:solidFill>
                  <a:srgbClr val="FF0000"/>
                </a:solidFill>
              </a:rPr>
              <a:t>Fornication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4889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5344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C.	How to Escape Porn</a:t>
            </a:r>
            <a:r>
              <a:rPr lang="en-US" sz="2400" b="1" dirty="0" smtClean="0"/>
              <a:t>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1</a:t>
            </a:r>
            <a:r>
              <a:rPr lang="en-US" sz="2400" dirty="0"/>
              <a:t>.	Be a man (or woman) and </a:t>
            </a:r>
            <a:r>
              <a:rPr lang="en-US" sz="2400" b="1" u="sng" dirty="0">
                <a:solidFill>
                  <a:srgbClr val="FF0000"/>
                </a:solidFill>
              </a:rPr>
              <a:t>admit that you are deep in 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</a:rPr>
              <a:t>sin</a:t>
            </a:r>
            <a:r>
              <a:rPr lang="en-US" sz="2400" dirty="0" smtClean="0"/>
              <a:t> </a:t>
            </a:r>
            <a:r>
              <a:rPr lang="en-US" sz="2400" dirty="0"/>
              <a:t>and must get out</a:t>
            </a:r>
            <a:r>
              <a:rPr lang="en-US" sz="2400" dirty="0" smtClean="0"/>
              <a:t>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2.	Confess </a:t>
            </a:r>
            <a:r>
              <a:rPr lang="en-US" sz="2400" dirty="0"/>
              <a:t>your sin to </a:t>
            </a:r>
            <a:r>
              <a:rPr lang="en-US" sz="2400" dirty="0" smtClean="0"/>
              <a:t>God (1 jo 1:9). </a:t>
            </a:r>
            <a:r>
              <a:rPr lang="en-US" sz="2400" dirty="0"/>
              <a:t>And Ask God to </a:t>
            </a:r>
            <a:r>
              <a:rPr lang="en-US" sz="2400" dirty="0" smtClean="0"/>
              <a:t>	cleanse</a:t>
            </a:r>
            <a:r>
              <a:rPr lang="en-US" sz="2400" dirty="0"/>
              <a:t>, renew, and transform </a:t>
            </a:r>
            <a:r>
              <a:rPr lang="en-US" sz="2400" dirty="0" smtClean="0"/>
              <a:t>your mind (Rom 12:2).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3</a:t>
            </a:r>
            <a:r>
              <a:rPr lang="en-US" sz="2400" dirty="0"/>
              <a:t>.	Ask God to fill your mind with the things from </a:t>
            </a:r>
            <a:r>
              <a:rPr lang="en-US" sz="2400" dirty="0" err="1"/>
              <a:t>Php</a:t>
            </a:r>
            <a:r>
              <a:rPr lang="en-US" sz="2400" dirty="0"/>
              <a:t> 4:8 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800100" lvl="2" indent="0">
              <a:buNone/>
            </a:pPr>
            <a:r>
              <a:rPr lang="en-US" sz="2000" b="1" dirty="0" smtClean="0"/>
              <a:t>Finally</a:t>
            </a:r>
            <a:r>
              <a:rPr lang="en-US" sz="2000" b="1" dirty="0"/>
              <a:t>, brethren, whatsoever things are true, whatsoever things </a:t>
            </a:r>
            <a:r>
              <a:rPr lang="en-US" sz="2000" b="1" i="1" dirty="0"/>
              <a:t>are</a:t>
            </a:r>
            <a:r>
              <a:rPr lang="en-US" sz="2000" b="1" dirty="0"/>
              <a:t> honest, whatsoever things </a:t>
            </a:r>
            <a:r>
              <a:rPr lang="en-US" sz="2000" b="1" i="1" dirty="0"/>
              <a:t>are</a:t>
            </a:r>
            <a:r>
              <a:rPr lang="en-US" sz="2000" b="1" dirty="0"/>
              <a:t> just, whatsoever things </a:t>
            </a:r>
            <a:r>
              <a:rPr lang="en-US" sz="2000" b="1" i="1" dirty="0"/>
              <a:t>are</a:t>
            </a:r>
            <a:r>
              <a:rPr lang="en-US" sz="2000" b="1" dirty="0"/>
              <a:t> pure, </a:t>
            </a:r>
            <a:r>
              <a:rPr lang="en-US" sz="2000" b="1" dirty="0" smtClean="0"/>
              <a:t>………. 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6111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3</a:t>
            </a:r>
            <a:r>
              <a:rPr lang="en-US" b="1" dirty="0"/>
              <a:t>.	</a:t>
            </a:r>
            <a:r>
              <a:rPr lang="en-US" b="1" u="sng" dirty="0">
                <a:solidFill>
                  <a:srgbClr val="FF0000"/>
                </a:solidFill>
              </a:rPr>
              <a:t>Get bullet proof accountability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from a </a:t>
            </a:r>
            <a:r>
              <a:rPr lang="en-US" b="1" dirty="0" smtClean="0"/>
              <a:t>	Christian </a:t>
            </a:r>
            <a:r>
              <a:rPr lang="en-US" b="1" dirty="0"/>
              <a:t>friend, including full monitoring </a:t>
            </a:r>
            <a:r>
              <a:rPr lang="en-US" b="1" dirty="0" smtClean="0"/>
              <a:t>	on </a:t>
            </a:r>
            <a:r>
              <a:rPr lang="en-US" b="1" dirty="0"/>
              <a:t>all </a:t>
            </a:r>
            <a:r>
              <a:rPr lang="en-US" b="1" dirty="0" smtClean="0"/>
              <a:t>electronic devices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991600" cy="32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957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i="1" dirty="0" smtClean="0"/>
              <a:t>Homework - </a:t>
            </a:r>
            <a:r>
              <a:rPr lang="en-US" dirty="0" smtClean="0"/>
              <a:t>Pride</a:t>
            </a:r>
            <a:r>
              <a:rPr lang="en-US" dirty="0"/>
              <a:t>: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4114800"/>
          </a:xfrm>
        </p:spPr>
        <p:txBody>
          <a:bodyPr/>
          <a:lstStyle/>
          <a:p>
            <a:pPr marL="971550" lvl="1" indent="-514350">
              <a:buNone/>
            </a:pPr>
            <a:r>
              <a:rPr lang="en-US" sz="2400" dirty="0" smtClean="0"/>
              <a:t>1. Are </a:t>
            </a:r>
            <a:r>
              <a:rPr lang="en-US" sz="2400" dirty="0" smtClean="0"/>
              <a:t>you always telling yourself how great you are? </a:t>
            </a:r>
            <a:endParaRPr lang="en-US" sz="2800" dirty="0" smtClean="0"/>
          </a:p>
          <a:p>
            <a:pPr marL="971550" lvl="1" indent="-514350">
              <a:buNone/>
            </a:pPr>
            <a:r>
              <a:rPr lang="en-US" sz="2400" dirty="0" smtClean="0"/>
              <a:t>2. Or </a:t>
            </a:r>
            <a:r>
              <a:rPr lang="en-US" sz="2400" dirty="0" smtClean="0"/>
              <a:t>are you telling yourself that you deserve more?</a:t>
            </a:r>
            <a:endParaRPr lang="en-US" sz="2800" dirty="0" smtClean="0"/>
          </a:p>
          <a:p>
            <a:pPr marL="971550" lvl="1" indent="-514350">
              <a:buNone/>
            </a:pPr>
            <a:r>
              <a:rPr lang="en-US" sz="2400" dirty="0" smtClean="0"/>
              <a:t>3. Or </a:t>
            </a:r>
            <a:r>
              <a:rPr lang="en-US" sz="2400" dirty="0" smtClean="0"/>
              <a:t>just as bad (and prideful) do you have a woe is me – I don’t deserve this attitude?</a:t>
            </a:r>
            <a:endParaRPr lang="en-US" sz="2800" dirty="0" smtClean="0"/>
          </a:p>
          <a:p>
            <a:pPr marL="971550" lvl="1" indent="-514350">
              <a:buNone/>
            </a:pPr>
            <a:r>
              <a:rPr lang="en-US" sz="2400" dirty="0" smtClean="0"/>
              <a:t>4. Do </a:t>
            </a:r>
            <a:r>
              <a:rPr lang="en-US" sz="2400" dirty="0" smtClean="0"/>
              <a:t>you find yourself saying prideful things?</a:t>
            </a:r>
            <a:endParaRPr lang="en-US" sz="2800" dirty="0" smtClean="0"/>
          </a:p>
          <a:p>
            <a:pPr marL="971550" lvl="1" indent="-514350">
              <a:buNone/>
            </a:pPr>
            <a:r>
              <a:rPr lang="en-US" sz="2400" dirty="0" smtClean="0"/>
              <a:t>5. Do </a:t>
            </a:r>
            <a:r>
              <a:rPr lang="en-US" sz="2400" dirty="0" smtClean="0"/>
              <a:t>you find yourself doing or purchasing things with an attitude to impress others?</a:t>
            </a:r>
            <a:endParaRPr lang="en-US" sz="2800" dirty="0" smtClean="0"/>
          </a:p>
          <a:p>
            <a:pPr marL="971550" lvl="1" indent="-514350">
              <a:buNone/>
            </a:pPr>
            <a:r>
              <a:rPr lang="en-US" sz="2400" dirty="0" smtClean="0"/>
              <a:t>6. Do </a:t>
            </a:r>
            <a:r>
              <a:rPr lang="en-US" sz="2400" dirty="0" smtClean="0"/>
              <a:t>you find yourself admiring prideful people?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endParaRPr lang="en-US" sz="3000" dirty="0"/>
          </a:p>
          <a:p>
            <a:pPr marL="57150" indent="0">
              <a:buNone/>
            </a:pPr>
            <a:r>
              <a:rPr lang="en-US" sz="2400" b="1" dirty="0" smtClean="0"/>
              <a:t>	What is your plan to correct this wrong thinking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62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610600" cy="5410200"/>
          </a:xfrm>
        </p:spPr>
        <p:txBody>
          <a:bodyPr/>
          <a:lstStyle/>
          <a:p>
            <a:endParaRPr lang="en-US" sz="2000" dirty="0" smtClean="0"/>
          </a:p>
          <a:p>
            <a:pPr lvl="1">
              <a:buNone/>
            </a:pPr>
            <a:r>
              <a:rPr lang="en-US" sz="2800" b="1" dirty="0" smtClean="0"/>
              <a:t>Notice how Satan talked to himself in his heart </a:t>
            </a:r>
            <a:r>
              <a:rPr lang="en-US" sz="4000" b="1" dirty="0" smtClean="0"/>
              <a:t>– </a:t>
            </a:r>
            <a:r>
              <a:rPr lang="en-US" sz="4000" b="1" dirty="0" smtClean="0">
                <a:solidFill>
                  <a:srgbClr val="FF0000"/>
                </a:solidFill>
              </a:rPr>
              <a:t>I, </a:t>
            </a:r>
            <a:r>
              <a:rPr lang="en-US" sz="4000" b="1" dirty="0" smtClean="0">
                <a:solidFill>
                  <a:srgbClr val="FF0000"/>
                </a:solidFill>
              </a:rPr>
              <a:t>I,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sz="1400" dirty="0" smtClean="0"/>
              <a:t> </a:t>
            </a:r>
            <a:endParaRPr lang="en-US" sz="1000" dirty="0" smtClean="0"/>
          </a:p>
          <a:p>
            <a:pPr lvl="1">
              <a:buNone/>
            </a:pPr>
            <a:r>
              <a:rPr lang="en-US" sz="2800" dirty="0" smtClean="0"/>
              <a:t>	One of the biggest ways to beat pride is to very carefully guard what you are telling yourself about yourself!</a:t>
            </a:r>
          </a:p>
          <a:p>
            <a:pPr lvl="1">
              <a:buNone/>
            </a:pPr>
            <a:r>
              <a:rPr lang="en-US" sz="1400" dirty="0" smtClean="0"/>
              <a:t> </a:t>
            </a:r>
          </a:p>
          <a:p>
            <a:pPr lvl="1">
              <a:buNone/>
            </a:pPr>
            <a:r>
              <a:rPr lang="en-US" sz="2800" dirty="0" smtClean="0"/>
              <a:t>	Do not read your own press releases – they are not reality and will get you into big trouble!!</a:t>
            </a:r>
            <a:endParaRPr lang="en-US" sz="2200" dirty="0" smtClean="0"/>
          </a:p>
          <a:p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000" dirty="0" smtClean="0"/>
              <a:t> 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4730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/>
              <a:t>Sexual Impurity</a:t>
            </a:r>
            <a:r>
              <a:rPr lang="en-US" dirty="0" smtClean="0"/>
              <a:t>: </a:t>
            </a:r>
            <a:r>
              <a:rPr lang="en-US" sz="2800" dirty="0" smtClean="0"/>
              <a:t>(if Single)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44958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800" dirty="0" smtClean="0"/>
              <a:t>1.	Commit </a:t>
            </a:r>
            <a:r>
              <a:rPr lang="en-US" sz="2800" dirty="0"/>
              <a:t>to God that you will remain sexually </a:t>
            </a:r>
            <a:r>
              <a:rPr lang="en-US" sz="2800" dirty="0" smtClean="0"/>
              <a:t>	pure </a:t>
            </a:r>
            <a:r>
              <a:rPr lang="en-US" sz="2800" dirty="0"/>
              <a:t>in thoughts and actions. 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 smtClean="0"/>
              <a:t>2.	Identify </a:t>
            </a:r>
            <a:r>
              <a:rPr lang="en-US" sz="2800" dirty="0"/>
              <a:t>your area(s) of weakness where </a:t>
            </a:r>
            <a:r>
              <a:rPr lang="en-US" sz="2800" dirty="0" smtClean="0"/>
              <a:t>	Satan </a:t>
            </a:r>
            <a:r>
              <a:rPr lang="en-US" sz="2800" dirty="0"/>
              <a:t>is attacking or is likely to attack.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 smtClean="0"/>
              <a:t>3.	Determine </a:t>
            </a:r>
            <a:r>
              <a:rPr lang="en-US" sz="2800" dirty="0"/>
              <a:t>ways that you can protect </a:t>
            </a:r>
            <a:r>
              <a:rPr lang="en-US" sz="2800" dirty="0" smtClean="0"/>
              <a:t>	yourself </a:t>
            </a:r>
            <a:r>
              <a:rPr lang="en-US" sz="2800" dirty="0"/>
              <a:t>from sexual impurity.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 smtClean="0"/>
              <a:t>4.	If </a:t>
            </a:r>
            <a:r>
              <a:rPr lang="en-US" sz="2800" dirty="0"/>
              <a:t>tempted, determine ways that you can </a:t>
            </a:r>
            <a:r>
              <a:rPr lang="en-US" sz="2800" dirty="0" smtClean="0"/>
              <a:t>	safeguard </a:t>
            </a:r>
            <a:r>
              <a:rPr lang="en-US" sz="2800" dirty="0"/>
              <a:t>yourself from porn.</a:t>
            </a:r>
            <a:endParaRPr lang="en-US" sz="3200" dirty="0"/>
          </a:p>
          <a:p>
            <a:pPr marL="457200" lvl="1" indent="0">
              <a:buNone/>
            </a:pPr>
            <a:r>
              <a:rPr lang="en-US" sz="2800" dirty="0" smtClean="0"/>
              <a:t>5.	If </a:t>
            </a:r>
            <a:r>
              <a:rPr lang="en-US" sz="2800" dirty="0"/>
              <a:t>using porn, even occasionally, repent and </a:t>
            </a:r>
            <a:r>
              <a:rPr lang="en-US" sz="2800" dirty="0" smtClean="0"/>
              <a:t>	then </a:t>
            </a:r>
            <a:r>
              <a:rPr lang="en-US" sz="2800" dirty="0"/>
              <a:t>establish an accountability partner.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311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62000"/>
          </a:xfrm>
        </p:spPr>
        <p:txBody>
          <a:bodyPr/>
          <a:lstStyle/>
          <a:p>
            <a:r>
              <a:rPr lang="en-US" dirty="0"/>
              <a:t>Sexual Impurity</a:t>
            </a:r>
            <a:r>
              <a:rPr lang="en-US" dirty="0" smtClean="0"/>
              <a:t>: </a:t>
            </a:r>
            <a:r>
              <a:rPr lang="en-US" sz="2800" dirty="0" smtClean="0"/>
              <a:t>(if Married)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51054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/>
              <a:t>1. 	</a:t>
            </a:r>
            <a:r>
              <a:rPr lang="en-US" sz="2200" dirty="0" smtClean="0"/>
              <a:t>Commit </a:t>
            </a:r>
            <a:r>
              <a:rPr lang="en-US" sz="2200" dirty="0"/>
              <a:t>to God that you will remain sexually pure in </a:t>
            </a:r>
            <a:r>
              <a:rPr lang="en-US" sz="2200" dirty="0" smtClean="0"/>
              <a:t>	thoughts and actions </a:t>
            </a:r>
            <a:r>
              <a:rPr lang="en-US" sz="2200" dirty="0"/>
              <a:t>in your marriage. </a:t>
            </a:r>
          </a:p>
          <a:p>
            <a:pPr marL="0" lvl="0" indent="0">
              <a:buNone/>
            </a:pPr>
            <a:r>
              <a:rPr lang="en-US" sz="2200" dirty="0" smtClean="0"/>
              <a:t>2.	Discuss </a:t>
            </a:r>
            <a:r>
              <a:rPr lang="en-US" sz="2200" dirty="0"/>
              <a:t>your area(s) of weakness with your spouse </a:t>
            </a:r>
            <a:r>
              <a:rPr lang="en-US" sz="2200" dirty="0" smtClean="0"/>
              <a:t>	where </a:t>
            </a:r>
            <a:r>
              <a:rPr lang="en-US" sz="2200" dirty="0"/>
              <a:t>Satan is </a:t>
            </a:r>
            <a:r>
              <a:rPr lang="en-US" sz="2200" dirty="0" smtClean="0"/>
              <a:t>likely to attack </a:t>
            </a:r>
            <a:r>
              <a:rPr lang="en-US" sz="2200" dirty="0"/>
              <a:t>your </a:t>
            </a:r>
            <a:r>
              <a:rPr lang="en-US" sz="2200" dirty="0" smtClean="0"/>
              <a:t>relationship.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3.	Read </a:t>
            </a:r>
            <a:r>
              <a:rPr lang="en-US" sz="2200" dirty="0"/>
              <a:t>Song of Solomon together and note how each </a:t>
            </a:r>
            <a:r>
              <a:rPr lang="en-US" sz="2200" dirty="0" smtClean="0"/>
              <a:t>	partner treats </a:t>
            </a:r>
            <a:r>
              <a:rPr lang="en-US" sz="2200" dirty="0"/>
              <a:t>and relates to the other.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4.	Assure </a:t>
            </a:r>
            <a:r>
              <a:rPr lang="en-US" sz="2200" dirty="0"/>
              <a:t>protected times to spend time with your spouse; </a:t>
            </a:r>
            <a:r>
              <a:rPr lang="en-US" sz="2200" dirty="0" smtClean="0"/>
              <a:t>	to build </a:t>
            </a:r>
            <a:r>
              <a:rPr lang="en-US" sz="2200" dirty="0"/>
              <a:t>the relationship, and times for your intimate </a:t>
            </a:r>
            <a:r>
              <a:rPr lang="en-US" sz="2200" dirty="0" smtClean="0"/>
              <a:t>	relationship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 smtClean="0"/>
              <a:t>5.	If </a:t>
            </a:r>
            <a:r>
              <a:rPr lang="en-US" sz="2200" dirty="0"/>
              <a:t>tempted, formulate ways that you can safeguard </a:t>
            </a:r>
            <a:r>
              <a:rPr lang="en-US" sz="2200" dirty="0" smtClean="0"/>
              <a:t>	yourself(s) from </a:t>
            </a:r>
            <a:r>
              <a:rPr lang="en-US" sz="2200" dirty="0"/>
              <a:t>porn.</a:t>
            </a:r>
          </a:p>
          <a:p>
            <a:pPr marL="0" indent="0">
              <a:buNone/>
            </a:pPr>
            <a:r>
              <a:rPr lang="en-US" sz="2200" dirty="0" smtClean="0"/>
              <a:t>6.	If </a:t>
            </a:r>
            <a:r>
              <a:rPr lang="en-US" sz="2200" dirty="0"/>
              <a:t>using porn, even occasionally, repent and then </a:t>
            </a:r>
            <a:r>
              <a:rPr lang="en-US" sz="2200" dirty="0" smtClean="0"/>
              <a:t>	establish </a:t>
            </a:r>
            <a:r>
              <a:rPr lang="en-US" sz="2200" dirty="0"/>
              <a:t>an </a:t>
            </a:r>
            <a:r>
              <a:rPr lang="en-US" sz="2200" dirty="0" smtClean="0"/>
              <a:t>accountability </a:t>
            </a:r>
            <a:r>
              <a:rPr lang="en-US" sz="2200" dirty="0"/>
              <a:t>partner.</a:t>
            </a:r>
          </a:p>
        </p:txBody>
      </p:sp>
    </p:spTree>
    <p:extLst>
      <p:ext uri="{BB962C8B-B14F-4D97-AF65-F5344CB8AC3E}">
        <p14:creationId xmlns:p14="http://schemas.microsoft.com/office/powerpoint/2010/main" xmlns="" val="47282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Or ….Satan will try to neutralize you by having you convince yourself that you are so worthless, and ineffective that you will not even engage in the fight.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Woe Is Me attitude = Pride too!!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Either way – he wins. Puffing yourself up or tearing yourself down are both based on self focused pride. Stop listening to you self talk about how great or terrible you are.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8153400" cy="5105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C.  God HATES pride – because it is when man </a:t>
            </a:r>
            <a:r>
              <a:rPr lang="en-US" dirty="0" smtClean="0"/>
              <a:t>	is </a:t>
            </a:r>
            <a:r>
              <a:rPr lang="en-US" b="1" u="sng" dirty="0" smtClean="0">
                <a:solidFill>
                  <a:srgbClr val="FF0000"/>
                </a:solidFill>
              </a:rPr>
              <a:t>stealing Gods Glory for himself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Never forget, every ability that you have, every good thing that you have received, every situation that you find yourself in are from God – you did not give yourself any of those.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7924800" cy="1219200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 smtClean="0"/>
              <a:t>So the real question – do you have a Dog or a Cat mindset?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3" descr="IMG_2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524000"/>
            <a:ext cx="3204043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3" cstate="print"/>
          <a:srcRect l="11481" t="13333" r="14445" b="15556"/>
          <a:stretch>
            <a:fillRect/>
          </a:stretch>
        </p:blipFill>
        <p:spPr>
          <a:xfrm>
            <a:off x="4724400" y="1524000"/>
            <a:ext cx="3810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76200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3333FF"/>
                </a:solidFill>
              </a:rPr>
              <a:t>  The Dog Says:</a:t>
            </a:r>
            <a:endParaRPr lang="en-US" sz="3200" b="1" dirty="0" smtClean="0">
              <a:solidFill>
                <a:srgbClr val="3333FF"/>
              </a:solidFill>
            </a:endParaRPr>
          </a:p>
        </p:txBody>
      </p:sp>
      <p:pic>
        <p:nvPicPr>
          <p:cNvPr id="5" name="Content Placeholder 3" descr="IMG_2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35028" y="457200"/>
            <a:ext cx="3824181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1752600"/>
            <a:ext cx="327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You Love me</a:t>
            </a:r>
          </a:p>
          <a:p>
            <a:r>
              <a:rPr lang="en-US" sz="3200" b="1" dirty="0" smtClean="0"/>
              <a:t>You Feed me</a:t>
            </a:r>
          </a:p>
          <a:p>
            <a:r>
              <a:rPr lang="en-US" sz="3200" b="1" dirty="0" smtClean="0"/>
              <a:t>You Play with me</a:t>
            </a:r>
          </a:p>
          <a:p>
            <a:r>
              <a:rPr lang="en-US" sz="3200" b="1" dirty="0" smtClean="0"/>
              <a:t>You Give me a nice place to live…..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So YOU must be God!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04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The Cat Says: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You Love me</a:t>
            </a:r>
          </a:p>
          <a:p>
            <a:pPr marL="0" indent="0">
              <a:buNone/>
            </a:pPr>
            <a:r>
              <a:rPr lang="en-US" b="1" dirty="0" smtClean="0"/>
              <a:t>You Feed me</a:t>
            </a:r>
          </a:p>
          <a:p>
            <a:pPr marL="0" indent="0">
              <a:buNone/>
            </a:pPr>
            <a:r>
              <a:rPr lang="en-US" b="1" dirty="0" smtClean="0"/>
              <a:t>You Play with me</a:t>
            </a:r>
          </a:p>
          <a:p>
            <a:pPr marL="0" indent="0">
              <a:buNone/>
            </a:pPr>
            <a:r>
              <a:rPr lang="en-US" b="1" dirty="0" smtClean="0"/>
              <a:t>You Give me a nice place to live…..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So </a:t>
            </a:r>
            <a:r>
              <a:rPr lang="en-US" sz="3600" b="1" dirty="0" smtClean="0"/>
              <a:t>I</a:t>
            </a:r>
            <a:r>
              <a:rPr lang="en-US" b="1" dirty="0" smtClean="0"/>
              <a:t> must be God</a:t>
            </a:r>
            <a:endParaRPr lang="en-US" b="1" dirty="0"/>
          </a:p>
        </p:txBody>
      </p:sp>
      <p:pic>
        <p:nvPicPr>
          <p:cNvPr id="7" name="Picture 6" descr="Cat.jpg"/>
          <p:cNvPicPr>
            <a:picLocks noChangeAspect="1"/>
          </p:cNvPicPr>
          <p:nvPr/>
        </p:nvPicPr>
        <p:blipFill>
          <a:blip r:embed="rId2" cstate="print"/>
          <a:srcRect l="11481" t="13333" r="14445" b="15556"/>
          <a:stretch>
            <a:fillRect/>
          </a:stretch>
        </p:blipFill>
        <p:spPr>
          <a:xfrm>
            <a:off x="228600" y="685800"/>
            <a:ext cx="4524375" cy="579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neric (Online)">
  <a:themeElements>
    <a:clrScheme name="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FFFF"/>
      </a:hlink>
      <a:folHlink>
        <a:srgbClr val="009999"/>
      </a:folHlink>
    </a:clrScheme>
    <a:fontScheme name="Generic (Online).po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Online).pot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.pot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.po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2761</TotalTime>
  <Words>719</Words>
  <Application>Microsoft Office PowerPoint</Application>
  <PresentationFormat>On-screen Show (4:3)</PresentationFormat>
  <Paragraphs>176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Generic (Online)</vt:lpstr>
      <vt:lpstr>  Proverbs for Life  Lesson #3</vt:lpstr>
      <vt:lpstr>Slide 2</vt:lpstr>
      <vt:lpstr>Slide 3</vt:lpstr>
      <vt:lpstr>Slide 4</vt:lpstr>
      <vt:lpstr>Slide 5</vt:lpstr>
      <vt:lpstr>Slide 6</vt:lpstr>
      <vt:lpstr>Slide 7</vt:lpstr>
      <vt:lpstr>Slide 8</vt:lpstr>
      <vt:lpstr>The Cat Says:</vt:lpstr>
      <vt:lpstr>Slide 10</vt:lpstr>
      <vt:lpstr>Slide 11</vt:lpstr>
      <vt:lpstr>Slide 12</vt:lpstr>
      <vt:lpstr>Slide 13</vt:lpstr>
      <vt:lpstr>Slide 14</vt:lpstr>
      <vt:lpstr>II. Sexual Immorality</vt:lpstr>
      <vt:lpstr>Slide 16</vt:lpstr>
      <vt:lpstr>Slide 17</vt:lpstr>
      <vt:lpstr>E. What God says about sexual  immorality</vt:lpstr>
      <vt:lpstr>Slide 19</vt:lpstr>
      <vt:lpstr>Slide 20</vt:lpstr>
      <vt:lpstr>Slide 21</vt:lpstr>
      <vt:lpstr>Marital failure #1 for Men –  Wrong Definition of Love for their wife</vt:lpstr>
      <vt:lpstr>Marital failure #2 for Men –  Wrong Priorities</vt:lpstr>
      <vt:lpstr>Slide 24</vt:lpstr>
      <vt:lpstr>Slide 25</vt:lpstr>
      <vt:lpstr>Marital failure #1 for Women – Wrong Definition of Love for their Husband </vt:lpstr>
      <vt:lpstr>Marital failure #2 for Women – Wrong Priorities</vt:lpstr>
      <vt:lpstr>Slide 28</vt:lpstr>
      <vt:lpstr>The Wife’s Ultimate Mission:</vt:lpstr>
      <vt:lpstr>The Crazy Cycle</vt:lpstr>
      <vt:lpstr>Slide 31</vt:lpstr>
      <vt:lpstr>Slide 32</vt:lpstr>
      <vt:lpstr>F.  Warning signs adultery is present, or  coming soon: </vt:lpstr>
      <vt:lpstr>Slide 34</vt:lpstr>
      <vt:lpstr>Slide 35</vt:lpstr>
      <vt:lpstr>III. Pornography</vt:lpstr>
      <vt:lpstr>Slide 37</vt:lpstr>
      <vt:lpstr>Slide 38</vt:lpstr>
      <vt:lpstr>Homework - Pride: </vt:lpstr>
      <vt:lpstr>Sexual Impurity: (if Single)</vt:lpstr>
      <vt:lpstr>Sexual Impurity: (if Married)</vt:lpstr>
    </vt:vector>
  </TitlesOfParts>
  <Company>WELCON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#1</dc:title>
  <dc:creator>PEGGY</dc:creator>
  <cp:lastModifiedBy>Larry</cp:lastModifiedBy>
  <cp:revision>351</cp:revision>
  <cp:lastPrinted>2002-01-06T00:37:39Z</cp:lastPrinted>
  <dcterms:created xsi:type="dcterms:W3CDTF">2001-10-15T10:03:33Z</dcterms:created>
  <dcterms:modified xsi:type="dcterms:W3CDTF">2017-09-16T00:43:15Z</dcterms:modified>
</cp:coreProperties>
</file>