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10/29/2017</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10/29/2017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10/29/2017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10/29/2017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10/29/2017</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1DAE1-DF62-45C5-80E5-9DBA40159086}"/>
              </a:ext>
            </a:extLst>
          </p:cNvPr>
          <p:cNvSpPr>
            <a:spLocks noGrp="1"/>
          </p:cNvSpPr>
          <p:nvPr>
            <p:ph type="ctrTitle"/>
          </p:nvPr>
        </p:nvSpPr>
        <p:spPr/>
        <p:txBody>
          <a:bodyPr>
            <a:normAutofit/>
          </a:bodyPr>
          <a:lstStyle/>
          <a:p>
            <a:r>
              <a:rPr lang="en-US" sz="8800" dirty="0"/>
              <a:t>Satan’s man</a:t>
            </a:r>
          </a:p>
        </p:txBody>
      </p:sp>
      <p:sp>
        <p:nvSpPr>
          <p:cNvPr id="3" name="Subtitle 2">
            <a:extLst>
              <a:ext uri="{FF2B5EF4-FFF2-40B4-BE49-F238E27FC236}">
                <a16:creationId xmlns:a16="http://schemas.microsoft.com/office/drawing/2014/main" id="{AB312782-0CB0-4A02-9864-5CBD31B9558E}"/>
              </a:ext>
            </a:extLst>
          </p:cNvPr>
          <p:cNvSpPr>
            <a:spLocks noGrp="1"/>
          </p:cNvSpPr>
          <p:nvPr>
            <p:ph type="subTitle" idx="1"/>
          </p:nvPr>
        </p:nvSpPr>
        <p:spPr/>
        <p:txBody>
          <a:bodyPr>
            <a:normAutofit/>
          </a:bodyPr>
          <a:lstStyle/>
          <a:p>
            <a:r>
              <a:rPr lang="en-US" sz="4000" dirty="0"/>
              <a:t>2 </a:t>
            </a:r>
            <a:r>
              <a:rPr lang="en-US" sz="4000" dirty="0" err="1"/>
              <a:t>Thes</a:t>
            </a:r>
            <a:r>
              <a:rPr lang="en-US" sz="4000" dirty="0"/>
              <a:t>. 2:1-4</a:t>
            </a:r>
          </a:p>
        </p:txBody>
      </p:sp>
    </p:spTree>
    <p:extLst>
      <p:ext uri="{BB962C8B-B14F-4D97-AF65-F5344CB8AC3E}">
        <p14:creationId xmlns:p14="http://schemas.microsoft.com/office/powerpoint/2010/main" val="192087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312782-0CB0-4A02-9864-5CBD31B9558E}"/>
              </a:ext>
            </a:extLst>
          </p:cNvPr>
          <p:cNvSpPr>
            <a:spLocks noGrp="1"/>
          </p:cNvSpPr>
          <p:nvPr>
            <p:ph type="subTitle" idx="1"/>
          </p:nvPr>
        </p:nvSpPr>
        <p:spPr>
          <a:xfrm>
            <a:off x="1111044" y="530258"/>
            <a:ext cx="9418320" cy="1691640"/>
          </a:xfrm>
        </p:spPr>
        <p:txBody>
          <a:bodyPr>
            <a:normAutofit/>
          </a:bodyPr>
          <a:lstStyle/>
          <a:p>
            <a:r>
              <a:rPr lang="en-US" sz="2800" b="1" dirty="0">
                <a:solidFill>
                  <a:schemeClr val="tx1"/>
                </a:solidFill>
              </a:rPr>
              <a:t>1 Sam. 15:2 </a:t>
            </a:r>
            <a:r>
              <a:rPr lang="en-US" sz="2800" dirty="0">
                <a:solidFill>
                  <a:schemeClr val="tx1"/>
                </a:solidFill>
              </a:rPr>
              <a:t>Thus </a:t>
            </a:r>
            <a:r>
              <a:rPr lang="en-US" sz="2800" dirty="0" err="1">
                <a:solidFill>
                  <a:schemeClr val="tx1"/>
                </a:solidFill>
              </a:rPr>
              <a:t>saith</a:t>
            </a:r>
            <a:r>
              <a:rPr lang="en-US" sz="2800" dirty="0">
                <a:solidFill>
                  <a:schemeClr val="tx1"/>
                </a:solidFill>
              </a:rPr>
              <a:t> the LORD of hosts, I remember that which Amalek did to Israel, how he laid wait for him in the way, when he came up from Egypt.</a:t>
            </a:r>
          </a:p>
        </p:txBody>
      </p:sp>
      <p:sp>
        <p:nvSpPr>
          <p:cNvPr id="5" name="Subtitle 2">
            <a:extLst>
              <a:ext uri="{FF2B5EF4-FFF2-40B4-BE49-F238E27FC236}">
                <a16:creationId xmlns:a16="http://schemas.microsoft.com/office/drawing/2014/main" id="{43360630-39F2-4642-A6EE-C4B13CC8922F}"/>
              </a:ext>
            </a:extLst>
          </p:cNvPr>
          <p:cNvSpPr txBox="1">
            <a:spLocks/>
          </p:cNvSpPr>
          <p:nvPr/>
        </p:nvSpPr>
        <p:spPr>
          <a:xfrm>
            <a:off x="1111044" y="2596299"/>
            <a:ext cx="9418320" cy="1691640"/>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200" kern="1200" spc="10" baseline="0">
                <a:solidFill>
                  <a:schemeClr val="tx1">
                    <a:lumMod val="75000"/>
                  </a:schemeClr>
                </a:solidFill>
                <a:latin typeface="+mn-lt"/>
                <a:ea typeface="+mn-ea"/>
                <a:cs typeface="+mn-cs"/>
              </a:defRPr>
            </a:lvl1pPr>
            <a:lvl2pPr marL="4572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2pPr>
            <a:lvl3pPr marL="9144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3pPr>
            <a:lvl4pPr marL="1371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4pPr>
            <a:lvl5pPr marL="18288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5pPr>
            <a:lvl6pPr marL="22860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9pPr>
          </a:lstStyle>
          <a:p>
            <a:r>
              <a:rPr lang="en-US" sz="4000" b="1" dirty="0">
                <a:solidFill>
                  <a:schemeClr val="tx1"/>
                </a:solidFill>
              </a:rPr>
              <a:t>Rapture – </a:t>
            </a:r>
            <a:r>
              <a:rPr lang="en-US" sz="4000" dirty="0">
                <a:solidFill>
                  <a:schemeClr val="tx1"/>
                </a:solidFill>
              </a:rPr>
              <a:t>Christ comes “for” His saints.</a:t>
            </a:r>
          </a:p>
          <a:p>
            <a:endParaRPr lang="en-US" sz="4000" b="1" dirty="0">
              <a:solidFill>
                <a:schemeClr val="tx1"/>
              </a:solidFill>
            </a:endParaRPr>
          </a:p>
          <a:p>
            <a:r>
              <a:rPr lang="en-US" sz="4000" b="1" dirty="0">
                <a:solidFill>
                  <a:schemeClr val="tx1"/>
                </a:solidFill>
              </a:rPr>
              <a:t>Revelation – </a:t>
            </a:r>
            <a:r>
              <a:rPr lang="en-US" sz="4000" dirty="0">
                <a:solidFill>
                  <a:schemeClr val="tx1"/>
                </a:solidFill>
              </a:rPr>
              <a:t>Christ returns to earth “with” His saints.</a:t>
            </a:r>
          </a:p>
        </p:txBody>
      </p:sp>
      <p:sp>
        <p:nvSpPr>
          <p:cNvPr id="6" name="Subtitle 2">
            <a:extLst>
              <a:ext uri="{FF2B5EF4-FFF2-40B4-BE49-F238E27FC236}">
                <a16:creationId xmlns:a16="http://schemas.microsoft.com/office/drawing/2014/main" id="{6DA5C6F8-53B2-4294-AACB-371BA4A7AF81}"/>
              </a:ext>
            </a:extLst>
          </p:cNvPr>
          <p:cNvSpPr txBox="1">
            <a:spLocks/>
          </p:cNvSpPr>
          <p:nvPr/>
        </p:nvSpPr>
        <p:spPr>
          <a:xfrm>
            <a:off x="1111044" y="4662340"/>
            <a:ext cx="9418320" cy="1691640"/>
          </a:xfrm>
          <a:prstGeom prst="rect">
            <a:avLst/>
          </a:prstGeom>
        </p:spPr>
        <p:txBody>
          <a:bodyPr vert="horz" lIns="91440" tIns="45720" rIns="91440" bIns="45720" rtlCol="0">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200" kern="1200" spc="10" baseline="0">
                <a:solidFill>
                  <a:schemeClr val="tx1">
                    <a:lumMod val="75000"/>
                  </a:schemeClr>
                </a:solidFill>
                <a:latin typeface="+mn-lt"/>
                <a:ea typeface="+mn-ea"/>
                <a:cs typeface="+mn-cs"/>
              </a:defRPr>
            </a:lvl1pPr>
            <a:lvl2pPr marL="4572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2pPr>
            <a:lvl3pPr marL="9144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3pPr>
            <a:lvl4pPr marL="1371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4pPr>
            <a:lvl5pPr marL="18288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5pPr>
            <a:lvl6pPr marL="22860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9pPr>
          </a:lstStyle>
          <a:p>
            <a:endParaRPr lang="en-US" sz="4000" dirty="0"/>
          </a:p>
        </p:txBody>
      </p:sp>
      <p:sp>
        <p:nvSpPr>
          <p:cNvPr id="7" name="Rectangle 6">
            <a:extLst>
              <a:ext uri="{FF2B5EF4-FFF2-40B4-BE49-F238E27FC236}">
                <a16:creationId xmlns:a16="http://schemas.microsoft.com/office/drawing/2014/main" id="{EC0566D5-274E-4E9F-8C5C-7C20C4D96EDC}"/>
              </a:ext>
            </a:extLst>
          </p:cNvPr>
          <p:cNvSpPr/>
          <p:nvPr/>
        </p:nvSpPr>
        <p:spPr>
          <a:xfrm>
            <a:off x="1216057" y="4506807"/>
            <a:ext cx="9700181" cy="1815882"/>
          </a:xfrm>
          <a:prstGeom prst="rect">
            <a:avLst/>
          </a:prstGeom>
        </p:spPr>
        <p:txBody>
          <a:bodyPr wrap="square">
            <a:spAutoFit/>
          </a:bodyPr>
          <a:lstStyle/>
          <a:p>
            <a:r>
              <a:rPr lang="en-US" sz="2800" b="1" dirty="0"/>
              <a:t>2 </a:t>
            </a:r>
            <a:r>
              <a:rPr lang="en-US" sz="2800" b="1" dirty="0" err="1"/>
              <a:t>Thes</a:t>
            </a:r>
            <a:r>
              <a:rPr lang="en-US" sz="2800" b="1" dirty="0"/>
              <a:t>. </a:t>
            </a:r>
            <a:r>
              <a:rPr lang="en-US" sz="2800" dirty="0"/>
              <a:t>1:10 When he shall come to be glorified in his saints, and to be admired in all them that believe (because our testimony among you was believed) in that day. </a:t>
            </a:r>
          </a:p>
        </p:txBody>
      </p:sp>
    </p:spTree>
    <p:extLst>
      <p:ext uri="{BB962C8B-B14F-4D97-AF65-F5344CB8AC3E}">
        <p14:creationId xmlns:p14="http://schemas.microsoft.com/office/powerpoint/2010/main" val="143839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312782-0CB0-4A02-9864-5CBD31B9558E}"/>
              </a:ext>
            </a:extLst>
          </p:cNvPr>
          <p:cNvSpPr>
            <a:spLocks noGrp="1"/>
          </p:cNvSpPr>
          <p:nvPr>
            <p:ph type="subTitle" idx="1"/>
          </p:nvPr>
        </p:nvSpPr>
        <p:spPr>
          <a:xfrm>
            <a:off x="603315" y="454842"/>
            <a:ext cx="11378153" cy="6153347"/>
          </a:xfrm>
        </p:spPr>
        <p:txBody>
          <a:bodyPr>
            <a:normAutofit/>
          </a:bodyPr>
          <a:lstStyle/>
          <a:p>
            <a:r>
              <a:rPr lang="en-US" sz="2800" b="1" dirty="0">
                <a:solidFill>
                  <a:schemeClr val="tx1"/>
                </a:solidFill>
              </a:rPr>
              <a:t>1 Cor. 1:8 </a:t>
            </a:r>
            <a:r>
              <a:rPr lang="en-US" sz="2800" dirty="0">
                <a:solidFill>
                  <a:schemeClr val="tx1"/>
                </a:solidFill>
              </a:rPr>
              <a:t>Who shall also confirm you unto the end, that ye may be blameless in </a:t>
            </a:r>
            <a:r>
              <a:rPr lang="en-US" sz="2800" u="sng" dirty="0">
                <a:solidFill>
                  <a:schemeClr val="tx1"/>
                </a:solidFill>
              </a:rPr>
              <a:t>the day of our Lord Jesus Christ</a:t>
            </a:r>
            <a:r>
              <a:rPr lang="en-US" sz="2800" dirty="0">
                <a:solidFill>
                  <a:schemeClr val="tx1"/>
                </a:solidFill>
              </a:rPr>
              <a:t>. </a:t>
            </a:r>
          </a:p>
          <a:p>
            <a:r>
              <a:rPr lang="en-US" sz="2800" b="1" dirty="0" err="1">
                <a:solidFill>
                  <a:schemeClr val="tx1"/>
                </a:solidFill>
              </a:rPr>
              <a:t>Php</a:t>
            </a:r>
            <a:r>
              <a:rPr lang="en-US" sz="2800" b="1" dirty="0">
                <a:solidFill>
                  <a:schemeClr val="tx1"/>
                </a:solidFill>
              </a:rPr>
              <a:t> 1:6 </a:t>
            </a:r>
            <a:r>
              <a:rPr lang="en-US" sz="2800" dirty="0">
                <a:solidFill>
                  <a:schemeClr val="tx1"/>
                </a:solidFill>
              </a:rPr>
              <a:t>Being confident of this very thing, that he which hath begun a good work in you will perform it until the day of Jesus Christ: </a:t>
            </a:r>
          </a:p>
          <a:p>
            <a:r>
              <a:rPr lang="en-US" sz="2800" b="1" dirty="0" err="1">
                <a:solidFill>
                  <a:schemeClr val="tx1"/>
                </a:solidFill>
              </a:rPr>
              <a:t>Php</a:t>
            </a:r>
            <a:r>
              <a:rPr lang="en-US" sz="2800" b="1" dirty="0">
                <a:solidFill>
                  <a:schemeClr val="tx1"/>
                </a:solidFill>
              </a:rPr>
              <a:t> 1:10 </a:t>
            </a:r>
            <a:r>
              <a:rPr lang="en-US" sz="2800" dirty="0">
                <a:solidFill>
                  <a:schemeClr val="tx1"/>
                </a:solidFill>
              </a:rPr>
              <a:t>That ye may approve things that are excellent; that ye may be sincere and without offence till </a:t>
            </a:r>
            <a:r>
              <a:rPr lang="en-US" sz="2800" u="sng" dirty="0">
                <a:solidFill>
                  <a:schemeClr val="tx1"/>
                </a:solidFill>
              </a:rPr>
              <a:t>the day of Christ</a:t>
            </a:r>
            <a:r>
              <a:rPr lang="en-US" sz="2800" dirty="0">
                <a:solidFill>
                  <a:schemeClr val="tx1"/>
                </a:solidFill>
              </a:rPr>
              <a:t>; </a:t>
            </a:r>
          </a:p>
          <a:p>
            <a:r>
              <a:rPr lang="en-US" sz="2800" b="1" dirty="0" err="1">
                <a:solidFill>
                  <a:schemeClr val="tx1"/>
                </a:solidFill>
              </a:rPr>
              <a:t>Php</a:t>
            </a:r>
            <a:r>
              <a:rPr lang="en-US" sz="2800" b="1" dirty="0">
                <a:solidFill>
                  <a:schemeClr val="tx1"/>
                </a:solidFill>
              </a:rPr>
              <a:t> 2:16 </a:t>
            </a:r>
            <a:r>
              <a:rPr lang="en-US" sz="2800" dirty="0">
                <a:solidFill>
                  <a:schemeClr val="tx1"/>
                </a:solidFill>
              </a:rPr>
              <a:t>Holding forth the word of life; that I may rejoice in </a:t>
            </a:r>
            <a:r>
              <a:rPr lang="en-US" sz="2800" u="sng" dirty="0">
                <a:solidFill>
                  <a:schemeClr val="tx1"/>
                </a:solidFill>
              </a:rPr>
              <a:t>the day of Christ</a:t>
            </a:r>
            <a:r>
              <a:rPr lang="en-US" sz="2800" dirty="0">
                <a:solidFill>
                  <a:schemeClr val="tx1"/>
                </a:solidFill>
              </a:rPr>
              <a:t>, that I have not run in vain, neither </a:t>
            </a:r>
            <a:r>
              <a:rPr lang="en-US" sz="2800" dirty="0" err="1">
                <a:solidFill>
                  <a:schemeClr val="tx1"/>
                </a:solidFill>
              </a:rPr>
              <a:t>laboured</a:t>
            </a:r>
            <a:r>
              <a:rPr lang="en-US" sz="2800" dirty="0">
                <a:solidFill>
                  <a:schemeClr val="tx1"/>
                </a:solidFill>
              </a:rPr>
              <a:t> in vain. </a:t>
            </a:r>
          </a:p>
        </p:txBody>
      </p:sp>
      <p:sp>
        <p:nvSpPr>
          <p:cNvPr id="6" name="Subtitle 2">
            <a:extLst>
              <a:ext uri="{FF2B5EF4-FFF2-40B4-BE49-F238E27FC236}">
                <a16:creationId xmlns:a16="http://schemas.microsoft.com/office/drawing/2014/main" id="{6DA5C6F8-53B2-4294-AACB-371BA4A7AF81}"/>
              </a:ext>
            </a:extLst>
          </p:cNvPr>
          <p:cNvSpPr txBox="1">
            <a:spLocks/>
          </p:cNvSpPr>
          <p:nvPr/>
        </p:nvSpPr>
        <p:spPr>
          <a:xfrm>
            <a:off x="1111044" y="4662340"/>
            <a:ext cx="9418320" cy="1691640"/>
          </a:xfrm>
          <a:prstGeom prst="rect">
            <a:avLst/>
          </a:prstGeom>
        </p:spPr>
        <p:txBody>
          <a:bodyPr vert="horz" lIns="91440" tIns="45720" rIns="91440" bIns="45720" rtlCol="0">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200" kern="1200" spc="10" baseline="0">
                <a:solidFill>
                  <a:schemeClr val="tx1">
                    <a:lumMod val="75000"/>
                  </a:schemeClr>
                </a:solidFill>
                <a:latin typeface="+mn-lt"/>
                <a:ea typeface="+mn-ea"/>
                <a:cs typeface="+mn-cs"/>
              </a:defRPr>
            </a:lvl1pPr>
            <a:lvl2pPr marL="4572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2pPr>
            <a:lvl3pPr marL="9144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3pPr>
            <a:lvl4pPr marL="1371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4pPr>
            <a:lvl5pPr marL="18288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5pPr>
            <a:lvl6pPr marL="22860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95000"/>
              </a:lnSpc>
              <a:spcBef>
                <a:spcPts val="1400"/>
              </a:spcBef>
              <a:spcAft>
                <a:spcPts val="200"/>
              </a:spcAft>
              <a:buClr>
                <a:srgbClr val="6F6F74"/>
              </a:buClr>
              <a:buSzPct val="80000"/>
              <a:buFont typeface="Arial" pitchFamily="34" charset="0"/>
              <a:buNone/>
              <a:tabLst/>
              <a:defRPr/>
            </a:pPr>
            <a:endParaRPr kumimoji="0" lang="en-US" sz="4000" b="0" i="0" u="none" strike="noStrike" kern="1200" cap="none" spc="10" normalizeH="0" baseline="0" noProof="0" dirty="0">
              <a:ln>
                <a:noFill/>
              </a:ln>
              <a:solidFill>
                <a:srgbClr val="FFFFFF">
                  <a:lumMod val="75000"/>
                </a:srgbClr>
              </a:solidFill>
              <a:effectLst/>
              <a:uLnTx/>
              <a:uFillTx/>
              <a:latin typeface="Century Schoolbook" panose="02040604050505020304"/>
              <a:ea typeface="+mn-ea"/>
              <a:cs typeface="+mn-cs"/>
            </a:endParaRPr>
          </a:p>
        </p:txBody>
      </p:sp>
    </p:spTree>
    <p:extLst>
      <p:ext uri="{BB962C8B-B14F-4D97-AF65-F5344CB8AC3E}">
        <p14:creationId xmlns:p14="http://schemas.microsoft.com/office/powerpoint/2010/main" val="98839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B312782-0CB0-4A02-9864-5CBD31B9558E}"/>
              </a:ext>
            </a:extLst>
          </p:cNvPr>
          <p:cNvSpPr>
            <a:spLocks noGrp="1"/>
          </p:cNvSpPr>
          <p:nvPr>
            <p:ph type="subTitle" idx="1"/>
          </p:nvPr>
        </p:nvSpPr>
        <p:spPr>
          <a:xfrm>
            <a:off x="969642" y="304015"/>
            <a:ext cx="10917558" cy="1691640"/>
          </a:xfrm>
        </p:spPr>
        <p:txBody>
          <a:bodyPr>
            <a:normAutofit lnSpcReduction="10000"/>
          </a:bodyPr>
          <a:lstStyle/>
          <a:p>
            <a:r>
              <a:rPr lang="en-US" sz="2800" b="1" dirty="0">
                <a:solidFill>
                  <a:schemeClr val="tx1"/>
                </a:solidFill>
              </a:rPr>
              <a:t>John 17:12 </a:t>
            </a:r>
            <a:r>
              <a:rPr lang="en-US" sz="2800" dirty="0">
                <a:solidFill>
                  <a:schemeClr val="tx1"/>
                </a:solidFill>
              </a:rPr>
              <a:t>While I was with them in the world, I kept them in thy name: those that thou </a:t>
            </a:r>
            <a:r>
              <a:rPr lang="en-US" sz="2800" dirty="0" err="1">
                <a:solidFill>
                  <a:schemeClr val="tx1"/>
                </a:solidFill>
              </a:rPr>
              <a:t>gavest</a:t>
            </a:r>
            <a:r>
              <a:rPr lang="en-US" sz="2800" dirty="0">
                <a:solidFill>
                  <a:schemeClr val="tx1"/>
                </a:solidFill>
              </a:rPr>
              <a:t> me I have kept, and none of them is lost, but the </a:t>
            </a:r>
            <a:r>
              <a:rPr lang="en-US" sz="2800" u="sng" dirty="0">
                <a:solidFill>
                  <a:schemeClr val="tx1"/>
                </a:solidFill>
              </a:rPr>
              <a:t>son of perdition</a:t>
            </a:r>
            <a:r>
              <a:rPr lang="en-US" sz="2800" dirty="0">
                <a:solidFill>
                  <a:schemeClr val="tx1"/>
                </a:solidFill>
              </a:rPr>
              <a:t>; that the scripture might be fulfilled. </a:t>
            </a:r>
          </a:p>
        </p:txBody>
      </p:sp>
      <p:sp>
        <p:nvSpPr>
          <p:cNvPr id="6" name="Subtitle 2">
            <a:extLst>
              <a:ext uri="{FF2B5EF4-FFF2-40B4-BE49-F238E27FC236}">
                <a16:creationId xmlns:a16="http://schemas.microsoft.com/office/drawing/2014/main" id="{6DA5C6F8-53B2-4294-AACB-371BA4A7AF81}"/>
              </a:ext>
            </a:extLst>
          </p:cNvPr>
          <p:cNvSpPr txBox="1">
            <a:spLocks/>
          </p:cNvSpPr>
          <p:nvPr/>
        </p:nvSpPr>
        <p:spPr>
          <a:xfrm>
            <a:off x="1111044" y="4662340"/>
            <a:ext cx="9418320" cy="1691640"/>
          </a:xfrm>
          <a:prstGeom prst="rect">
            <a:avLst/>
          </a:prstGeom>
        </p:spPr>
        <p:txBody>
          <a:bodyPr vert="horz" lIns="91440" tIns="45720" rIns="91440" bIns="45720" rtlCol="0">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200" kern="1200" spc="10" baseline="0">
                <a:solidFill>
                  <a:schemeClr val="tx1">
                    <a:lumMod val="75000"/>
                  </a:schemeClr>
                </a:solidFill>
                <a:latin typeface="+mn-lt"/>
                <a:ea typeface="+mn-ea"/>
                <a:cs typeface="+mn-cs"/>
              </a:defRPr>
            </a:lvl1pPr>
            <a:lvl2pPr marL="4572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2pPr>
            <a:lvl3pPr marL="9144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3pPr>
            <a:lvl4pPr marL="1371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4pPr>
            <a:lvl5pPr marL="18288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5pPr>
            <a:lvl6pPr marL="22860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95000"/>
              </a:lnSpc>
              <a:spcBef>
                <a:spcPts val="1400"/>
              </a:spcBef>
              <a:spcAft>
                <a:spcPts val="200"/>
              </a:spcAft>
              <a:buClr>
                <a:srgbClr val="6F6F74"/>
              </a:buClr>
              <a:buSzPct val="80000"/>
              <a:buFont typeface="Arial" pitchFamily="34" charset="0"/>
              <a:buNone/>
              <a:tabLst/>
              <a:defRPr/>
            </a:pPr>
            <a:endParaRPr kumimoji="0" lang="en-US" sz="4000" b="0" i="0" u="none" strike="noStrike" kern="1200" cap="none" spc="10" normalizeH="0" baseline="0" noProof="0" dirty="0">
              <a:ln>
                <a:noFill/>
              </a:ln>
              <a:solidFill>
                <a:srgbClr val="FFFFFF">
                  <a:lumMod val="75000"/>
                </a:srgbClr>
              </a:solidFill>
              <a:effectLst/>
              <a:uLnTx/>
              <a:uFillTx/>
              <a:latin typeface="Century Schoolbook" panose="02040604050505020304"/>
              <a:ea typeface="+mn-ea"/>
              <a:cs typeface="+mn-cs"/>
            </a:endParaRPr>
          </a:p>
        </p:txBody>
      </p:sp>
      <p:sp>
        <p:nvSpPr>
          <p:cNvPr id="7" name="Rectangle 6">
            <a:extLst>
              <a:ext uri="{FF2B5EF4-FFF2-40B4-BE49-F238E27FC236}">
                <a16:creationId xmlns:a16="http://schemas.microsoft.com/office/drawing/2014/main" id="{EC0566D5-274E-4E9F-8C5C-7C20C4D96EDC}"/>
              </a:ext>
            </a:extLst>
          </p:cNvPr>
          <p:cNvSpPr/>
          <p:nvPr/>
        </p:nvSpPr>
        <p:spPr>
          <a:xfrm>
            <a:off x="969641" y="2121825"/>
            <a:ext cx="11143801" cy="2246769"/>
          </a:xfrm>
          <a:prstGeom prst="rect">
            <a:avLst/>
          </a:prstGeom>
        </p:spPr>
        <p:txBody>
          <a:bodyPr wrap="square">
            <a:spAutoFit/>
          </a:bodyPr>
          <a:lstStyle/>
          <a:p>
            <a:pPr lvl="0"/>
            <a:r>
              <a:rPr lang="en-US" sz="2800" b="1" dirty="0">
                <a:solidFill>
                  <a:srgbClr val="FFFFFF"/>
                </a:solidFill>
              </a:rPr>
              <a:t>Dan 9:27 </a:t>
            </a:r>
            <a:r>
              <a:rPr lang="en-US" sz="2800" dirty="0">
                <a:solidFill>
                  <a:srgbClr val="FFFFFF"/>
                </a:solidFill>
              </a:rPr>
              <a:t>And he shall confirm the covenant with many for one week: and in the midst of the week he shall cause the sacrifice and the oblation to cease, and for the overspreading of abominations he shall make it desolate, even until the consummation, and that determined shall be poured upon the desolate. </a:t>
            </a:r>
            <a:endParaRPr kumimoji="0" lang="en-US" sz="2800" i="0" u="none" strike="noStrike" kern="1200" cap="none" spc="0" normalizeH="0" baseline="0" noProof="0" dirty="0">
              <a:ln>
                <a:noFill/>
              </a:ln>
              <a:solidFill>
                <a:srgbClr val="FFFFFF"/>
              </a:solidFill>
              <a:effectLst/>
              <a:uLnTx/>
              <a:uFillTx/>
              <a:latin typeface="Century Schoolbook" panose="02040604050505020304"/>
              <a:ea typeface="+mn-ea"/>
              <a:cs typeface="+mn-cs"/>
            </a:endParaRPr>
          </a:p>
        </p:txBody>
      </p:sp>
      <p:sp>
        <p:nvSpPr>
          <p:cNvPr id="8" name="Rectangle 7">
            <a:extLst>
              <a:ext uri="{FF2B5EF4-FFF2-40B4-BE49-F238E27FC236}">
                <a16:creationId xmlns:a16="http://schemas.microsoft.com/office/drawing/2014/main" id="{F0051274-8EA6-4F00-B088-1BFC6C241563}"/>
              </a:ext>
            </a:extLst>
          </p:cNvPr>
          <p:cNvSpPr/>
          <p:nvPr/>
        </p:nvSpPr>
        <p:spPr>
          <a:xfrm>
            <a:off x="969641" y="4494764"/>
            <a:ext cx="11143801" cy="1815882"/>
          </a:xfrm>
          <a:prstGeom prst="rect">
            <a:avLst/>
          </a:prstGeom>
        </p:spPr>
        <p:txBody>
          <a:bodyPr wrap="square">
            <a:spAutoFit/>
          </a:bodyPr>
          <a:lstStyle/>
          <a:p>
            <a:pPr lvl="0"/>
            <a:r>
              <a:rPr lang="en-US" sz="2800" b="1" dirty="0">
                <a:solidFill>
                  <a:srgbClr val="FFFFFF"/>
                </a:solidFill>
              </a:rPr>
              <a:t>1 Cor. 3:16 </a:t>
            </a:r>
            <a:r>
              <a:rPr lang="en-US" sz="2800" dirty="0">
                <a:solidFill>
                  <a:srgbClr val="FFFFFF"/>
                </a:solidFill>
              </a:rPr>
              <a:t>Know ye not that ye are the temple of God, and that the Spirit of God dwelleth in you? </a:t>
            </a:r>
            <a:r>
              <a:rPr lang="en-US" sz="2800" b="1" dirty="0">
                <a:solidFill>
                  <a:srgbClr val="FFFFFF"/>
                </a:solidFill>
              </a:rPr>
              <a:t>17 </a:t>
            </a:r>
            <a:r>
              <a:rPr lang="en-US" sz="2800" dirty="0">
                <a:solidFill>
                  <a:srgbClr val="FFFFFF"/>
                </a:solidFill>
              </a:rPr>
              <a:t>If any man defile the temple of God, him shall God destroy; for the temple of God is holy, which temple ye are. </a:t>
            </a:r>
            <a:endParaRPr kumimoji="0" lang="en-US" sz="2800" i="0" u="none" strike="noStrike" kern="1200" cap="none" spc="0" normalizeH="0" baseline="0" noProof="0" dirty="0">
              <a:ln>
                <a:noFill/>
              </a:ln>
              <a:solidFill>
                <a:srgbClr val="FFFFFF"/>
              </a:solidFill>
              <a:effectLst/>
              <a:uLnTx/>
              <a:uFillTx/>
              <a:latin typeface="Century Schoolbook" panose="02040604050505020304"/>
              <a:ea typeface="+mn-ea"/>
              <a:cs typeface="+mn-cs"/>
            </a:endParaRPr>
          </a:p>
        </p:txBody>
      </p:sp>
    </p:spTree>
    <p:extLst>
      <p:ext uri="{BB962C8B-B14F-4D97-AF65-F5344CB8AC3E}">
        <p14:creationId xmlns:p14="http://schemas.microsoft.com/office/powerpoint/2010/main" val="130046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View</Template>
  <TotalTime>24</TotalTime>
  <Words>374</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Schoolbook</vt:lpstr>
      <vt:lpstr>Wingdings 2</vt:lpstr>
      <vt:lpstr>View</vt:lpstr>
      <vt:lpstr>Satan’s man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man</dc:title>
  <dc:creator>Kenny Morgan</dc:creator>
  <cp:lastModifiedBy>Kenny Morgan</cp:lastModifiedBy>
  <cp:revision>3</cp:revision>
  <dcterms:created xsi:type="dcterms:W3CDTF">2017-10-29T13:03:15Z</dcterms:created>
  <dcterms:modified xsi:type="dcterms:W3CDTF">2017-10-29T13:27:57Z</dcterms:modified>
</cp:coreProperties>
</file>