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56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672" y="-112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21920"/>
            <a:ext cx="8814816" cy="2087880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17501"/>
            <a:ext cx="8229600" cy="18415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349500"/>
            <a:ext cx="6560234" cy="14605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5424170"/>
            <a:ext cx="3002280" cy="22860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5/5/18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5424170"/>
            <a:ext cx="464288" cy="22860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5424170"/>
            <a:ext cx="3907464" cy="22860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5/5/18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5/5/18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187157"/>
            <a:ext cx="8001000" cy="7620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5/5/18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2722880"/>
            <a:ext cx="7406640" cy="7620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15192"/>
            <a:ext cx="7772400" cy="2275840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739761"/>
            <a:ext cx="7772400" cy="1258093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5428058"/>
            <a:ext cx="3002280" cy="22860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5/5/18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5428058"/>
            <a:ext cx="464288" cy="22860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5428058"/>
            <a:ext cx="3907464" cy="22860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377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377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5/5/18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5428807"/>
            <a:ext cx="464288" cy="228600"/>
          </a:xfrm>
        </p:spPr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187157"/>
            <a:ext cx="8001000" cy="7620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1804347"/>
            <a:ext cx="3749040" cy="7620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1804347"/>
            <a:ext cx="3749040" cy="7620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957"/>
            <a:ext cx="8229600" cy="952500"/>
          </a:xfrm>
        </p:spPr>
        <p:txBody>
          <a:bodyPr anchor="b"/>
          <a:lstStyle>
            <a:lvl1pPr>
              <a:defRPr/>
            </a:lvl1pPr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279261"/>
            <a:ext cx="4041775" cy="533135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endParaRPr kumimoji="0"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968500"/>
            <a:ext cx="4040188" cy="328480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968500"/>
            <a:ext cx="4041775" cy="328480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5/5/18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5428807"/>
            <a:ext cx="464288" cy="228600"/>
          </a:xfrm>
        </p:spPr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1015"/>
            <a:ext cx="8229600" cy="952500"/>
          </a:xfrm>
        </p:spPr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5/5/18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588392" y="1187157"/>
            <a:ext cx="8001000" cy="7620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5/5/18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881380"/>
            <a:ext cx="3749040" cy="7620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254000"/>
            <a:ext cx="3931920" cy="635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922967"/>
            <a:ext cx="3931920" cy="8890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1841500"/>
            <a:ext cx="8666456" cy="331470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endParaRPr/>
          </a:p>
          <a:p>
            <a:pPr lvl="1" eaLnBrk="1" latinLnBrk="0" hangingPunct="1"/>
            <a:endParaRPr/>
          </a:p>
          <a:p>
            <a:pPr lvl="2" eaLnBrk="1" latinLnBrk="0" hangingPunct="1"/>
            <a:endParaRPr/>
          </a:p>
          <a:p>
            <a:pPr lvl="3" eaLnBrk="1" latinLnBrk="0" hangingPunct="1"/>
            <a:endParaRPr/>
          </a:p>
          <a:p>
            <a:pPr lvl="4" eaLnBrk="1" latinLnBrk="0" hangingPunct="1"/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5428058"/>
            <a:ext cx="3002280" cy="22860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5/5/18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5428058"/>
            <a:ext cx="464288" cy="22860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5428058"/>
            <a:ext cx="3907464" cy="22860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3937000"/>
            <a:ext cx="5486400" cy="55378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4490780"/>
            <a:ext cx="5486400" cy="760213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endParaRPr kumimoji="0"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08220"/>
            <a:ext cx="8534400" cy="36195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5424170"/>
            <a:ext cx="3002280" cy="22860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5/5/18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5424170"/>
            <a:ext cx="464288" cy="22860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5424170"/>
            <a:ext cx="3907464" cy="22860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22571"/>
            <a:ext cx="8810846" cy="5471160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5334000"/>
            <a:ext cx="4212264" cy="22860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 algn="r" eaLnBrk="1" latinLnBrk="0" hangingPunct="1"/>
            <a:endParaRPr kumimoji="0"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5334000"/>
            <a:ext cx="3002280" cy="22860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5/5/18</a:t>
            </a:fld>
            <a:endParaRPr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5428807"/>
            <a:ext cx="464288" cy="22860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 sz="1600" b="1" dirty="0">
              <a:solidFill>
                <a:schemeClr val="tx2">
                  <a:shade val="90000"/>
                </a:schemeClr>
              </a:solidFill>
              <a:effectLst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11280"/>
            <a:ext cx="8229600" cy="9525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371864"/>
            <a:ext cx="8229600" cy="37719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 err="1"/>
              <a:t>Psa</a:t>
            </a:r>
            <a:r>
              <a:rPr lang="en-US" i="1" dirty="0"/>
              <a:t> 139:1-2,1 O LORD, thou hast searched me, and known [me]. 2 Thou </a:t>
            </a:r>
            <a:r>
              <a:rPr lang="en-US" i="1" dirty="0" err="1"/>
              <a:t>knowest</a:t>
            </a:r>
            <a:r>
              <a:rPr lang="en-US" i="1" dirty="0"/>
              <a:t> my </a:t>
            </a:r>
            <a:r>
              <a:rPr lang="en-US" i="1" dirty="0" err="1"/>
              <a:t>downsitting</a:t>
            </a:r>
            <a:r>
              <a:rPr lang="en-US" i="1" dirty="0"/>
              <a:t> and mine uprising, thou </a:t>
            </a:r>
            <a:r>
              <a:rPr lang="en-US" i="1" dirty="0" err="1"/>
              <a:t>understandest</a:t>
            </a:r>
            <a:r>
              <a:rPr lang="en-US" i="1" dirty="0"/>
              <a:t> my thought afar off.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046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>
                <a:effectLst/>
              </a:rPr>
              <a:t>THE WOES OF HYPOCRISY 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400" dirty="0" smtClean="0">
                <a:solidFill>
                  <a:schemeClr val="tx1">
                    <a:lumMod val="75000"/>
                  </a:schemeClr>
                </a:solidFill>
              </a:rPr>
              <a:t>An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 insincere life </a:t>
            </a:r>
            <a:r>
              <a:rPr lang="en-US" sz="2400" dirty="0" smtClean="0">
                <a:solidFill>
                  <a:schemeClr val="tx1">
                    <a:lumMod val="75000"/>
                  </a:schemeClr>
                </a:solidFill>
              </a:rPr>
              <a:t>deters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 salvation to </a:t>
            </a:r>
            <a:r>
              <a:rPr lang="en-US" sz="2400" dirty="0" smtClean="0">
                <a:solidFill>
                  <a:schemeClr val="tx1">
                    <a:lumMod val="75000"/>
                  </a:schemeClr>
                </a:solidFill>
              </a:rPr>
              <a:t>others.</a:t>
            </a:r>
          </a:p>
          <a:p>
            <a:pPr marL="514350" indent="-514350">
              <a:buFont typeface="Wingdings 2"/>
              <a:buAutoNum type="arabicPeriod"/>
            </a:pPr>
            <a:r>
              <a:rPr lang="en-US" sz="2400" dirty="0"/>
              <a:t>An insincere life covets and manipulates others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  <a:p>
            <a:pPr marL="514350" indent="-514350">
              <a:buAutoNum type="arabicPeriod"/>
            </a:pPr>
            <a:endParaRPr lang="en-US" sz="2400" dirty="0" smtClean="0"/>
          </a:p>
          <a:p>
            <a:pPr marL="514350" indent="-514350">
              <a:buAutoNum type="arabicPeriod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608145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>
                <a:effectLst/>
              </a:rPr>
              <a:t>THE WOES OF HYPOCRISY 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[Mat 23:13 KJV] 13 But woe unto you, scribes and Pharisees, hypocrites! for ye shut up the kingdom of heaven against men: for ye neither go in [yourselves], neither suffer ye them that are entering to go in.</a:t>
            </a:r>
          </a:p>
        </p:txBody>
      </p:sp>
    </p:spTree>
    <p:extLst>
      <p:ext uri="{BB962C8B-B14F-4D97-AF65-F5344CB8AC3E}">
        <p14:creationId xmlns:p14="http://schemas.microsoft.com/office/powerpoint/2010/main" val="2761559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>
                <a:effectLst/>
              </a:rPr>
              <a:t>THE WOES OF HYPOCRISY 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[Mat 23:14 KJV] 14 Woe unto you, scribes and Pharisees, hypocrites! for ye devour widows' houses, and for a </a:t>
            </a:r>
            <a:r>
              <a:rPr lang="en-US" dirty="0" err="1"/>
              <a:t>pretence</a:t>
            </a:r>
            <a:r>
              <a:rPr lang="en-US" dirty="0"/>
              <a:t> make long prayer: therefore ye shall receive the greater damnation.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559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>
                <a:effectLst/>
              </a:rPr>
              <a:t>THE WOES OF HYPOCRISY 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[Mat 15:</a:t>
            </a:r>
            <a:r>
              <a:rPr lang="en-US" dirty="0" smtClean="0"/>
              <a:t>7,8 </a:t>
            </a:r>
            <a:r>
              <a:rPr lang="en-US" dirty="0"/>
              <a:t>KJV] 7</a:t>
            </a:r>
            <a:r>
              <a:rPr lang="en-US" dirty="0"/>
              <a:t> </a:t>
            </a:r>
            <a:r>
              <a:rPr lang="en-US" dirty="0"/>
              <a:t>[Ye] hypocrites,</a:t>
            </a:r>
            <a:r>
              <a:rPr lang="en-US" dirty="0"/>
              <a:t> </a:t>
            </a:r>
            <a:r>
              <a:rPr lang="en-US" dirty="0"/>
              <a:t>well did </a:t>
            </a:r>
            <a:r>
              <a:rPr lang="en-US" dirty="0" err="1"/>
              <a:t>Esaias</a:t>
            </a:r>
            <a:r>
              <a:rPr lang="en-US" dirty="0"/>
              <a:t> prophesy of you, saying, 8 This people </a:t>
            </a:r>
            <a:r>
              <a:rPr lang="en-US" dirty="0" err="1"/>
              <a:t>draweth</a:t>
            </a:r>
            <a:r>
              <a:rPr lang="en-US" dirty="0"/>
              <a:t> nigh unto me with their mouth, and </a:t>
            </a:r>
            <a:r>
              <a:rPr lang="en-US" dirty="0" err="1"/>
              <a:t>honoureth</a:t>
            </a:r>
            <a:r>
              <a:rPr lang="en-US" dirty="0"/>
              <a:t> me with [their] lips; but their heart is far from me.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1534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>
                <a:effectLst/>
              </a:rPr>
              <a:t>THE WOES OF HYPOCRISY 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400" dirty="0" smtClean="0">
                <a:solidFill>
                  <a:schemeClr val="tx1">
                    <a:lumMod val="75000"/>
                  </a:schemeClr>
                </a:solidFill>
              </a:rPr>
              <a:t>An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 insincere life </a:t>
            </a:r>
            <a:r>
              <a:rPr lang="en-US" sz="2400" dirty="0" smtClean="0">
                <a:solidFill>
                  <a:schemeClr val="tx1">
                    <a:lumMod val="75000"/>
                  </a:schemeClr>
                </a:solidFill>
              </a:rPr>
              <a:t>deters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 salvation to </a:t>
            </a:r>
            <a:r>
              <a:rPr lang="en-US" sz="2400" dirty="0" smtClean="0">
                <a:solidFill>
                  <a:schemeClr val="tx1">
                    <a:lumMod val="75000"/>
                  </a:schemeClr>
                </a:solidFill>
              </a:rPr>
              <a:t>others.</a:t>
            </a:r>
          </a:p>
          <a:p>
            <a:pPr marL="514350" indent="-514350">
              <a:buFont typeface="Wingdings 2"/>
              <a:buAutoNum type="arabicPeriod"/>
            </a:pPr>
            <a:r>
              <a:rPr lang="en-US" sz="2400" dirty="0">
                <a:solidFill>
                  <a:srgbClr val="BFBFBF"/>
                </a:solidFill>
              </a:rPr>
              <a:t>An insincere life covets and manipulates </a:t>
            </a:r>
            <a:r>
              <a:rPr lang="en-US" sz="2400" dirty="0" smtClean="0">
                <a:solidFill>
                  <a:srgbClr val="BFBFBF"/>
                </a:solidFill>
              </a:rPr>
              <a:t>others</a:t>
            </a:r>
          </a:p>
          <a:p>
            <a:pPr marL="514350" indent="-514350">
              <a:buFont typeface="Wingdings 2"/>
              <a:buAutoNum type="arabicPeriod"/>
            </a:pPr>
            <a:r>
              <a:rPr lang="en-US" sz="2400" dirty="0"/>
              <a:t>An insincere life converts others to perfectionism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  <a:p>
            <a:pPr marL="514350" indent="-514350">
              <a:buAutoNum type="arabicPeriod"/>
            </a:pPr>
            <a:endParaRPr lang="en-US" sz="2000" dirty="0" smtClean="0"/>
          </a:p>
          <a:p>
            <a:pPr marL="514350" indent="-514350">
              <a:buAutoNum type="arabicPeriod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927646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>
                <a:effectLst/>
              </a:rPr>
              <a:t>THE WOES OF HYPOCRISY 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[</a:t>
            </a:r>
            <a:r>
              <a:rPr lang="en-US" dirty="0"/>
              <a:t>Mat 23:15 KJV] 15 Woe unto you, scribes and Pharisees, hypocrites! for ye compass sea and land to</a:t>
            </a:r>
            <a:r>
              <a:rPr lang="en-US" dirty="0"/>
              <a:t> </a:t>
            </a:r>
            <a:r>
              <a:rPr lang="en-US" dirty="0"/>
              <a:t>make one proselyte, and when he is made, ye make him twofold more the child of hell than yourselves.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6829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>
                <a:effectLst/>
              </a:rPr>
              <a:t>THE WOES OF HYPOCRISY 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400" dirty="0" smtClean="0">
                <a:solidFill>
                  <a:schemeClr val="tx1">
                    <a:lumMod val="75000"/>
                  </a:schemeClr>
                </a:solidFill>
              </a:rPr>
              <a:t>An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 insincere life </a:t>
            </a:r>
            <a:r>
              <a:rPr lang="en-US" sz="2400" dirty="0" smtClean="0">
                <a:solidFill>
                  <a:schemeClr val="tx1">
                    <a:lumMod val="75000"/>
                  </a:schemeClr>
                </a:solidFill>
              </a:rPr>
              <a:t>deters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 salvation to </a:t>
            </a:r>
            <a:r>
              <a:rPr lang="en-US" sz="2400" dirty="0" smtClean="0">
                <a:solidFill>
                  <a:schemeClr val="tx1">
                    <a:lumMod val="75000"/>
                  </a:schemeClr>
                </a:solidFill>
              </a:rPr>
              <a:t>others.</a:t>
            </a:r>
          </a:p>
          <a:p>
            <a:pPr marL="514350" indent="-514350">
              <a:buFont typeface="Wingdings 2"/>
              <a:buAutoNum type="arabicPeriod"/>
            </a:pPr>
            <a:r>
              <a:rPr lang="en-US" sz="2400" dirty="0">
                <a:solidFill>
                  <a:srgbClr val="BFBFBF"/>
                </a:solidFill>
              </a:rPr>
              <a:t>An insincere life covets and manipulates </a:t>
            </a:r>
            <a:r>
              <a:rPr lang="en-US" sz="2400" dirty="0" smtClean="0">
                <a:solidFill>
                  <a:srgbClr val="BFBFBF"/>
                </a:solidFill>
              </a:rPr>
              <a:t>others</a:t>
            </a:r>
          </a:p>
          <a:p>
            <a:pPr marL="514350" indent="-514350">
              <a:buFont typeface="Wingdings 2"/>
              <a:buAutoNum type="arabicPeriod"/>
            </a:pPr>
            <a:r>
              <a:rPr lang="en-US" sz="2400" dirty="0">
                <a:solidFill>
                  <a:srgbClr val="BFBFBF"/>
                </a:solidFill>
              </a:rPr>
              <a:t>An insincere life converts others to </a:t>
            </a:r>
            <a:r>
              <a:rPr lang="en-US" sz="2400" dirty="0" smtClean="0">
                <a:solidFill>
                  <a:srgbClr val="BFBFBF"/>
                </a:solidFill>
              </a:rPr>
              <a:t>perfectionism</a:t>
            </a:r>
          </a:p>
          <a:p>
            <a:pPr marL="514350" indent="-514350">
              <a:buFont typeface="Wingdings 2"/>
              <a:buAutoNum type="arabicPeriod"/>
            </a:pPr>
            <a:r>
              <a:rPr lang="en-US" sz="2400" dirty="0"/>
              <a:t>An insincere life is blinded and misguides others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  <a:p>
            <a:pPr marL="514350" indent="-514350">
              <a:buAutoNum type="arabicPeriod"/>
            </a:pPr>
            <a:endParaRPr lang="en-US" sz="2400" dirty="0" smtClean="0"/>
          </a:p>
          <a:p>
            <a:pPr marL="514350" indent="-514350">
              <a:buAutoNum type="arabicPeriod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6257460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>
                <a:effectLst/>
              </a:rPr>
              <a:t>THE WOES OF HYPOCRISY 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[Mat 23:16-22 KJV] 16 Woe unto you,</a:t>
            </a:r>
            <a:r>
              <a:rPr lang="en-US" dirty="0"/>
              <a:t> </a:t>
            </a:r>
            <a:r>
              <a:rPr lang="en-US" dirty="0"/>
              <a:t>[ye] blind guides, which say, Whosoever shall swear by the temple,</a:t>
            </a:r>
            <a:r>
              <a:rPr lang="en-US" dirty="0"/>
              <a:t> </a:t>
            </a:r>
            <a:r>
              <a:rPr lang="en-US" b="1" u="sng" dirty="0"/>
              <a:t>it is nothing</a:t>
            </a:r>
            <a:r>
              <a:rPr lang="en-US" dirty="0"/>
              <a:t>; but whosoever shall swear by the gold of the temple,</a:t>
            </a:r>
            <a:r>
              <a:rPr lang="en-US" dirty="0"/>
              <a:t> </a:t>
            </a:r>
            <a:r>
              <a:rPr lang="en-US" b="1" u="sng" dirty="0"/>
              <a:t>he is a debtor</a:t>
            </a:r>
            <a:r>
              <a:rPr lang="en-US" dirty="0"/>
              <a:t>! 17</a:t>
            </a:r>
            <a:r>
              <a:rPr lang="en-US" dirty="0"/>
              <a:t> </a:t>
            </a:r>
            <a:r>
              <a:rPr lang="en-US" dirty="0"/>
              <a:t>[Ye] fools and blind:</a:t>
            </a:r>
            <a:r>
              <a:rPr lang="en-US" dirty="0"/>
              <a:t> </a:t>
            </a:r>
            <a:r>
              <a:rPr lang="en-US" dirty="0"/>
              <a:t>for whether is greater, the gold, or the temple that </a:t>
            </a:r>
            <a:r>
              <a:rPr lang="en-US" dirty="0" err="1"/>
              <a:t>sanctifieth</a:t>
            </a:r>
            <a:r>
              <a:rPr lang="en-US" dirty="0"/>
              <a:t> the gold? 18 And, Whosoever shall swear by the altar, it is nothing; but whosoever </a:t>
            </a:r>
            <a:r>
              <a:rPr lang="en-US" dirty="0" err="1"/>
              <a:t>sweareth</a:t>
            </a:r>
            <a:r>
              <a:rPr lang="en-US" dirty="0"/>
              <a:t> by the gift that is upon it, he is guilty. 19 </a:t>
            </a:r>
            <a:r>
              <a:rPr lang="en-US" b="1" dirty="0"/>
              <a:t>[Ye] fools and blind:</a:t>
            </a:r>
            <a:r>
              <a:rPr lang="en-US" dirty="0"/>
              <a:t> for whether [is] greater, the gift, or the altar that </a:t>
            </a:r>
            <a:r>
              <a:rPr lang="en-US" dirty="0" err="1"/>
              <a:t>sanctifieth</a:t>
            </a:r>
            <a:r>
              <a:rPr lang="en-US" dirty="0"/>
              <a:t> the gift? 20 Whoso therefore shall swear by the altar, </a:t>
            </a:r>
            <a:r>
              <a:rPr lang="en-US" dirty="0" err="1"/>
              <a:t>sweareth</a:t>
            </a:r>
            <a:r>
              <a:rPr lang="en-US" dirty="0"/>
              <a:t> by it, and by all things thereon. 21 And whoso shall swear by the temple, </a:t>
            </a:r>
            <a:r>
              <a:rPr lang="en-US" dirty="0" err="1"/>
              <a:t>sweareth</a:t>
            </a:r>
            <a:r>
              <a:rPr lang="en-US" dirty="0"/>
              <a:t> by it, and by him that </a:t>
            </a:r>
            <a:r>
              <a:rPr lang="en-US" dirty="0" err="1"/>
              <a:t>dwelleth</a:t>
            </a:r>
            <a:r>
              <a:rPr lang="en-US" dirty="0"/>
              <a:t> therein. 22 And he that shall swear by heaven, </a:t>
            </a:r>
            <a:r>
              <a:rPr lang="en-US" dirty="0" err="1"/>
              <a:t>sweareth</a:t>
            </a:r>
            <a:r>
              <a:rPr lang="en-US" dirty="0"/>
              <a:t> by the throne of God, and by him that </a:t>
            </a:r>
            <a:r>
              <a:rPr lang="en-US" dirty="0" err="1"/>
              <a:t>sitteth</a:t>
            </a:r>
            <a:r>
              <a:rPr lang="en-US" dirty="0"/>
              <a:t> thereon.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6567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>
                <a:effectLst/>
              </a:rPr>
              <a:t>THE WOES OF HYPOCRISY 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400" dirty="0" smtClean="0">
                <a:solidFill>
                  <a:schemeClr val="tx1">
                    <a:lumMod val="75000"/>
                  </a:schemeClr>
                </a:solidFill>
              </a:rPr>
              <a:t>An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 insincere life </a:t>
            </a:r>
            <a:r>
              <a:rPr lang="en-US" sz="2400" dirty="0" smtClean="0">
                <a:solidFill>
                  <a:schemeClr val="tx1">
                    <a:lumMod val="75000"/>
                  </a:schemeClr>
                </a:solidFill>
              </a:rPr>
              <a:t>deters</a:t>
            </a:r>
            <a:r>
              <a:rPr lang="en-US" sz="2400" dirty="0">
                <a:solidFill>
                  <a:schemeClr val="tx1">
                    <a:lumMod val="75000"/>
                  </a:schemeClr>
                </a:solidFill>
              </a:rPr>
              <a:t> salvation to </a:t>
            </a:r>
            <a:r>
              <a:rPr lang="en-US" sz="2400" dirty="0" smtClean="0">
                <a:solidFill>
                  <a:schemeClr val="tx1">
                    <a:lumMod val="75000"/>
                  </a:schemeClr>
                </a:solidFill>
              </a:rPr>
              <a:t>others.</a:t>
            </a:r>
          </a:p>
          <a:p>
            <a:pPr marL="514350" indent="-514350">
              <a:buFont typeface="Wingdings 2"/>
              <a:buAutoNum type="arabicPeriod"/>
            </a:pPr>
            <a:r>
              <a:rPr lang="en-US" sz="2400" dirty="0">
                <a:solidFill>
                  <a:srgbClr val="BFBFBF"/>
                </a:solidFill>
              </a:rPr>
              <a:t>An insincere life covets and manipulates </a:t>
            </a:r>
            <a:r>
              <a:rPr lang="en-US" sz="2400" dirty="0" smtClean="0">
                <a:solidFill>
                  <a:srgbClr val="BFBFBF"/>
                </a:solidFill>
              </a:rPr>
              <a:t>others</a:t>
            </a:r>
          </a:p>
          <a:p>
            <a:pPr marL="514350" indent="-514350">
              <a:buFont typeface="Wingdings 2"/>
              <a:buAutoNum type="arabicPeriod"/>
            </a:pPr>
            <a:r>
              <a:rPr lang="en-US" sz="2400" dirty="0">
                <a:solidFill>
                  <a:srgbClr val="BFBFBF"/>
                </a:solidFill>
              </a:rPr>
              <a:t>An insincere life converts others to </a:t>
            </a:r>
            <a:r>
              <a:rPr lang="en-US" sz="2400" dirty="0" smtClean="0">
                <a:solidFill>
                  <a:srgbClr val="BFBFBF"/>
                </a:solidFill>
              </a:rPr>
              <a:t>perfectionism</a:t>
            </a:r>
          </a:p>
          <a:p>
            <a:pPr marL="514350" indent="-514350">
              <a:buFont typeface="Wingdings 2"/>
              <a:buAutoNum type="arabicPeriod"/>
            </a:pPr>
            <a:r>
              <a:rPr lang="en-US" sz="2400" dirty="0">
                <a:solidFill>
                  <a:srgbClr val="BFBFBF"/>
                </a:solidFill>
              </a:rPr>
              <a:t>An insincere life is blinded and misguides </a:t>
            </a:r>
            <a:r>
              <a:rPr lang="en-US" sz="2400" dirty="0" smtClean="0">
                <a:solidFill>
                  <a:srgbClr val="BFBFBF"/>
                </a:solidFill>
              </a:rPr>
              <a:t>others</a:t>
            </a:r>
          </a:p>
          <a:p>
            <a:pPr marL="514350" indent="-514350">
              <a:buFont typeface="Wingdings 2"/>
              <a:buAutoNum type="arabicPeriod"/>
            </a:pPr>
            <a:r>
              <a:rPr lang="en-US" sz="2400" dirty="0"/>
              <a:t>An insincere life lives without authority. </a:t>
            </a:r>
            <a:endParaRPr lang="en-US" sz="2400" dirty="0"/>
          </a:p>
          <a:p>
            <a:pPr marL="514350" indent="-514350">
              <a:buAutoNum type="arabicPeriod"/>
            </a:pPr>
            <a:endParaRPr lang="en-US" sz="2000" dirty="0" smtClean="0"/>
          </a:p>
          <a:p>
            <a:pPr marL="514350" indent="-514350">
              <a:buAutoNum type="arabicPeriod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908423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>
                <a:effectLst/>
              </a:rPr>
              <a:t>THE WOES OF HYPOCRISY 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[Mat 23:</a:t>
            </a:r>
            <a:r>
              <a:rPr lang="en-US" dirty="0" smtClean="0"/>
              <a:t>23 </a:t>
            </a:r>
            <a:r>
              <a:rPr lang="en-US" dirty="0"/>
              <a:t>KJV] 23 Woe unto you, scribes and Pharisees, hypocrites! for ye pay tithe of mint and anise and </a:t>
            </a:r>
            <a:r>
              <a:rPr lang="en-US" dirty="0" err="1"/>
              <a:t>cummin</a:t>
            </a:r>
            <a:r>
              <a:rPr lang="en-US" dirty="0"/>
              <a:t>, and have omitted the weightier [matters] of the law, </a:t>
            </a:r>
            <a:r>
              <a:rPr lang="en-US" b="1" dirty="0"/>
              <a:t>judgment, mercy, and faith:</a:t>
            </a:r>
            <a:r>
              <a:rPr lang="en-US" dirty="0"/>
              <a:t> these ought ye to have done, and not to leave the other undone.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766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[Mar 2:6-8 KJV] 6 But there were certain of the scribes sitting there, and reasoning in their hearts, 7 Why doth this [man] thus speak blasphemies? who can forgive sins but God only? 8 And immediately when Jesus perceived in his spirit that they so reasoned within themselves, he said unto them, Why reason ye these things in your hearts?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6272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>
                <a:effectLst/>
              </a:rPr>
              <a:t>THE WOES OF HYPOCRISY 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/>
              <a:t>Luk</a:t>
            </a:r>
            <a:r>
              <a:rPr lang="en-US" dirty="0"/>
              <a:t> 18:12 KJV - 12 I fast twice in the week, I give tithes of all that I possess.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9761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>
                <a:effectLst/>
              </a:rPr>
              <a:t>THE WOES OF HYPOCRISY 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24 [Ye] blind guides, which strain at a gnat, and swallow a camel.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7192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>
                <a:effectLst/>
              </a:rPr>
              <a:t>THE WOES OF HYPOCRISY 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600" dirty="0" smtClean="0">
                <a:solidFill>
                  <a:schemeClr val="tx1">
                    <a:lumMod val="75000"/>
                  </a:schemeClr>
                </a:solidFill>
              </a:rPr>
              <a:t>An</a:t>
            </a:r>
            <a:r>
              <a:rPr lang="en-US" sz="2600" dirty="0">
                <a:solidFill>
                  <a:schemeClr val="tx1">
                    <a:lumMod val="75000"/>
                  </a:schemeClr>
                </a:solidFill>
              </a:rPr>
              <a:t> insincere life </a:t>
            </a:r>
            <a:r>
              <a:rPr lang="en-US" sz="2600" dirty="0" smtClean="0">
                <a:solidFill>
                  <a:schemeClr val="tx1">
                    <a:lumMod val="75000"/>
                  </a:schemeClr>
                </a:solidFill>
              </a:rPr>
              <a:t>deters</a:t>
            </a:r>
            <a:r>
              <a:rPr lang="en-US" sz="2600" dirty="0">
                <a:solidFill>
                  <a:schemeClr val="tx1">
                    <a:lumMod val="75000"/>
                  </a:schemeClr>
                </a:solidFill>
              </a:rPr>
              <a:t> salvation to </a:t>
            </a:r>
            <a:r>
              <a:rPr lang="en-US" sz="2600" dirty="0" smtClean="0">
                <a:solidFill>
                  <a:schemeClr val="tx1">
                    <a:lumMod val="75000"/>
                  </a:schemeClr>
                </a:solidFill>
              </a:rPr>
              <a:t>others.</a:t>
            </a:r>
          </a:p>
          <a:p>
            <a:pPr marL="514350" indent="-514350">
              <a:buFont typeface="Wingdings 2"/>
              <a:buAutoNum type="arabicPeriod"/>
            </a:pPr>
            <a:r>
              <a:rPr lang="en-US" sz="2600" dirty="0">
                <a:solidFill>
                  <a:srgbClr val="BFBFBF"/>
                </a:solidFill>
              </a:rPr>
              <a:t>An insincere life covets and manipulates </a:t>
            </a:r>
            <a:r>
              <a:rPr lang="en-US" sz="2600" dirty="0" smtClean="0">
                <a:solidFill>
                  <a:srgbClr val="BFBFBF"/>
                </a:solidFill>
              </a:rPr>
              <a:t>others</a:t>
            </a:r>
          </a:p>
          <a:p>
            <a:pPr marL="514350" indent="-514350">
              <a:buFont typeface="Wingdings 2"/>
              <a:buAutoNum type="arabicPeriod"/>
            </a:pPr>
            <a:r>
              <a:rPr lang="en-US" sz="2600" dirty="0">
                <a:solidFill>
                  <a:srgbClr val="BFBFBF"/>
                </a:solidFill>
              </a:rPr>
              <a:t>An insincere life converts others to </a:t>
            </a:r>
            <a:r>
              <a:rPr lang="en-US" sz="2600" dirty="0" smtClean="0">
                <a:solidFill>
                  <a:srgbClr val="BFBFBF"/>
                </a:solidFill>
              </a:rPr>
              <a:t>perfectionism</a:t>
            </a:r>
          </a:p>
          <a:p>
            <a:pPr marL="514350" indent="-514350">
              <a:buFont typeface="Wingdings 2"/>
              <a:buAutoNum type="arabicPeriod"/>
            </a:pPr>
            <a:r>
              <a:rPr lang="en-US" sz="2600" dirty="0">
                <a:solidFill>
                  <a:srgbClr val="BFBFBF"/>
                </a:solidFill>
              </a:rPr>
              <a:t>An insincere life is blinded and misguides </a:t>
            </a:r>
            <a:r>
              <a:rPr lang="en-US" sz="2600" dirty="0" smtClean="0">
                <a:solidFill>
                  <a:srgbClr val="BFBFBF"/>
                </a:solidFill>
              </a:rPr>
              <a:t>others</a:t>
            </a:r>
          </a:p>
          <a:p>
            <a:pPr marL="514350" indent="-514350">
              <a:buFont typeface="Wingdings 2"/>
              <a:buAutoNum type="arabicPeriod"/>
            </a:pPr>
            <a:r>
              <a:rPr lang="en-US" sz="2600" dirty="0">
                <a:solidFill>
                  <a:srgbClr val="BFBFBF"/>
                </a:solidFill>
              </a:rPr>
              <a:t>An insincere life lives without authority. </a:t>
            </a:r>
            <a:endParaRPr lang="en-US" sz="2600" dirty="0" smtClean="0">
              <a:solidFill>
                <a:srgbClr val="BFBFBF"/>
              </a:solidFill>
            </a:endParaRPr>
          </a:p>
          <a:p>
            <a:pPr marL="514350" indent="-514350">
              <a:buFont typeface="Wingdings 2"/>
              <a:buAutoNum type="arabicPeriod"/>
            </a:pPr>
            <a:r>
              <a:rPr lang="en-US" sz="2600" dirty="0"/>
              <a:t>An insincere life has a facade. 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marL="514350" indent="-514350">
              <a:buFont typeface="Wingdings 2"/>
              <a:buAutoNum type="arabicPeriod"/>
            </a:pPr>
            <a:endParaRPr lang="en-US" sz="2000" dirty="0"/>
          </a:p>
          <a:p>
            <a:pPr marL="514350" indent="-514350">
              <a:buAutoNum type="arabicPeriod"/>
            </a:pPr>
            <a:endParaRPr lang="en-US" sz="2000" dirty="0" smtClean="0"/>
          </a:p>
          <a:p>
            <a:pPr marL="514350" indent="-514350">
              <a:buAutoNum type="arabicPeriod"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8586029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>
                <a:effectLst/>
              </a:rPr>
              <a:t>THE WOES OF HYPOCRISY 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[Mat 23:25-26 KJV] 25 Woe unto you, scribes and Pharisees, hypocrites! for ye make clean the outside of the cup and of the platter, but within they are full of extortion and excess.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9652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>
                <a:effectLst/>
              </a:rPr>
              <a:t>THE WOES OF HYPOCRISY 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/>
              <a:t>Psa</a:t>
            </a:r>
            <a:r>
              <a:rPr lang="en-US" dirty="0"/>
              <a:t> 5:9 KJV - 9 For there is no faithfulness in their mouth; their inward part is very wickedness; their throat is an open </a:t>
            </a:r>
            <a:r>
              <a:rPr lang="en-US" dirty="0" err="1"/>
              <a:t>sepulchre</a:t>
            </a:r>
            <a:r>
              <a:rPr lang="en-US" dirty="0"/>
              <a:t>; they flatter with their tongue.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9477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>
                <a:effectLst/>
              </a:rPr>
              <a:t>THE WOES OF HYPOCRISY 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26 [Thou]</a:t>
            </a:r>
            <a:r>
              <a:rPr lang="en-US" dirty="0"/>
              <a:t> </a:t>
            </a:r>
            <a:r>
              <a:rPr lang="en-US" b="1" dirty="0"/>
              <a:t>blind</a:t>
            </a:r>
            <a:r>
              <a:rPr lang="en-US" dirty="0"/>
              <a:t> </a:t>
            </a:r>
            <a:r>
              <a:rPr lang="en-US" dirty="0"/>
              <a:t>Pharisee, cleanse first that [which is] within the cup and platter, that the outside of them may be clean also.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279827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>
                <a:effectLst/>
              </a:rPr>
              <a:t>THE WOES OF HYPOCRISY 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[Rom 12:2 KJV] 2 And be not conformed to this world: but be ye transformed by the renewing of your mind, that ye may prove what [is] that good, and acceptable, and perfect, will of God.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664338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>
                <a:effectLst/>
              </a:rPr>
              <a:t>THE WOES OF HYPOCRISY 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[Rom 12</a:t>
            </a:r>
            <a:r>
              <a:rPr lang="en-US" dirty="0" smtClean="0"/>
              <a:t>:9 </a:t>
            </a:r>
            <a:r>
              <a:rPr lang="en-US" dirty="0"/>
              <a:t>KJV] </a:t>
            </a:r>
            <a:r>
              <a:rPr lang="en-US" dirty="0" smtClean="0"/>
              <a:t> </a:t>
            </a:r>
            <a:r>
              <a:rPr lang="en-US" dirty="0"/>
              <a:t>[Let] love be without dissimulation. Abhor that which is evil; cleave to that which is good.</a:t>
            </a:r>
            <a:endParaRPr lang="en-US" dirty="0"/>
          </a:p>
          <a:p>
            <a:pPr marL="0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07032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>
                <a:effectLst/>
              </a:rPr>
              <a:t>THE WOES OF HYPOCRISY 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[Mat 23:27-28 KJV] 27 Woe unto you, scribes and Pharisees, hypocrites! for ye are like unto whited sepulchers, which indeed appear beautiful outward, but are within full of dead [men's] bones, and of all </a:t>
            </a:r>
            <a:r>
              <a:rPr lang="en-US" dirty="0" smtClean="0"/>
              <a:t>uncleanness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10272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>
                <a:effectLst/>
              </a:rPr>
              <a:t>THE WOES OF HYPOCRISY 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/>
              <a:t>Num</a:t>
            </a:r>
            <a:r>
              <a:rPr lang="en-US" dirty="0"/>
              <a:t> 19:16 KJV - 16 And whosoever </a:t>
            </a:r>
            <a:r>
              <a:rPr lang="en-US" dirty="0" err="1"/>
              <a:t>toucheth</a:t>
            </a:r>
            <a:r>
              <a:rPr lang="en-US" dirty="0"/>
              <a:t> one that is slain with a sword in the open fields, or a dead body, or a bone of a man, or a grave, shall be unclean seven days.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33827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[Jas 3:17 KJV] 17 But the wisdom that is from above is first pure, then peaceable, gentle, [and] easy to be </a:t>
            </a:r>
            <a:r>
              <a:rPr lang="en-US" dirty="0" err="1"/>
              <a:t>intreated</a:t>
            </a:r>
            <a:r>
              <a:rPr lang="en-US" dirty="0"/>
              <a:t>, full of mercy and good fruits, without partiality, and</a:t>
            </a:r>
            <a:r>
              <a:rPr lang="en-US" dirty="0"/>
              <a:t> </a:t>
            </a:r>
            <a:r>
              <a:rPr lang="en-US" dirty="0"/>
              <a:t>without hypocrisy.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9209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>
                <a:effectLst/>
              </a:rPr>
              <a:t>THE WOES OF HYPOCRISY 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28 Even so ye also outwardly appear righteous unto men, but within ye are full of hypocrisy and iniquity.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477393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>
                <a:effectLst/>
              </a:rPr>
              <a:t>THE WOES OF HYPOCRISY 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[1Co 3:12-13 KJV] 12 Now if any man build upon this foundation gold, silver, precious stones, wood, hay, stubble; 13 Every man's work shall be made manifest: for the day shall declare it, because it shall be revealed by fire; and the fire shall try every man's work of what sort it is.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742995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>
                <a:effectLst/>
              </a:rPr>
              <a:t>THE WOES OF HYPOCRISY 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[Mat 23:29-31 KJV] 29 Woe unto you, scribes and Pharisees, hypocrites! because ye build the tombs of the prophets, and garnish the </a:t>
            </a:r>
            <a:r>
              <a:rPr lang="en-US" dirty="0" err="1"/>
              <a:t>sepulchres</a:t>
            </a:r>
            <a:r>
              <a:rPr lang="en-US" dirty="0"/>
              <a:t> of the righteous, 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901507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>
                <a:effectLst/>
              </a:rPr>
              <a:t>THE WOES OF HYPOCRISY 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30 And say, If we had been in the days of our fathers, we would not have been partakers with them in the blood of the prophets.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676691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>
                <a:effectLst/>
              </a:rPr>
              <a:t>THE WOES OF HYPOCRISY 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[Gal 6:1 KJV] 1 Brethren, if a man be overtaken in a fault, ye which are spiritual, restore such an one in the spirit of meekness; considering thyself, lest thou also be tempted.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65920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6523"/>
            <a:ext cx="8229600" cy="519043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An insincere life deters salvation to others</a:t>
            </a:r>
            <a:endParaRPr lang="en-US" dirty="0"/>
          </a:p>
          <a:p>
            <a:pPr lvl="2"/>
            <a:r>
              <a:rPr lang="en-US" sz="2900" dirty="0" smtClean="0">
                <a:solidFill>
                  <a:schemeClr val="accent5"/>
                </a:solidFill>
              </a:rPr>
              <a:t>Are </a:t>
            </a:r>
            <a:r>
              <a:rPr lang="en-US" sz="2900" dirty="0">
                <a:solidFill>
                  <a:schemeClr val="accent5"/>
                </a:solidFill>
              </a:rPr>
              <a:t>you inadvertently living as </a:t>
            </a:r>
            <a:r>
              <a:rPr lang="en-US" sz="2900" dirty="0" smtClean="0">
                <a:solidFill>
                  <a:schemeClr val="accent5"/>
                </a:solidFill>
              </a:rPr>
              <a:t>advisories </a:t>
            </a:r>
            <a:r>
              <a:rPr lang="en-US" sz="2900" dirty="0">
                <a:solidFill>
                  <a:schemeClr val="accent5"/>
                </a:solidFill>
              </a:rPr>
              <a:t>to the kingdom? </a:t>
            </a:r>
            <a:endParaRPr lang="en-US" sz="2900" dirty="0" smtClean="0">
              <a:solidFill>
                <a:schemeClr val="accent5"/>
              </a:solidFill>
            </a:endParaRPr>
          </a:p>
          <a:p>
            <a:pPr marL="630936" lvl="2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An insincere life covets and manipulates others</a:t>
            </a:r>
            <a:endParaRPr lang="en-US" dirty="0"/>
          </a:p>
          <a:p>
            <a:pPr lvl="2"/>
            <a:r>
              <a:rPr lang="en-US" sz="2900" dirty="0">
                <a:solidFill>
                  <a:srgbClr val="CEC597"/>
                </a:solidFill>
              </a:rPr>
              <a:t>Are you lusting and striving towards something that God hasn’t given you</a:t>
            </a:r>
            <a:r>
              <a:rPr lang="en-US" sz="2900" dirty="0" smtClean="0">
                <a:solidFill>
                  <a:srgbClr val="CEC597"/>
                </a:solidFill>
              </a:rPr>
              <a:t>?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An insincere life converts others to perfectionism</a:t>
            </a:r>
            <a:endParaRPr lang="en-US" dirty="0"/>
          </a:p>
          <a:p>
            <a:pPr lvl="2"/>
            <a:r>
              <a:rPr lang="en-US" sz="2900" dirty="0">
                <a:solidFill>
                  <a:srgbClr val="CEC597"/>
                </a:solidFill>
              </a:rPr>
              <a:t>Are you holding others to expectations you can’t live up to</a:t>
            </a:r>
            <a:r>
              <a:rPr lang="en-US" sz="2900" dirty="0" smtClean="0">
                <a:solidFill>
                  <a:srgbClr val="CEC597"/>
                </a:solidFill>
              </a:rPr>
              <a:t>?</a:t>
            </a:r>
          </a:p>
          <a:p>
            <a:pPr lvl="2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An insincere life is blinded and misguides others</a:t>
            </a:r>
            <a:endParaRPr lang="en-US" dirty="0"/>
          </a:p>
          <a:p>
            <a:pPr lvl="2"/>
            <a:r>
              <a:rPr lang="en-US" sz="2900" dirty="0">
                <a:solidFill>
                  <a:srgbClr val="CEC597"/>
                </a:solidFill>
              </a:rPr>
              <a:t>Are you living a life of legalism and pressuring others to do the same</a:t>
            </a:r>
            <a:r>
              <a:rPr lang="en-US" sz="2900" dirty="0" smtClean="0">
                <a:solidFill>
                  <a:srgbClr val="CEC597"/>
                </a:solidFill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An</a:t>
            </a:r>
            <a:r>
              <a:rPr lang="en-US" b="1" dirty="0"/>
              <a:t> insincere life lives without authority. </a:t>
            </a:r>
            <a:endParaRPr lang="en-US" dirty="0"/>
          </a:p>
          <a:p>
            <a:pPr lvl="2"/>
            <a:r>
              <a:rPr lang="en-US" sz="2900" dirty="0">
                <a:solidFill>
                  <a:srgbClr val="CEC597"/>
                </a:solidFill>
              </a:rPr>
              <a:t>Are you picking and choosing how you will obey God</a:t>
            </a:r>
            <a:r>
              <a:rPr lang="en-US" sz="2900" dirty="0" smtClean="0">
                <a:solidFill>
                  <a:srgbClr val="CEC597"/>
                </a:solidFill>
              </a:rPr>
              <a:t>?</a:t>
            </a:r>
          </a:p>
          <a:p>
            <a:pPr lvl="2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An insincere life has a facade. </a:t>
            </a:r>
            <a:endParaRPr lang="en-US" dirty="0"/>
          </a:p>
          <a:p>
            <a:pPr lvl="2"/>
            <a:r>
              <a:rPr lang="en-US" sz="2900" dirty="0">
                <a:solidFill>
                  <a:srgbClr val="CEC597"/>
                </a:solidFill>
              </a:rPr>
              <a:t>Are you being honest with others about your life?</a:t>
            </a:r>
            <a:endParaRPr lang="en-US" sz="2900" dirty="0">
              <a:solidFill>
                <a:srgbClr val="CEC597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58174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Rev.  3:17 Because thou </a:t>
            </a:r>
            <a:r>
              <a:rPr lang="en-US" dirty="0" err="1"/>
              <a:t>sayest</a:t>
            </a:r>
            <a:r>
              <a:rPr lang="en-US" dirty="0"/>
              <a:t>, I am rich, and increased with goods, and have need of nothing; and </a:t>
            </a:r>
            <a:r>
              <a:rPr lang="en-US" b="1" u="sng" dirty="0" err="1"/>
              <a:t>knowest</a:t>
            </a:r>
            <a:r>
              <a:rPr lang="en-US" b="1" u="sng" dirty="0"/>
              <a:t> not</a:t>
            </a:r>
            <a:r>
              <a:rPr lang="en-US" b="1" dirty="0"/>
              <a:t> that thou art</a:t>
            </a:r>
            <a:r>
              <a:rPr lang="en-US" dirty="0"/>
              <a:t> wretched, and miserable, and poor, and blind, and naked:</a:t>
            </a:r>
          </a:p>
        </p:txBody>
      </p:sp>
    </p:spTree>
    <p:extLst>
      <p:ext uri="{BB962C8B-B14F-4D97-AF65-F5344CB8AC3E}">
        <p14:creationId xmlns:p14="http://schemas.microsoft.com/office/powerpoint/2010/main" val="1315269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Psa</a:t>
            </a:r>
            <a:r>
              <a:rPr lang="en-US" dirty="0"/>
              <a:t> 139:23-24  23 Search me, O God, and know my heart: try me, and know my thoughts: 24 And see if [there be any] wicked way in me, and lead me in the way everlasting.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456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2144"/>
            <a:ext cx="8229600" cy="525524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[Mat 23:2-12 KJV] 2 Saying, The scribes and the Pharisees sit in Moses' seat: 3 All therefore whatsoever they bid you observe, [that] observe and do; but do not ye after their works: for they say, and do not. 4 For they bind heavy burdens and grievous to be borne, and lay [them] on men's shoulders; but they [themselves] will not move them with one of their fingers. 5 But all their works they do for to be seen of men: they make broad their phylacteries, and enlarge the borders of their garments, 6 And love the uppermost rooms at feasts, and the chief seats in the synagogues, 7 And greetings in the markets, and to be called of men, Rabbi, Rabbi. 8 But be not ye called Rabbi: for one is your Master, [even] Christ; and all ye are brethren. 9 And call no [man] your father upon the earth: for one is your Father, which is in heaven. 10 Neither be ye called masters: for one is your Master, [even] Christ. 11 But he that is greatest among you shall be your servant. 12 And whosoever shall exalt himself shall be abased; and he that shall humble himself shall be exalted.</a:t>
            </a:r>
          </a:p>
        </p:txBody>
      </p:sp>
    </p:spTree>
    <p:extLst>
      <p:ext uri="{BB962C8B-B14F-4D97-AF65-F5344CB8AC3E}">
        <p14:creationId xmlns:p14="http://schemas.microsoft.com/office/powerpoint/2010/main" val="1142798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THE WOES OF HYPOCRISY </a:t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1355584"/>
            <a:ext cx="6560234" cy="1460500"/>
          </a:xfrm>
        </p:spPr>
        <p:txBody>
          <a:bodyPr/>
          <a:lstStyle/>
          <a:p>
            <a:r>
              <a:rPr lang="en-US" dirty="0" smtClean="0"/>
              <a:t>How to live A </a:t>
            </a:r>
            <a:r>
              <a:rPr lang="en-US" dirty="0"/>
              <a:t>Sincere Life</a:t>
            </a:r>
            <a:endParaRPr lang="en-US" dirty="0"/>
          </a:p>
        </p:txBody>
      </p:sp>
      <p:pic>
        <p:nvPicPr>
          <p:cNvPr id="4" name="Picture 3" descr="Pharise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267" y="2389999"/>
            <a:ext cx="5011168" cy="3131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142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>
                <a:effectLst/>
              </a:rPr>
              <a:t>THE WOES OF HYPOCRISY 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400" dirty="0" smtClean="0"/>
              <a:t>An</a:t>
            </a:r>
            <a:r>
              <a:rPr lang="en-US" sz="2400" dirty="0"/>
              <a:t> insincere life </a:t>
            </a:r>
            <a:r>
              <a:rPr lang="en-US" sz="2400" dirty="0" smtClean="0"/>
              <a:t>deters</a:t>
            </a:r>
            <a:r>
              <a:rPr lang="en-US" sz="2400" dirty="0"/>
              <a:t> salvation to </a:t>
            </a:r>
            <a:r>
              <a:rPr lang="en-US" sz="2400" dirty="0" smtClean="0"/>
              <a:t>others.</a:t>
            </a:r>
          </a:p>
        </p:txBody>
      </p:sp>
    </p:spTree>
    <p:extLst>
      <p:ext uri="{BB962C8B-B14F-4D97-AF65-F5344CB8AC3E}">
        <p14:creationId xmlns:p14="http://schemas.microsoft.com/office/powerpoint/2010/main" val="2999589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>
                <a:effectLst/>
              </a:rPr>
              <a:t>THE WOES OF HYPOCRISY 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[Mat 23:13 KJV] 13 But woe unto you, scribes and Pharisees, hypocrites! </a:t>
            </a:r>
            <a:r>
              <a:rPr lang="en-US"/>
              <a:t>for ye shut up the kingdom of heaven against men: for ye neither go in [yourselves], neither suffer ye them that are entering to go 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2655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Foundry.thmx</Template>
  <TotalTime>1078</TotalTime>
  <Words>1472</Words>
  <Application>Microsoft Macintosh PowerPoint</Application>
  <PresentationFormat>On-screen Show (16:10)</PresentationFormat>
  <Paragraphs>114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Foundry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 WOES OF HYPOCRISY  </vt:lpstr>
      <vt:lpstr>THE WOES OF HYPOCRISY </vt:lpstr>
      <vt:lpstr>THE WOES OF HYPOCRISY </vt:lpstr>
      <vt:lpstr>THE WOES OF HYPOCRISY </vt:lpstr>
      <vt:lpstr>THE WOES OF HYPOCRISY </vt:lpstr>
      <vt:lpstr>THE WOES OF HYPOCRISY </vt:lpstr>
      <vt:lpstr>THE WOES OF HYPOCRISY </vt:lpstr>
      <vt:lpstr>THE WOES OF HYPOCRISY </vt:lpstr>
      <vt:lpstr>THE WOES OF HYPOCRISY </vt:lpstr>
      <vt:lpstr>THE WOES OF HYPOCRISY </vt:lpstr>
      <vt:lpstr>THE WOES OF HYPOCRISY </vt:lpstr>
      <vt:lpstr>THE WOES OF HYPOCRISY </vt:lpstr>
      <vt:lpstr>THE WOES OF HYPOCRISY </vt:lpstr>
      <vt:lpstr>THE WOES OF HYPOCRISY </vt:lpstr>
      <vt:lpstr>THE WOES OF HYPOCRISY </vt:lpstr>
      <vt:lpstr>THE WOES OF HYPOCRISY </vt:lpstr>
      <vt:lpstr>THE WOES OF HYPOCRISY </vt:lpstr>
      <vt:lpstr>THE WOES OF HYPOCRISY </vt:lpstr>
      <vt:lpstr>THE WOES OF HYPOCRISY </vt:lpstr>
      <vt:lpstr>THE WOES OF HYPOCRISY </vt:lpstr>
      <vt:lpstr>THE WOES OF HYPOCRISY </vt:lpstr>
      <vt:lpstr>THE WOES OF HYPOCRISY </vt:lpstr>
      <vt:lpstr>THE WOES OF HYPOCRISY </vt:lpstr>
      <vt:lpstr>THE WOES OF HYPOCRISY </vt:lpstr>
      <vt:lpstr>THE WOES OF HYPOCRISY </vt:lpstr>
      <vt:lpstr>THE WOES OF HYPOCRISY </vt:lpstr>
      <vt:lpstr>THE WOES OF HYPOCRISY </vt:lpstr>
      <vt:lpstr>THE WOES OF HYPOCRISY 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</dc:creator>
  <cp:lastModifiedBy>jonathan</cp:lastModifiedBy>
  <cp:revision>8</cp:revision>
  <dcterms:created xsi:type="dcterms:W3CDTF">2018-05-05T18:51:43Z</dcterms:created>
  <dcterms:modified xsi:type="dcterms:W3CDTF">2018-05-06T12:50:10Z</dcterms:modified>
</cp:coreProperties>
</file>