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265" r:id="rId5"/>
    <p:sldId id="266" r:id="rId6"/>
    <p:sldId id="270" r:id="rId7"/>
    <p:sldId id="271" r:id="rId8"/>
    <p:sldId id="272" r:id="rId9"/>
    <p:sldId id="273" r:id="rId10"/>
    <p:sldId id="276" r:id="rId11"/>
    <p:sldId id="275"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89" d="100"/>
          <a:sy n="89" d="100"/>
        </p:scale>
        <p:origin x="90" y="4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3/18/2017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3/18/2017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3/18/2017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3/18/2017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3/18/2017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3/18/2017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3/18/2017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3/18/2017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3/18/2017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3/18/2017</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3/18/2017</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3/18/2017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3/18/2017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3/18/2017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3/18/2017</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Urgency</a:t>
            </a:r>
          </a:p>
        </p:txBody>
      </p:sp>
      <p:sp>
        <p:nvSpPr>
          <p:cNvPr id="3" name="Subtitle 2"/>
          <p:cNvSpPr>
            <a:spLocks noGrp="1"/>
          </p:cNvSpPr>
          <p:nvPr>
            <p:ph type="subTitle" idx="1"/>
          </p:nvPr>
        </p:nvSpPr>
        <p:spPr/>
        <p:txBody>
          <a:bodyPr/>
          <a:lstStyle/>
          <a:p>
            <a:r>
              <a:rPr lang="en-US" dirty="0"/>
              <a:t>Ephesians 5-6</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Bring it back to Jesus</a:t>
            </a:r>
          </a:p>
        </p:txBody>
      </p:sp>
      <p:sp>
        <p:nvSpPr>
          <p:cNvPr id="14" name="Content Placeholder 13"/>
          <p:cNvSpPr>
            <a:spLocks noGrp="1"/>
          </p:cNvSpPr>
          <p:nvPr>
            <p:ph idx="1"/>
          </p:nvPr>
        </p:nvSpPr>
        <p:spPr/>
        <p:txBody>
          <a:bodyPr>
            <a:normAutofit lnSpcReduction="10000"/>
          </a:bodyPr>
          <a:lstStyle/>
          <a:p>
            <a:pPr lvl="0"/>
            <a:r>
              <a:rPr lang="en-US" dirty="0"/>
              <a:t>Despair</a:t>
            </a:r>
          </a:p>
          <a:p>
            <a:pPr lvl="1"/>
            <a:r>
              <a:rPr lang="en-US" dirty="0"/>
              <a:t>We can’t change what has been done or left undone, we must make the next choice we have count for Christ.</a:t>
            </a:r>
          </a:p>
          <a:p>
            <a:pPr lvl="1"/>
            <a:r>
              <a:rPr lang="en-US" dirty="0" err="1"/>
              <a:t>Php</a:t>
            </a:r>
            <a:r>
              <a:rPr lang="en-US" dirty="0"/>
              <a:t> 3:13  Brethren, I count not myself to have apprehended: but this one thing I do, forgetting those things which are behind, and reaching forth unto those things which are before, 14  I press toward the mark for the prize of the high calling of God in Christ Jesus. </a:t>
            </a:r>
            <a:endParaRPr lang="en-US" dirty="0"/>
          </a:p>
          <a:p>
            <a:pPr lvl="0"/>
            <a:r>
              <a:rPr lang="en-US" dirty="0"/>
              <a:t>Discouragement</a:t>
            </a:r>
          </a:p>
          <a:p>
            <a:pPr lvl="1"/>
            <a:r>
              <a:rPr lang="en-US" dirty="0"/>
              <a:t>Don’t focus on the whole, focus on following God with your next step</a:t>
            </a:r>
          </a:p>
          <a:p>
            <a:pPr lvl="1"/>
            <a:r>
              <a:rPr lang="en-US" dirty="0" err="1"/>
              <a:t>Jer</a:t>
            </a:r>
            <a:r>
              <a:rPr lang="en-US" dirty="0"/>
              <a:t> 10:23  O LORD, I know that the way of man is not in himself: it is not in man that </a:t>
            </a:r>
            <a:r>
              <a:rPr lang="en-US" dirty="0" err="1"/>
              <a:t>walketh</a:t>
            </a:r>
            <a:r>
              <a:rPr lang="en-US" dirty="0"/>
              <a:t> to direct his steps. 24  O LORD, correct me, but with judgment; not in thine anger, lest thou bring me to nothing. </a:t>
            </a:r>
            <a:endParaRPr lang="en-US" dirty="0"/>
          </a:p>
        </p:txBody>
      </p:sp>
    </p:spTree>
    <p:extLst>
      <p:ext uri="{BB962C8B-B14F-4D97-AF65-F5344CB8AC3E}">
        <p14:creationId xmlns:p14="http://schemas.microsoft.com/office/powerpoint/2010/main" val="406165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Bring it back to Jesus</a:t>
            </a:r>
            <a:endParaRPr lang="en-US" dirty="0"/>
          </a:p>
        </p:txBody>
      </p:sp>
      <p:sp>
        <p:nvSpPr>
          <p:cNvPr id="14" name="Content Placeholder 13"/>
          <p:cNvSpPr>
            <a:spLocks noGrp="1"/>
          </p:cNvSpPr>
          <p:nvPr>
            <p:ph idx="1"/>
          </p:nvPr>
        </p:nvSpPr>
        <p:spPr/>
        <p:txBody>
          <a:bodyPr/>
          <a:lstStyle/>
          <a:p>
            <a:pPr lvl="1"/>
            <a:r>
              <a:rPr lang="en-US" dirty="0" err="1"/>
              <a:t>Psa</a:t>
            </a:r>
            <a:r>
              <a:rPr lang="en-US" dirty="0"/>
              <a:t> 37:23  The steps of a good man are ordered by the LORD: and he </a:t>
            </a:r>
            <a:r>
              <a:rPr lang="en-US" dirty="0" err="1"/>
              <a:t>delighteth</a:t>
            </a:r>
            <a:r>
              <a:rPr lang="en-US" dirty="0"/>
              <a:t> in his way.24  Though he fall, he shall not be utterly cast </a:t>
            </a:r>
            <a:r>
              <a:rPr lang="en-US" dirty="0"/>
              <a:t>dow</a:t>
            </a:r>
            <a:r>
              <a:rPr lang="en-US" dirty="0"/>
              <a:t>n: for the LORD </a:t>
            </a:r>
            <a:r>
              <a:rPr lang="en-US" dirty="0" err="1"/>
              <a:t>upholdeth</a:t>
            </a:r>
            <a:r>
              <a:rPr lang="en-US" dirty="0"/>
              <a:t> him with his hand. </a:t>
            </a:r>
          </a:p>
          <a:p>
            <a:r>
              <a:rPr lang="en-US" dirty="0"/>
              <a:t>Seek God First</a:t>
            </a:r>
          </a:p>
          <a:p>
            <a:pPr lvl="1"/>
            <a:r>
              <a:rPr lang="en-US" dirty="0" err="1"/>
              <a:t>Eph</a:t>
            </a:r>
            <a:r>
              <a:rPr lang="en-US" dirty="0"/>
              <a:t> 5:1-2</a:t>
            </a:r>
            <a:endParaRPr lang="en-US" dirty="0"/>
          </a:p>
        </p:txBody>
      </p:sp>
      <p:pic>
        <p:nvPicPr>
          <p:cNvPr id="2" name="Picture 1"/>
          <p:cNvPicPr>
            <a:picLocks noChangeAspect="1"/>
          </p:cNvPicPr>
          <p:nvPr/>
        </p:nvPicPr>
        <p:blipFill>
          <a:blip r:embed="rId2"/>
          <a:stretch>
            <a:fillRect/>
          </a:stretch>
        </p:blipFill>
        <p:spPr>
          <a:xfrm>
            <a:off x="5948978" y="3074567"/>
            <a:ext cx="4679577" cy="3524306"/>
          </a:xfrm>
          <a:prstGeom prst="rect">
            <a:avLst/>
          </a:prstGeom>
        </p:spPr>
      </p:pic>
    </p:spTree>
    <p:extLst>
      <p:ext uri="{BB962C8B-B14F-4D97-AF65-F5344CB8AC3E}">
        <p14:creationId xmlns:p14="http://schemas.microsoft.com/office/powerpoint/2010/main" val="33396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Gods command to live apart</a:t>
            </a:r>
          </a:p>
        </p:txBody>
      </p:sp>
      <p:sp>
        <p:nvSpPr>
          <p:cNvPr id="14" name="Content Placeholder 13"/>
          <p:cNvSpPr>
            <a:spLocks noGrp="1"/>
          </p:cNvSpPr>
          <p:nvPr>
            <p:ph idx="1"/>
          </p:nvPr>
        </p:nvSpPr>
        <p:spPr>
          <a:xfrm>
            <a:off x="1562100" y="1825624"/>
            <a:ext cx="9791700" cy="4575175"/>
          </a:xfrm>
        </p:spPr>
        <p:txBody>
          <a:bodyPr>
            <a:normAutofit/>
          </a:bodyPr>
          <a:lstStyle/>
          <a:p>
            <a:pPr lvl="0"/>
            <a:r>
              <a:rPr lang="en-US" dirty="0"/>
              <a:t>Walk in love – vs 1-2</a:t>
            </a:r>
          </a:p>
          <a:p>
            <a:pPr lvl="1"/>
            <a:r>
              <a:rPr lang="en-US" dirty="0"/>
              <a:t>Prayer of Paul - </a:t>
            </a:r>
            <a:r>
              <a:rPr lang="en-US" dirty="0" err="1"/>
              <a:t>Eph</a:t>
            </a:r>
            <a:r>
              <a:rPr lang="en-US" dirty="0"/>
              <a:t> 3:14-21</a:t>
            </a:r>
            <a:endParaRPr lang="en-US" dirty="0"/>
          </a:p>
          <a:p>
            <a:r>
              <a:rPr lang="en-US" dirty="0"/>
              <a:t>Walk in Light – vs 3-9</a:t>
            </a:r>
          </a:p>
          <a:p>
            <a:pPr lvl="1"/>
            <a:r>
              <a:rPr lang="en-US" dirty="0"/>
              <a:t>Joh 8:12  Then </a:t>
            </a:r>
            <a:r>
              <a:rPr lang="en-US" dirty="0" err="1"/>
              <a:t>spake</a:t>
            </a:r>
            <a:r>
              <a:rPr lang="en-US" dirty="0"/>
              <a:t> Jesus again unto them, saying, I am the light of the world: he that </a:t>
            </a:r>
            <a:r>
              <a:rPr lang="en-US" dirty="0" err="1"/>
              <a:t>followeth</a:t>
            </a:r>
            <a:r>
              <a:rPr lang="en-US" dirty="0"/>
              <a:t> me shall not walk in darkness, but shall have the light of life.</a:t>
            </a:r>
            <a:endParaRPr lang="en-US" dirty="0"/>
          </a:p>
          <a:p>
            <a:r>
              <a:rPr lang="en-US" dirty="0"/>
              <a:t>Walk Separate – vs 10-13</a:t>
            </a:r>
          </a:p>
          <a:p>
            <a:pPr lvl="1"/>
            <a:r>
              <a:rPr lang="en-US" dirty="0"/>
              <a:t>It is missed</a:t>
            </a:r>
          </a:p>
          <a:p>
            <a:pPr lvl="1"/>
            <a:r>
              <a:rPr lang="en-US" dirty="0"/>
              <a:t>It is minimized</a:t>
            </a:r>
          </a:p>
          <a:p>
            <a:pPr lvl="1"/>
            <a:r>
              <a:rPr lang="en-US" dirty="0"/>
              <a:t>It is hypocritical</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Gods command to live apart</a:t>
            </a:r>
            <a:endParaRPr lang="en-US" dirty="0"/>
          </a:p>
        </p:txBody>
      </p:sp>
      <p:sp>
        <p:nvSpPr>
          <p:cNvPr id="14" name="Content Placeholder 13"/>
          <p:cNvSpPr>
            <a:spLocks noGrp="1"/>
          </p:cNvSpPr>
          <p:nvPr>
            <p:ph idx="1"/>
          </p:nvPr>
        </p:nvSpPr>
        <p:spPr/>
        <p:txBody>
          <a:bodyPr/>
          <a:lstStyle/>
          <a:p>
            <a:pPr lvl="0"/>
            <a:r>
              <a:rPr lang="en-US" dirty="0"/>
              <a:t>Wake up from living dead – Vs 14-15</a:t>
            </a:r>
          </a:p>
          <a:p>
            <a:pPr lvl="1"/>
            <a:r>
              <a:rPr lang="en-US" dirty="0"/>
              <a:t>If we are asleep in sin’s arms, we cannot rescue others from death’s grip</a:t>
            </a:r>
          </a:p>
          <a:p>
            <a:pPr lvl="1"/>
            <a:r>
              <a:rPr lang="en-US" dirty="0"/>
              <a:t>Circumspectly – Diligently, perfectly</a:t>
            </a:r>
          </a:p>
          <a:p>
            <a:pPr lvl="2"/>
            <a:r>
              <a:rPr lang="en-US" i="1" dirty="0"/>
              <a:t>adverb Cautiously; with watchfulness every way; with attention to guard against surprise or danger.</a:t>
            </a:r>
            <a:endParaRPr lang="en-US" i="1" dirty="0"/>
          </a:p>
        </p:txBody>
      </p:sp>
      <p:pic>
        <p:nvPicPr>
          <p:cNvPr id="3" name="Picture 2"/>
          <p:cNvPicPr>
            <a:picLocks noChangeAspect="1"/>
          </p:cNvPicPr>
          <p:nvPr/>
        </p:nvPicPr>
        <p:blipFill>
          <a:blip r:embed="rId2"/>
          <a:stretch>
            <a:fillRect/>
          </a:stretch>
        </p:blipFill>
        <p:spPr>
          <a:xfrm>
            <a:off x="6013523" y="3544767"/>
            <a:ext cx="3895277" cy="2918954"/>
          </a:xfrm>
          <a:prstGeom prst="rect">
            <a:avLst/>
          </a:prstGeom>
        </p:spPr>
      </p:pic>
    </p:spTree>
    <p:extLst>
      <p:ext uri="{BB962C8B-B14F-4D97-AF65-F5344CB8AC3E}">
        <p14:creationId xmlns:p14="http://schemas.microsoft.com/office/powerpoint/2010/main" val="20103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Redeeming the Time</a:t>
            </a:r>
          </a:p>
        </p:txBody>
      </p:sp>
      <p:sp>
        <p:nvSpPr>
          <p:cNvPr id="14" name="Content Placeholder 13"/>
          <p:cNvSpPr>
            <a:spLocks noGrp="1"/>
          </p:cNvSpPr>
          <p:nvPr>
            <p:ph idx="1"/>
          </p:nvPr>
        </p:nvSpPr>
        <p:spPr/>
        <p:txBody>
          <a:bodyPr/>
          <a:lstStyle/>
          <a:p>
            <a:pPr lvl="0"/>
            <a:r>
              <a:rPr lang="en-US" dirty="0"/>
              <a:t>Evil Days</a:t>
            </a:r>
          </a:p>
          <a:p>
            <a:pPr lvl="1"/>
            <a:r>
              <a:rPr lang="en-US" dirty="0"/>
              <a:t>Mat 6:34  Take therefore no thought for the morrow: for the morrow shall take thought for the things of itself. Sufficient unto the day is the evil thereof. </a:t>
            </a:r>
          </a:p>
          <a:p>
            <a:pPr lvl="1"/>
            <a:r>
              <a:rPr lang="en-US" dirty="0"/>
              <a:t>We can only make the next choice count, we can’t change one already made, or worry about the many not yet made. </a:t>
            </a:r>
          </a:p>
          <a:p>
            <a:pPr marL="0" indent="0">
              <a:buNone/>
            </a:pPr>
            <a:endParaRPr lang="en-US" dirty="0"/>
          </a:p>
        </p:txBody>
      </p:sp>
      <p:pic>
        <p:nvPicPr>
          <p:cNvPr id="2" name="Picture 1"/>
          <p:cNvPicPr>
            <a:picLocks noChangeAspect="1"/>
          </p:cNvPicPr>
          <p:nvPr/>
        </p:nvPicPr>
        <p:blipFill>
          <a:blip r:embed="rId2"/>
          <a:stretch>
            <a:fillRect/>
          </a:stretch>
        </p:blipFill>
        <p:spPr>
          <a:xfrm>
            <a:off x="8117541" y="3858073"/>
            <a:ext cx="3236259" cy="2575523"/>
          </a:xfrm>
          <a:prstGeom prst="rect">
            <a:avLst/>
          </a:prstGeom>
        </p:spPr>
      </p:pic>
    </p:spTree>
    <p:extLst>
      <p:ext uri="{BB962C8B-B14F-4D97-AF65-F5344CB8AC3E}">
        <p14:creationId xmlns:p14="http://schemas.microsoft.com/office/powerpoint/2010/main" val="34997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Redeeming the Time</a:t>
            </a:r>
          </a:p>
        </p:txBody>
      </p:sp>
      <p:sp>
        <p:nvSpPr>
          <p:cNvPr id="14" name="Content Placeholder 13"/>
          <p:cNvSpPr>
            <a:spLocks noGrp="1"/>
          </p:cNvSpPr>
          <p:nvPr>
            <p:ph idx="1"/>
          </p:nvPr>
        </p:nvSpPr>
        <p:spPr/>
        <p:txBody>
          <a:bodyPr/>
          <a:lstStyle/>
          <a:p>
            <a:pPr lvl="0"/>
            <a:r>
              <a:rPr lang="en-US" dirty="0"/>
              <a:t>Understanding our Lord’s will</a:t>
            </a:r>
          </a:p>
          <a:p>
            <a:pPr lvl="1"/>
            <a:r>
              <a:rPr lang="en-US" dirty="0"/>
              <a:t>Pursuit of God and His Glory</a:t>
            </a:r>
          </a:p>
          <a:p>
            <a:pPr lvl="1"/>
            <a:r>
              <a:rPr lang="en-US" dirty="0"/>
              <a:t>Working for Unity</a:t>
            </a:r>
          </a:p>
          <a:p>
            <a:pPr lvl="2"/>
            <a:r>
              <a:rPr lang="en-US" dirty="0"/>
              <a:t>1Pe 5:5  Likewise, ye younger, submit yourselves unto the elder. Yea, all of you be subject one to another, and be clothed with humility: for God </a:t>
            </a:r>
            <a:r>
              <a:rPr lang="en-US" dirty="0" err="1"/>
              <a:t>resisteth</a:t>
            </a:r>
            <a:r>
              <a:rPr lang="en-US" dirty="0"/>
              <a:t> the proud, and giveth grace to the humble. </a:t>
            </a:r>
          </a:p>
          <a:p>
            <a:pPr lvl="1"/>
            <a:r>
              <a:rPr lang="en-US" dirty="0"/>
              <a:t>Glorifying Marriages</a:t>
            </a:r>
          </a:p>
          <a:p>
            <a:pPr lvl="1"/>
            <a:r>
              <a:rPr lang="en-US" dirty="0"/>
              <a:t>Children</a:t>
            </a:r>
          </a:p>
          <a:p>
            <a:pPr lvl="1"/>
            <a:r>
              <a:rPr lang="en-US" dirty="0"/>
              <a:t>Working unto God</a:t>
            </a:r>
          </a:p>
          <a:p>
            <a:pPr lvl="1"/>
            <a:r>
              <a:rPr lang="en-US" dirty="0"/>
              <a:t>Engaging in the Battle for souls</a:t>
            </a:r>
          </a:p>
        </p:txBody>
      </p:sp>
    </p:spTree>
    <p:extLst>
      <p:ext uri="{BB962C8B-B14F-4D97-AF65-F5344CB8AC3E}">
        <p14:creationId xmlns:p14="http://schemas.microsoft.com/office/powerpoint/2010/main" val="20505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Waking Up</a:t>
            </a:r>
          </a:p>
        </p:txBody>
      </p:sp>
      <p:sp>
        <p:nvSpPr>
          <p:cNvPr id="14" name="Content Placeholder 13"/>
          <p:cNvSpPr>
            <a:spLocks noGrp="1"/>
          </p:cNvSpPr>
          <p:nvPr>
            <p:ph idx="1"/>
          </p:nvPr>
        </p:nvSpPr>
        <p:spPr>
          <a:xfrm>
            <a:off x="1562100" y="2519265"/>
            <a:ext cx="9791700" cy="3657698"/>
          </a:xfrm>
        </p:spPr>
        <p:txBody>
          <a:bodyPr/>
          <a:lstStyle/>
          <a:p>
            <a:pPr lvl="1"/>
            <a:r>
              <a:rPr lang="en-US" dirty="0"/>
              <a:t>Joh 4:35  Say not ye, There are yet four months, and then cometh harvest? behold, I say unto you, Lift up your eyes, and look on the fields; for they are white already to harvest. </a:t>
            </a:r>
          </a:p>
          <a:p>
            <a:pPr lvl="1"/>
            <a:r>
              <a:rPr lang="en-US" dirty="0" err="1"/>
              <a:t>Psa</a:t>
            </a:r>
            <a:r>
              <a:rPr lang="en-US" dirty="0"/>
              <a:t> 103:14  For he </a:t>
            </a:r>
            <a:r>
              <a:rPr lang="en-US" dirty="0" err="1"/>
              <a:t>knoweth</a:t>
            </a:r>
            <a:r>
              <a:rPr lang="en-US" dirty="0"/>
              <a:t> our frame; he </a:t>
            </a:r>
            <a:r>
              <a:rPr lang="en-US" dirty="0" err="1"/>
              <a:t>remembereth</a:t>
            </a:r>
            <a:r>
              <a:rPr lang="en-US" dirty="0"/>
              <a:t> that we are dust. 15  As for man, his days are as grass: as a flower of the field, so he </a:t>
            </a:r>
            <a:r>
              <a:rPr lang="en-US" dirty="0" err="1"/>
              <a:t>flourisheth</a:t>
            </a:r>
            <a:r>
              <a:rPr lang="en-US" dirty="0"/>
              <a:t>. 16  For the wind </a:t>
            </a:r>
            <a:r>
              <a:rPr lang="en-US" dirty="0" err="1"/>
              <a:t>passeth</a:t>
            </a:r>
            <a:r>
              <a:rPr lang="en-US" dirty="0"/>
              <a:t> over it, and it is gone; and the place thereof shall know it no more. </a:t>
            </a:r>
          </a:p>
          <a:p>
            <a:pPr lvl="1"/>
            <a:endParaRPr lang="en-US" dirty="0"/>
          </a:p>
        </p:txBody>
      </p:sp>
      <p:sp>
        <p:nvSpPr>
          <p:cNvPr id="4" name="Title 12"/>
          <p:cNvSpPr txBox="1">
            <a:spLocks/>
          </p:cNvSpPr>
          <p:nvPr/>
        </p:nvSpPr>
        <p:spPr>
          <a:xfrm>
            <a:off x="3162300" y="1193702"/>
            <a:ext cx="90297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US" sz="3600" dirty="0">
                <a:solidFill>
                  <a:srgbClr val="C00000"/>
                </a:solidFill>
              </a:rPr>
              <a:t>Look at the Time</a:t>
            </a:r>
          </a:p>
        </p:txBody>
      </p:sp>
      <p:pic>
        <p:nvPicPr>
          <p:cNvPr id="3" name="Picture 2"/>
          <p:cNvPicPr>
            <a:picLocks noChangeAspect="1"/>
          </p:cNvPicPr>
          <p:nvPr/>
        </p:nvPicPr>
        <p:blipFill>
          <a:blip r:embed="rId2"/>
          <a:stretch>
            <a:fillRect/>
          </a:stretch>
        </p:blipFill>
        <p:spPr>
          <a:xfrm>
            <a:off x="7351346" y="473336"/>
            <a:ext cx="3229696" cy="1808630"/>
          </a:xfrm>
          <a:prstGeom prst="rect">
            <a:avLst/>
          </a:prstGeom>
        </p:spPr>
      </p:pic>
    </p:spTree>
    <p:extLst>
      <p:ext uri="{BB962C8B-B14F-4D97-AF65-F5344CB8AC3E}">
        <p14:creationId xmlns:p14="http://schemas.microsoft.com/office/powerpoint/2010/main" val="35184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Waking Up	</a:t>
            </a:r>
          </a:p>
        </p:txBody>
      </p:sp>
      <p:sp>
        <p:nvSpPr>
          <p:cNvPr id="14" name="Content Placeholder 13"/>
          <p:cNvSpPr>
            <a:spLocks noGrp="1"/>
          </p:cNvSpPr>
          <p:nvPr>
            <p:ph idx="1"/>
          </p:nvPr>
        </p:nvSpPr>
        <p:spPr>
          <a:xfrm>
            <a:off x="681135" y="3069771"/>
            <a:ext cx="5414865" cy="3107192"/>
          </a:xfrm>
        </p:spPr>
        <p:txBody>
          <a:bodyPr>
            <a:normAutofit/>
          </a:bodyPr>
          <a:lstStyle/>
          <a:p>
            <a:pPr lvl="0"/>
            <a:r>
              <a:rPr lang="en-US" sz="2200" dirty="0"/>
              <a:t>One more hour of sleep</a:t>
            </a:r>
          </a:p>
          <a:p>
            <a:pPr lvl="0"/>
            <a:r>
              <a:rPr lang="en-US" sz="2200" dirty="0"/>
              <a:t>One more check of social media</a:t>
            </a:r>
          </a:p>
          <a:p>
            <a:pPr lvl="0"/>
            <a:r>
              <a:rPr lang="en-US" sz="2200" dirty="0"/>
              <a:t>One more superficial conversation</a:t>
            </a:r>
          </a:p>
          <a:p>
            <a:pPr lvl="0"/>
            <a:r>
              <a:rPr lang="en-US" sz="2200" dirty="0"/>
              <a:t>One more check of news or sports</a:t>
            </a:r>
          </a:p>
          <a:p>
            <a:pPr lvl="0"/>
            <a:r>
              <a:rPr lang="en-US" sz="2200" dirty="0"/>
              <a:t>One more episode of Netflix </a:t>
            </a:r>
          </a:p>
          <a:p>
            <a:pPr lvl="0"/>
            <a:r>
              <a:rPr lang="en-US" sz="2200" dirty="0"/>
              <a:t>One more drink to feel better</a:t>
            </a:r>
          </a:p>
        </p:txBody>
      </p:sp>
      <p:sp>
        <p:nvSpPr>
          <p:cNvPr id="6" name="Content Placeholder 13"/>
          <p:cNvSpPr txBox="1">
            <a:spLocks/>
          </p:cNvSpPr>
          <p:nvPr/>
        </p:nvSpPr>
        <p:spPr>
          <a:xfrm>
            <a:off x="6221184" y="3069771"/>
            <a:ext cx="5970815" cy="3107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2200" dirty="0"/>
              <a:t>God isn’t worth rising early</a:t>
            </a:r>
          </a:p>
          <a:p>
            <a:r>
              <a:rPr lang="en-US" sz="2200" dirty="0"/>
              <a:t>My family isn’t worth my attention</a:t>
            </a:r>
          </a:p>
          <a:p>
            <a:r>
              <a:rPr lang="en-US" sz="2200" dirty="0"/>
              <a:t>Talking about God is uncomfortable</a:t>
            </a:r>
          </a:p>
          <a:p>
            <a:r>
              <a:rPr lang="en-US" sz="2200" dirty="0"/>
              <a:t>I’m not interested in my surroundings</a:t>
            </a:r>
          </a:p>
          <a:p>
            <a:r>
              <a:rPr lang="en-US" sz="2200" dirty="0"/>
              <a:t>I would rather be entertained than invest my life</a:t>
            </a:r>
          </a:p>
          <a:p>
            <a:r>
              <a:rPr lang="en-US" sz="2200" dirty="0"/>
              <a:t>I feel bad about my choices, I need escape</a:t>
            </a:r>
          </a:p>
        </p:txBody>
      </p:sp>
      <p:sp>
        <p:nvSpPr>
          <p:cNvPr id="4" name="TextBox 3"/>
          <p:cNvSpPr txBox="1"/>
          <p:nvPr/>
        </p:nvSpPr>
        <p:spPr>
          <a:xfrm>
            <a:off x="1119673" y="2546551"/>
            <a:ext cx="2789853" cy="523220"/>
          </a:xfrm>
          <a:prstGeom prst="rect">
            <a:avLst/>
          </a:prstGeom>
          <a:noFill/>
          <a:ln>
            <a:solidFill>
              <a:schemeClr val="bg2"/>
            </a:solidFill>
          </a:ln>
        </p:spPr>
        <p:txBody>
          <a:bodyPr wrap="square" rtlCol="0" anchor="ctr" anchorCtr="1">
            <a:spAutoFit/>
          </a:bodyPr>
          <a:lstStyle/>
          <a:p>
            <a:r>
              <a:rPr lang="en-US" sz="2800" dirty="0">
                <a:solidFill>
                  <a:schemeClr val="accent1">
                    <a:lumMod val="60000"/>
                    <a:lumOff val="40000"/>
                  </a:schemeClr>
                </a:solidFill>
              </a:rPr>
              <a:t>What</a:t>
            </a:r>
            <a:r>
              <a:rPr lang="en-US" dirty="0">
                <a:solidFill>
                  <a:schemeClr val="accent1">
                    <a:lumMod val="60000"/>
                    <a:lumOff val="40000"/>
                  </a:schemeClr>
                </a:solidFill>
              </a:rPr>
              <a:t> </a:t>
            </a:r>
            <a:r>
              <a:rPr lang="en-US" sz="2800" dirty="0">
                <a:solidFill>
                  <a:schemeClr val="accent1">
                    <a:lumMod val="60000"/>
                    <a:lumOff val="40000"/>
                  </a:schemeClr>
                </a:solidFill>
              </a:rPr>
              <a:t>we choose</a:t>
            </a:r>
          </a:p>
        </p:txBody>
      </p:sp>
      <p:sp>
        <p:nvSpPr>
          <p:cNvPr id="8" name="TextBox 7"/>
          <p:cNvSpPr txBox="1"/>
          <p:nvPr/>
        </p:nvSpPr>
        <p:spPr>
          <a:xfrm>
            <a:off x="6581192" y="2546551"/>
            <a:ext cx="2789853" cy="523220"/>
          </a:xfrm>
          <a:prstGeom prst="rect">
            <a:avLst/>
          </a:prstGeom>
          <a:noFill/>
          <a:ln>
            <a:solidFill>
              <a:schemeClr val="bg2"/>
            </a:solidFill>
          </a:ln>
        </p:spPr>
        <p:txBody>
          <a:bodyPr wrap="square" rtlCol="0" anchor="ctr" anchorCtr="1">
            <a:spAutoFit/>
          </a:bodyPr>
          <a:lstStyle/>
          <a:p>
            <a:r>
              <a:rPr lang="en-US" sz="2800" dirty="0">
                <a:solidFill>
                  <a:schemeClr val="accent1">
                    <a:lumMod val="60000"/>
                    <a:lumOff val="40000"/>
                  </a:schemeClr>
                </a:solidFill>
              </a:rPr>
              <a:t>What</a:t>
            </a:r>
            <a:r>
              <a:rPr lang="en-US" dirty="0">
                <a:solidFill>
                  <a:schemeClr val="accent1">
                    <a:lumMod val="60000"/>
                    <a:lumOff val="40000"/>
                  </a:schemeClr>
                </a:solidFill>
              </a:rPr>
              <a:t> </a:t>
            </a:r>
            <a:r>
              <a:rPr lang="en-US" sz="2800" dirty="0">
                <a:solidFill>
                  <a:schemeClr val="accent1">
                    <a:lumMod val="60000"/>
                    <a:lumOff val="40000"/>
                  </a:schemeClr>
                </a:solidFill>
              </a:rPr>
              <a:t>we mean</a:t>
            </a:r>
          </a:p>
        </p:txBody>
      </p:sp>
      <p:sp>
        <p:nvSpPr>
          <p:cNvPr id="5" name="TextBox 4"/>
          <p:cNvSpPr txBox="1"/>
          <p:nvPr/>
        </p:nvSpPr>
        <p:spPr>
          <a:xfrm>
            <a:off x="1119673" y="5786959"/>
            <a:ext cx="4784270" cy="523220"/>
          </a:xfrm>
          <a:prstGeom prst="rect">
            <a:avLst/>
          </a:prstGeom>
          <a:noFill/>
          <a:ln>
            <a:solidFill>
              <a:schemeClr val="bg2"/>
            </a:solidFill>
          </a:ln>
        </p:spPr>
        <p:txBody>
          <a:bodyPr wrap="square" rtlCol="0" anchor="ctr" anchorCtr="1">
            <a:spAutoFit/>
          </a:bodyPr>
          <a:lstStyle/>
          <a:p>
            <a:r>
              <a:rPr lang="en-US" sz="2800" dirty="0"/>
              <a:t>Rinse and repeat tomorrow…..</a:t>
            </a:r>
          </a:p>
        </p:txBody>
      </p:sp>
      <p:sp>
        <p:nvSpPr>
          <p:cNvPr id="11" name="Title 12"/>
          <p:cNvSpPr txBox="1">
            <a:spLocks/>
          </p:cNvSpPr>
          <p:nvPr/>
        </p:nvSpPr>
        <p:spPr>
          <a:xfrm>
            <a:off x="3162300" y="1193702"/>
            <a:ext cx="90297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US" sz="3600" dirty="0">
                <a:solidFill>
                  <a:srgbClr val="C00000"/>
                </a:solidFill>
              </a:rPr>
              <a:t>Get up!</a:t>
            </a:r>
          </a:p>
        </p:txBody>
      </p:sp>
      <p:pic>
        <p:nvPicPr>
          <p:cNvPr id="7" name="Picture 6"/>
          <p:cNvPicPr>
            <a:picLocks noChangeAspect="1"/>
          </p:cNvPicPr>
          <p:nvPr/>
        </p:nvPicPr>
        <p:blipFill>
          <a:blip r:embed="rId2"/>
          <a:stretch>
            <a:fillRect/>
          </a:stretch>
        </p:blipFill>
        <p:spPr>
          <a:xfrm>
            <a:off x="8369665" y="264963"/>
            <a:ext cx="2857500" cy="2390775"/>
          </a:xfrm>
          <a:prstGeom prst="rect">
            <a:avLst/>
          </a:prstGeom>
        </p:spPr>
      </p:pic>
    </p:spTree>
    <p:extLst>
      <p:ext uri="{BB962C8B-B14F-4D97-AF65-F5344CB8AC3E}">
        <p14:creationId xmlns:p14="http://schemas.microsoft.com/office/powerpoint/2010/main" val="6364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Waking Up</a:t>
            </a:r>
          </a:p>
        </p:txBody>
      </p:sp>
      <p:sp>
        <p:nvSpPr>
          <p:cNvPr id="14" name="Content Placeholder 13"/>
          <p:cNvSpPr>
            <a:spLocks noGrp="1"/>
          </p:cNvSpPr>
          <p:nvPr>
            <p:ph idx="1"/>
          </p:nvPr>
        </p:nvSpPr>
        <p:spPr>
          <a:xfrm>
            <a:off x="1562100" y="2519265"/>
            <a:ext cx="9791700" cy="3657698"/>
          </a:xfrm>
        </p:spPr>
        <p:txBody>
          <a:bodyPr>
            <a:normAutofit/>
          </a:bodyPr>
          <a:lstStyle/>
          <a:p>
            <a:pPr lvl="1"/>
            <a:r>
              <a:rPr lang="en-US" dirty="0"/>
              <a:t>Rom 13:11  And that, knowing the time, that now it is high time to awake out of sleep: for now is our salvation nearer than when we believed. 12  The night is far spent, the day is at hand: let us therefore cast off the works of darkness, and let us put on the </a:t>
            </a:r>
            <a:r>
              <a:rPr lang="en-US" dirty="0" err="1"/>
              <a:t>armour</a:t>
            </a:r>
            <a:r>
              <a:rPr lang="en-US" dirty="0"/>
              <a:t> of light. 13  Let us walk honestly, as in the day; not in rioting and drunkenness, not in chambering and wantonness, not in strife and envying.14  But put ye on the Lord Jesus Christ, and make not provision for the flesh, to fulfil the lusts thereof. </a:t>
            </a:r>
          </a:p>
        </p:txBody>
      </p:sp>
      <p:sp>
        <p:nvSpPr>
          <p:cNvPr id="4" name="Title 12"/>
          <p:cNvSpPr txBox="1">
            <a:spLocks/>
          </p:cNvSpPr>
          <p:nvPr/>
        </p:nvSpPr>
        <p:spPr>
          <a:xfrm>
            <a:off x="3162300" y="1193702"/>
            <a:ext cx="90297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US" sz="3600" dirty="0">
                <a:solidFill>
                  <a:srgbClr val="C00000"/>
                </a:solidFill>
              </a:rPr>
              <a:t>Get up!</a:t>
            </a:r>
          </a:p>
        </p:txBody>
      </p:sp>
    </p:spTree>
    <p:extLst>
      <p:ext uri="{BB962C8B-B14F-4D97-AF65-F5344CB8AC3E}">
        <p14:creationId xmlns:p14="http://schemas.microsoft.com/office/powerpoint/2010/main" val="137625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100" y="365125"/>
            <a:ext cx="9029700" cy="1325563"/>
          </a:xfrm>
        </p:spPr>
        <p:txBody>
          <a:bodyPr/>
          <a:lstStyle/>
          <a:p>
            <a:r>
              <a:rPr lang="en-US" dirty="0"/>
              <a:t>Waking Up</a:t>
            </a:r>
          </a:p>
        </p:txBody>
      </p:sp>
      <p:sp>
        <p:nvSpPr>
          <p:cNvPr id="14" name="Content Placeholder 13"/>
          <p:cNvSpPr>
            <a:spLocks noGrp="1"/>
          </p:cNvSpPr>
          <p:nvPr>
            <p:ph idx="1"/>
          </p:nvPr>
        </p:nvSpPr>
        <p:spPr>
          <a:xfrm>
            <a:off x="1562100" y="2565917"/>
            <a:ext cx="9791700" cy="3611045"/>
          </a:xfrm>
        </p:spPr>
        <p:txBody>
          <a:bodyPr>
            <a:normAutofit/>
          </a:bodyPr>
          <a:lstStyle/>
          <a:p>
            <a:pPr lvl="0"/>
            <a:r>
              <a:rPr lang="en-US" dirty="0"/>
              <a:t>Time</a:t>
            </a:r>
          </a:p>
          <a:p>
            <a:pPr lvl="1"/>
            <a:r>
              <a:rPr lang="en-US" dirty="0"/>
              <a:t>Start redeeming the time for things that matter</a:t>
            </a:r>
          </a:p>
          <a:p>
            <a:r>
              <a:rPr lang="en-US" dirty="0"/>
              <a:t>Treasure</a:t>
            </a:r>
          </a:p>
          <a:p>
            <a:pPr lvl="1"/>
            <a:r>
              <a:rPr lang="en-US" dirty="0"/>
              <a:t>Start investing in the mission</a:t>
            </a:r>
          </a:p>
          <a:p>
            <a:r>
              <a:rPr lang="en-US" dirty="0"/>
              <a:t>Talent</a:t>
            </a:r>
          </a:p>
          <a:p>
            <a:pPr lvl="1"/>
            <a:r>
              <a:rPr lang="en-US" dirty="0"/>
              <a:t>Start working for something that has eternal weight</a:t>
            </a:r>
          </a:p>
        </p:txBody>
      </p:sp>
      <p:sp>
        <p:nvSpPr>
          <p:cNvPr id="5" name="Title 12"/>
          <p:cNvSpPr txBox="1">
            <a:spLocks/>
          </p:cNvSpPr>
          <p:nvPr/>
        </p:nvSpPr>
        <p:spPr>
          <a:xfrm>
            <a:off x="3162300" y="1193702"/>
            <a:ext cx="90297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US" sz="3600" dirty="0">
                <a:solidFill>
                  <a:srgbClr val="C00000"/>
                </a:solidFill>
              </a:rPr>
              <a:t>Get invested</a:t>
            </a:r>
          </a:p>
        </p:txBody>
      </p:sp>
    </p:spTree>
    <p:extLst>
      <p:ext uri="{BB962C8B-B14F-4D97-AF65-F5344CB8AC3E}">
        <p14:creationId xmlns:p14="http://schemas.microsoft.com/office/powerpoint/2010/main" val="2044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schemas.microsoft.com/office/2006/metadata/properties"/>
    <ds:schemaRef ds:uri="http://schemas.microsoft.com/office/infopath/2007/PartnerControls"/>
    <ds:schemaRef ds:uri="40262f94-9f35-4ac3-9a90-690165a166b7"/>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630</TotalTime>
  <Words>328</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Cloud skipper design template</vt:lpstr>
      <vt:lpstr>Urgency</vt:lpstr>
      <vt:lpstr>Gods command to live apart</vt:lpstr>
      <vt:lpstr>Gods command to live apart</vt:lpstr>
      <vt:lpstr>Redeeming the Time</vt:lpstr>
      <vt:lpstr>Redeeming the Time</vt:lpstr>
      <vt:lpstr>Waking Up</vt:lpstr>
      <vt:lpstr>Waking Up </vt:lpstr>
      <vt:lpstr>Waking Up</vt:lpstr>
      <vt:lpstr>Waking Up</vt:lpstr>
      <vt:lpstr>Bring it back to Jesus</vt:lpstr>
      <vt:lpstr>Bring it back to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Urgency</dc:title>
  <dc:creator>Tad Schlagenbusch</dc:creator>
  <cp:lastModifiedBy>Tad Schlagenbusch</cp:lastModifiedBy>
  <cp:revision>20</cp:revision>
  <dcterms:created xsi:type="dcterms:W3CDTF">2017-03-18T13:17:41Z</dcterms:created>
  <dcterms:modified xsi:type="dcterms:W3CDTF">2017-03-18T23:47:42Z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