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23"/>
  </p:notesMasterIdLst>
  <p:handoutMasterIdLst>
    <p:handoutMasterId r:id="rId24"/>
  </p:handoutMasterIdLst>
  <p:sldIdLst>
    <p:sldId id="587" r:id="rId2"/>
    <p:sldId id="551" r:id="rId3"/>
    <p:sldId id="561" r:id="rId4"/>
    <p:sldId id="560" r:id="rId5"/>
    <p:sldId id="563" r:id="rId6"/>
    <p:sldId id="565" r:id="rId7"/>
    <p:sldId id="566" r:id="rId8"/>
    <p:sldId id="567" r:id="rId9"/>
    <p:sldId id="568" r:id="rId10"/>
    <p:sldId id="573" r:id="rId11"/>
    <p:sldId id="569" r:id="rId12"/>
    <p:sldId id="571" r:id="rId13"/>
    <p:sldId id="586" r:id="rId14"/>
    <p:sldId id="572" r:id="rId15"/>
    <p:sldId id="576" r:id="rId16"/>
    <p:sldId id="574" r:id="rId17"/>
    <p:sldId id="582" r:id="rId18"/>
    <p:sldId id="583" r:id="rId19"/>
    <p:sldId id="585" r:id="rId20"/>
    <p:sldId id="575" r:id="rId21"/>
    <p:sldId id="580" r:id="rId22"/>
  </p:sldIdLst>
  <p:sldSz cx="12188825" cy="6858000"/>
  <p:notesSz cx="2970213" cy="5605463"/>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3744">
          <p15:clr>
            <a:srgbClr val="A4A3A4"/>
          </p15:clr>
        </p15:guide>
        <p15:guide id="3" orient="horz" pos="960">
          <p15:clr>
            <a:srgbClr val="A4A3A4"/>
          </p15:clr>
        </p15:guide>
        <p15:guide id="4" orient="horz" pos="1248">
          <p15:clr>
            <a:srgbClr val="A4A3A4"/>
          </p15:clr>
        </p15:guide>
        <p15:guide id="5" pos="3839">
          <p15:clr>
            <a:srgbClr val="A4A3A4"/>
          </p15:clr>
        </p15:guide>
        <p15:guide id="6" pos="7343">
          <p15:clr>
            <a:srgbClr val="A4A3A4"/>
          </p15:clr>
        </p15:guide>
        <p15:guide id="7" pos="335">
          <p15:clr>
            <a:srgbClr val="A4A3A4"/>
          </p15:clr>
        </p15:guide>
        <p15:guide id="8" pos="4534">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7090A"/>
    <a:srgbClr val="F80000"/>
    <a:srgbClr val="3C5C77"/>
    <a:srgbClr val="2F4A5D"/>
    <a:srgbClr val="5382A1"/>
    <a:srgbClr val="7F7F7F"/>
    <a:srgbClr val="FFFFFF"/>
    <a:srgbClr val="808F92"/>
    <a:srgbClr val="D0DBDE"/>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FD0F851-EC5A-4D38-B0AD-8093EC10F33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65" autoAdjust="0"/>
    <p:restoredTop sz="92292" autoAdjust="0"/>
  </p:normalViewPr>
  <p:slideViewPr>
    <p:cSldViewPr snapToGrid="0">
      <p:cViewPr>
        <p:scale>
          <a:sx n="70" d="100"/>
          <a:sy n="70" d="100"/>
        </p:scale>
        <p:origin x="-660" y="-168"/>
      </p:cViewPr>
      <p:guideLst>
        <p:guide orient="horz" pos="2160"/>
        <p:guide orient="horz" pos="3744"/>
        <p:guide orient="horz" pos="960"/>
        <p:guide orient="horz" pos="1248"/>
        <p:guide pos="3839"/>
        <p:guide pos="7343"/>
        <p:guide pos="335"/>
        <p:guide pos="4534"/>
      </p:guideLst>
    </p:cSldViewPr>
  </p:slideViewPr>
  <p:outlineViewPr>
    <p:cViewPr>
      <p:scale>
        <a:sx n="33" d="100"/>
        <a:sy n="33" d="100"/>
      </p:scale>
      <p:origin x="0" y="19746"/>
    </p:cViewPr>
  </p:outlineViewPr>
  <p:notesTextViewPr>
    <p:cViewPr>
      <p:scale>
        <a:sx n="1" d="1"/>
        <a:sy n="1" d="1"/>
      </p:scale>
      <p:origin x="0" y="0"/>
    </p:cViewPr>
  </p:notesTextViewPr>
  <p:sorterViewPr>
    <p:cViewPr>
      <p:scale>
        <a:sx n="90" d="100"/>
        <a:sy n="90" d="100"/>
      </p:scale>
      <p:origin x="0" y="0"/>
    </p:cViewPr>
  </p:sorterViewPr>
  <p:notesViewPr>
    <p:cSldViewPr snapToGrid="0">
      <p:cViewPr varScale="1">
        <p:scale>
          <a:sx n="52" d="100"/>
          <a:sy n="52" d="100"/>
        </p:scale>
        <p:origin x="-2892" y="-108"/>
      </p:cViewPr>
      <p:guideLst>
        <p:guide orient="horz" pos="1766"/>
        <p:guide pos="9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1287092" cy="280273"/>
          </a:xfrm>
          <a:prstGeom prst="rect">
            <a:avLst/>
          </a:prstGeom>
        </p:spPr>
        <p:txBody>
          <a:bodyPr vert="horz" lIns="48941" tIns="24471" rIns="48941" bIns="24471" rtlCol="0"/>
          <a:lstStyle>
            <a:lvl1pPr algn="l">
              <a:defRPr sz="700"/>
            </a:lvl1pPr>
          </a:lstStyle>
          <a:p>
            <a:endParaRPr dirty="0"/>
          </a:p>
        </p:txBody>
      </p:sp>
      <p:sp>
        <p:nvSpPr>
          <p:cNvPr id="3" name="Date Placeholder 2"/>
          <p:cNvSpPr>
            <a:spLocks noGrp="1"/>
          </p:cNvSpPr>
          <p:nvPr>
            <p:ph type="dt" sz="quarter" idx="1"/>
          </p:nvPr>
        </p:nvSpPr>
        <p:spPr>
          <a:xfrm>
            <a:off x="1682434" y="1"/>
            <a:ext cx="1287092" cy="280273"/>
          </a:xfrm>
          <a:prstGeom prst="rect">
            <a:avLst/>
          </a:prstGeom>
        </p:spPr>
        <p:txBody>
          <a:bodyPr vert="horz" lIns="48941" tIns="24471" rIns="48941" bIns="24471" rtlCol="0"/>
          <a:lstStyle>
            <a:lvl1pPr algn="r">
              <a:defRPr sz="700"/>
            </a:lvl1pPr>
          </a:lstStyle>
          <a:p>
            <a:fld id="{1E821AA6-70BE-4FDE-A8DC-DB381A688FD8}" type="datetimeFigureOut">
              <a:rPr lang="en-US"/>
              <a:pPr/>
              <a:t>10/8/2016</a:t>
            </a:fld>
            <a:endParaRPr dirty="0"/>
          </a:p>
        </p:txBody>
      </p:sp>
      <p:sp>
        <p:nvSpPr>
          <p:cNvPr id="4" name="Footer Placeholder 3"/>
          <p:cNvSpPr>
            <a:spLocks noGrp="1"/>
          </p:cNvSpPr>
          <p:nvPr>
            <p:ph type="ftr" sz="quarter" idx="2"/>
          </p:nvPr>
        </p:nvSpPr>
        <p:spPr>
          <a:xfrm>
            <a:off x="0" y="5324218"/>
            <a:ext cx="1287092" cy="280273"/>
          </a:xfrm>
          <a:prstGeom prst="rect">
            <a:avLst/>
          </a:prstGeom>
        </p:spPr>
        <p:txBody>
          <a:bodyPr vert="horz" lIns="48941" tIns="24471" rIns="48941" bIns="24471" rtlCol="0" anchor="b"/>
          <a:lstStyle>
            <a:lvl1pPr algn="l">
              <a:defRPr sz="700"/>
            </a:lvl1pPr>
          </a:lstStyle>
          <a:p>
            <a:endParaRPr dirty="0"/>
          </a:p>
        </p:txBody>
      </p:sp>
      <p:sp>
        <p:nvSpPr>
          <p:cNvPr id="5" name="Slide Number Placeholder 4"/>
          <p:cNvSpPr>
            <a:spLocks noGrp="1"/>
          </p:cNvSpPr>
          <p:nvPr>
            <p:ph type="sldNum" sz="quarter" idx="3"/>
          </p:nvPr>
        </p:nvSpPr>
        <p:spPr>
          <a:xfrm>
            <a:off x="1682434" y="5324218"/>
            <a:ext cx="1287092" cy="280273"/>
          </a:xfrm>
          <a:prstGeom prst="rect">
            <a:avLst/>
          </a:prstGeom>
        </p:spPr>
        <p:txBody>
          <a:bodyPr vert="horz" lIns="48941" tIns="24471" rIns="48941" bIns="24471" rtlCol="0" anchor="b"/>
          <a:lstStyle>
            <a:lvl1pPr algn="r">
              <a:defRPr sz="700"/>
            </a:lvl1pPr>
          </a:lstStyle>
          <a:p>
            <a:fld id="{197E47EA-D299-42CE-88BF-4E1035596DA5}" type="slidenum">
              <a:rPr/>
              <a:pPr/>
              <a:t>‹#›</a:t>
            </a:fld>
            <a:endParaRPr dirty="0"/>
          </a:p>
        </p:txBody>
      </p:sp>
    </p:spTree>
    <p:extLst>
      <p:ext uri="{BB962C8B-B14F-4D97-AF65-F5344CB8AC3E}">
        <p14:creationId xmlns:p14="http://schemas.microsoft.com/office/powerpoint/2010/main" xmlns="" val="1966811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46063" y="233363"/>
            <a:ext cx="2803526" cy="1577975"/>
          </a:xfrm>
          <a:prstGeom prst="rect">
            <a:avLst/>
          </a:prstGeom>
          <a:noFill/>
          <a:ln w="12700">
            <a:solidFill>
              <a:prstClr val="black"/>
            </a:solidFill>
          </a:ln>
        </p:spPr>
        <p:txBody>
          <a:bodyPr vert="horz" lIns="48941" tIns="24471" rIns="48941" bIns="24471" rtlCol="0" anchor="ctr"/>
          <a:lstStyle/>
          <a:p>
            <a:endParaRPr dirty="0"/>
          </a:p>
        </p:txBody>
      </p:sp>
      <p:sp>
        <p:nvSpPr>
          <p:cNvPr id="5" name="Notes Placeholder 4"/>
          <p:cNvSpPr>
            <a:spLocks noGrp="1"/>
          </p:cNvSpPr>
          <p:nvPr>
            <p:ph type="body" sz="quarter" idx="3"/>
          </p:nvPr>
        </p:nvSpPr>
        <p:spPr>
          <a:xfrm>
            <a:off x="165013" y="1915200"/>
            <a:ext cx="2640189" cy="3269854"/>
          </a:xfrm>
          <a:prstGeom prst="rect">
            <a:avLst/>
          </a:prstGeom>
        </p:spPr>
        <p:txBody>
          <a:bodyPr vert="horz" lIns="0" tIns="0" rIns="0" bIns="48941" rtlCol="0">
            <a:normAutofit/>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165012" y="5278478"/>
            <a:ext cx="2013144" cy="139164"/>
          </a:xfrm>
          <a:prstGeom prst="rect">
            <a:avLst/>
          </a:prstGeom>
        </p:spPr>
        <p:txBody>
          <a:bodyPr vert="horz" lIns="48941" tIns="24471" rIns="48941" bIns="24471" rtlCol="0" anchor="b"/>
          <a:lstStyle>
            <a:lvl1pPr algn="l">
              <a:defRPr sz="700"/>
            </a:lvl1pPr>
          </a:lstStyle>
          <a:p>
            <a:endParaRPr dirty="0"/>
          </a:p>
        </p:txBody>
      </p:sp>
      <p:sp>
        <p:nvSpPr>
          <p:cNvPr id="7" name="Slide Number Placeholder 6"/>
          <p:cNvSpPr>
            <a:spLocks noGrp="1"/>
          </p:cNvSpPr>
          <p:nvPr>
            <p:ph type="sldNum" sz="quarter" idx="5"/>
          </p:nvPr>
        </p:nvSpPr>
        <p:spPr>
          <a:xfrm>
            <a:off x="2475177" y="5278478"/>
            <a:ext cx="330024" cy="139164"/>
          </a:xfrm>
          <a:prstGeom prst="rect">
            <a:avLst/>
          </a:prstGeom>
        </p:spPr>
        <p:txBody>
          <a:bodyPr vert="horz" lIns="48941" tIns="24471" rIns="48941" bIns="24471" rtlCol="0" anchor="b"/>
          <a:lstStyle>
            <a:lvl1pPr algn="r">
              <a:defRPr sz="700"/>
            </a:lvl1pPr>
          </a:lstStyle>
          <a:p>
            <a:fld id="{8C72D9AE-7182-4680-8F79-479C4181FF08}" type="slidenum">
              <a:rPr/>
              <a:pPr/>
              <a:t>‹#›</a:t>
            </a:fld>
            <a:endParaRPr dirty="0"/>
          </a:p>
        </p:txBody>
      </p:sp>
    </p:spTree>
    <p:extLst>
      <p:ext uri="{BB962C8B-B14F-4D97-AF65-F5344CB8AC3E}">
        <p14:creationId xmlns:p14="http://schemas.microsoft.com/office/powerpoint/2010/main" xmlns="" val="973114905"/>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600"/>
      </a:spcBef>
      <a:defRPr sz="1100" kern="1200">
        <a:solidFill>
          <a:srgbClr val="000000"/>
        </a:solidFill>
        <a:latin typeface="+mn-lt"/>
        <a:ea typeface="+mn-ea"/>
        <a:cs typeface="+mn-cs"/>
      </a:defRPr>
    </a:lvl1pPr>
    <a:lvl2pPr marL="228600" indent="-114300" algn="l" defTabSz="914400" rtl="0" eaLnBrk="1" latinLnBrk="0" hangingPunct="1">
      <a:spcBef>
        <a:spcPts val="600"/>
      </a:spcBef>
      <a:buFont typeface="Arial" panose="020B0604020202020204" pitchFamily="34" charset="0"/>
      <a:buChar char="•"/>
      <a:defRPr sz="1050" kern="1200">
        <a:solidFill>
          <a:srgbClr val="000000"/>
        </a:solidFill>
        <a:latin typeface="+mn-lt"/>
        <a:ea typeface="+mn-ea"/>
        <a:cs typeface="+mn-cs"/>
      </a:defRPr>
    </a:lvl2pPr>
    <a:lvl3pPr marL="400050" indent="-114300" algn="l" defTabSz="914400" rtl="0" eaLnBrk="1" latinLnBrk="0" hangingPunct="1">
      <a:spcBef>
        <a:spcPts val="600"/>
      </a:spcBef>
      <a:buFont typeface="Arial" panose="020B0604020202020204" pitchFamily="34" charset="0"/>
      <a:buChar char="–"/>
      <a:defRPr sz="900" kern="1200">
        <a:solidFill>
          <a:srgbClr val="000000"/>
        </a:solidFill>
        <a:latin typeface="+mn-lt"/>
        <a:ea typeface="+mn-ea"/>
        <a:cs typeface="+mn-cs"/>
      </a:defRPr>
    </a:lvl3pPr>
    <a:lvl4pPr marL="571500" indent="-114300" algn="l" defTabSz="914400" rtl="0" eaLnBrk="1" latinLnBrk="0" hangingPunct="1">
      <a:spcBef>
        <a:spcPts val="600"/>
      </a:spcBef>
      <a:buFont typeface="Arial" panose="020B0604020202020204" pitchFamily="34" charset="0"/>
      <a:buChar char="•"/>
      <a:defRPr sz="900" kern="1200">
        <a:solidFill>
          <a:srgbClr val="000000"/>
        </a:solidFill>
        <a:latin typeface="+mn-lt"/>
        <a:ea typeface="+mn-ea"/>
        <a:cs typeface="+mn-cs"/>
      </a:defRPr>
    </a:lvl4pPr>
    <a:lvl5pPr marL="742950" indent="-114300" algn="l" defTabSz="914400" rtl="0" eaLnBrk="1" latinLnBrk="0" hangingPunct="1">
      <a:spcBef>
        <a:spcPts val="600"/>
      </a:spcBef>
      <a:buFont typeface="Arial" panose="020B0604020202020204" pitchFamily="34" charset="0"/>
      <a:buChar char="–"/>
      <a:defRPr sz="800" kern="1200">
        <a:solidFill>
          <a:srgbClr val="000000"/>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6063" y="233363"/>
            <a:ext cx="2803526" cy="1577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xmlns="" val="3422689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6063" y="233363"/>
            <a:ext cx="2803526" cy="1577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xmlns="" val="3422689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6063" y="233363"/>
            <a:ext cx="2803526" cy="1577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xmlns="" val="3422689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6063" y="233363"/>
            <a:ext cx="2803526" cy="1577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xmlns="" val="3422689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6063" y="233363"/>
            <a:ext cx="2803526" cy="1577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xmlns="" val="3422689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6063" y="233363"/>
            <a:ext cx="2803526" cy="1577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xmlns="" val="3422689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6063" y="233363"/>
            <a:ext cx="2803526" cy="1577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xmlns="" val="3422689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6063" y="233363"/>
            <a:ext cx="2803526" cy="1577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xmlns="" val="3422689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6063" y="233363"/>
            <a:ext cx="2803526" cy="1577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xmlns="" val="3422689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6063" y="233363"/>
            <a:ext cx="2803526" cy="1577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xmlns="" val="3422689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6063" y="233363"/>
            <a:ext cx="2803526" cy="1577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xmlns="" val="3422689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6063" y="233363"/>
            <a:ext cx="2803526" cy="1577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xmlns="" val="34226894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6063" y="233363"/>
            <a:ext cx="2803526" cy="1577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xmlns="" val="34226894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6063" y="233363"/>
            <a:ext cx="2803526" cy="1577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xmlns="" val="3422689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6063" y="233363"/>
            <a:ext cx="2803526" cy="1577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xmlns="" val="3422689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6063" y="233363"/>
            <a:ext cx="2803526" cy="1577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xmlns="" val="3422689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6063" y="233363"/>
            <a:ext cx="2803526" cy="1577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xmlns="" val="3422689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6063" y="233363"/>
            <a:ext cx="2803526" cy="1577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xmlns="" val="3422689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6063" y="233363"/>
            <a:ext cx="2803526" cy="1577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xmlns="" val="3422689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6063" y="233363"/>
            <a:ext cx="2803526" cy="1577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xmlns="" val="3422689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6063" y="233363"/>
            <a:ext cx="2803526" cy="1577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xmlns="" val="3422689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981200"/>
            <a:ext cx="11126522"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4182130" y="6556248"/>
            <a:ext cx="1226398" cy="182880"/>
          </a:xfrm>
          <a:prstGeom prst="rect">
            <a:avLst/>
          </a:prstGeom>
        </p:spPr>
        <p:txBody>
          <a:bodyPr/>
          <a:lstStyle>
            <a:lvl1pPr>
              <a:defRPr>
                <a:solidFill>
                  <a:srgbClr val="000000"/>
                </a:solidFill>
              </a:defRPr>
            </a:lvl1pPr>
          </a:lstStyle>
          <a:p>
            <a:fld id="{C7CD2E52-83C8-44FA-88AD-FB45DDFBF65F}" type="datetime1">
              <a:rPr lang="en-US" smtClean="0">
                <a:latin typeface="Calibri"/>
              </a:rPr>
              <a:pPr/>
              <a:t>10/8/2016</a:t>
            </a:fld>
            <a:endParaRPr lang="en-US" dirty="0">
              <a:latin typeface="Calibri"/>
            </a:endParaRPr>
          </a:p>
        </p:txBody>
      </p:sp>
      <p:sp>
        <p:nvSpPr>
          <p:cNvPr id="6" name="Slide Number Placeholder 5"/>
          <p:cNvSpPr>
            <a:spLocks noGrp="1"/>
          </p:cNvSpPr>
          <p:nvPr>
            <p:ph type="sldNum" sz="quarter" idx="12"/>
          </p:nvPr>
        </p:nvSpPr>
        <p:spPr/>
        <p:txBody>
          <a:bodyPr/>
          <a:lstStyle>
            <a:lvl1pPr>
              <a:defRPr>
                <a:solidFill>
                  <a:srgbClr val="000000"/>
                </a:solidFill>
              </a:defRPr>
            </a:lvl1pPr>
          </a:lstStyle>
          <a:p>
            <a:fld id="{C51EAA63-D034-42AE-91FA-B13B9518C7BE}" type="slidenum">
              <a:rPr lang="en-US" smtClean="0">
                <a:latin typeface="Calibri"/>
              </a:rPr>
              <a:pPr/>
              <a:t>‹#›</a:t>
            </a:fld>
            <a:endParaRPr lang="en-US" dirty="0">
              <a:latin typeface="Calibri"/>
            </a:endParaRPr>
          </a:p>
        </p:txBody>
      </p:sp>
      <p:sp>
        <p:nvSpPr>
          <p:cNvPr id="7" name="Text Placeholder 12"/>
          <p:cNvSpPr>
            <a:spLocks noGrp="1"/>
          </p:cNvSpPr>
          <p:nvPr>
            <p:ph type="body" sz="quarter" idx="13" hasCustomPrompt="1"/>
          </p:nvPr>
        </p:nvSpPr>
        <p:spPr>
          <a:xfrm>
            <a:off x="531813" y="1373741"/>
            <a:ext cx="11125199"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Tree>
    <p:extLst>
      <p:ext uri="{BB962C8B-B14F-4D97-AF65-F5344CB8AC3E}">
        <p14:creationId xmlns:p14="http://schemas.microsoft.com/office/powerpoint/2010/main" xmlns="" val="37442732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with Pictu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8" name="Rectangle 17" descr="Full bleed 4-color photo can be inserted here"/>
          <p:cNvSpPr/>
          <p:nvPr userDrawn="1"/>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rgbClr val="FFFFFF"/>
              </a:solidFill>
              <a:latin typeface="Calibri"/>
            </a:endParaRPr>
          </a:p>
        </p:txBody>
      </p:sp>
      <p:grpSp>
        <p:nvGrpSpPr>
          <p:cNvPr id="7" name="Group 6"/>
          <p:cNvGrpSpPr/>
          <p:nvPr/>
        </p:nvGrpSpPr>
        <p:grpSpPr bwMode="gray">
          <a:xfrm>
            <a:off x="-287" y="0"/>
            <a:ext cx="12189399" cy="6858000"/>
            <a:chOff x="-287" y="0"/>
            <a:chExt cx="12189399" cy="6858000"/>
          </a:xfrm>
        </p:grpSpPr>
        <p:sp>
          <p:nvSpPr>
            <p:cNvPr id="9" name="Rectangle 8"/>
            <p:cNvSpPr/>
            <p:nvPr/>
          </p:nvSpPr>
          <p:spPr bwMode="gray">
            <a:xfrm>
              <a:off x="-287" y="0"/>
              <a:ext cx="193962"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latin typeface="Calibri"/>
              </a:endParaRPr>
            </a:p>
          </p:txBody>
        </p:sp>
        <p:sp>
          <p:nvSpPr>
            <p:cNvPr id="10" name="Rectangle 9"/>
            <p:cNvSpPr/>
            <p:nvPr/>
          </p:nvSpPr>
          <p:spPr bwMode="gray">
            <a:xfrm>
              <a:off x="11995151" y="5854"/>
              <a:ext cx="193960"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latin typeface="Calibri"/>
              </a:endParaRPr>
            </a:p>
          </p:txBody>
        </p:sp>
        <p:sp>
          <p:nvSpPr>
            <p:cNvPr id="11" name="Rectangle 10"/>
            <p:cNvSpPr/>
            <p:nvPr/>
          </p:nvSpPr>
          <p:spPr bwMode="gray">
            <a:xfrm>
              <a:off x="-286"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latin typeface="Calibri"/>
              </a:endParaRPr>
            </a:p>
          </p:txBody>
        </p:sp>
        <p:sp>
          <p:nvSpPr>
            <p:cNvPr id="12" name="Rectangle 11"/>
            <p:cNvSpPr/>
            <p:nvPr/>
          </p:nvSpPr>
          <p:spPr bwMode="gray">
            <a:xfrm>
              <a:off x="-286"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latin typeface="Calibri"/>
              </a:endParaRPr>
            </a:p>
          </p:txBody>
        </p:sp>
      </p:grpSp>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182130" y="6556248"/>
            <a:ext cx="1226398" cy="182880"/>
          </a:xfrm>
          <a:prstGeom prst="rect">
            <a:avLst/>
          </a:prstGeom>
        </p:spPr>
        <p:txBody>
          <a:bodyPr/>
          <a:lstStyle>
            <a:lvl1pPr>
              <a:defRPr>
                <a:solidFill>
                  <a:srgbClr val="000000"/>
                </a:solidFill>
              </a:defRPr>
            </a:lvl1pPr>
          </a:lstStyle>
          <a:p>
            <a:fld id="{28D98802-C4BE-44EF-A775-109B41689843}" type="datetime1">
              <a:rPr lang="en-US" smtClean="0">
                <a:latin typeface="Calibri"/>
              </a:rPr>
              <a:pPr/>
              <a:t>10/8/2016</a:t>
            </a:fld>
            <a:endParaRPr lang="en-US" dirty="0">
              <a:latin typeface="Calibri"/>
            </a:endParaRPr>
          </a:p>
        </p:txBody>
      </p:sp>
      <p:sp>
        <p:nvSpPr>
          <p:cNvPr id="6" name="Slide Number Placeholder 5"/>
          <p:cNvSpPr>
            <a:spLocks noGrp="1"/>
          </p:cNvSpPr>
          <p:nvPr>
            <p:ph type="sldNum" sz="quarter" idx="12"/>
          </p:nvPr>
        </p:nvSpPr>
        <p:spPr/>
        <p:txBody>
          <a:bodyPr/>
          <a:lstStyle>
            <a:lvl1pPr>
              <a:defRPr>
                <a:solidFill>
                  <a:srgbClr val="000000"/>
                </a:solidFill>
              </a:defRPr>
            </a:lvl1pPr>
          </a:lstStyle>
          <a:p>
            <a:fld id="{C51EAA63-D034-42AE-91FA-B13B9518C7BE}" type="slidenum">
              <a:rPr lang="en-US" smtClean="0">
                <a:latin typeface="Calibri"/>
              </a:rPr>
              <a:pPr/>
              <a:t>‹#›</a:t>
            </a:fld>
            <a:endParaRPr lang="en-US" dirty="0">
              <a:latin typeface="Calibri"/>
            </a:endParaRPr>
          </a:p>
        </p:txBody>
      </p:sp>
      <p:sp>
        <p:nvSpPr>
          <p:cNvPr id="17" name="TextBox 16"/>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000000"/>
                </a:solidFill>
                <a:latin typeface="Calibri"/>
              </a:rPr>
              <a:t>Copyright © </a:t>
            </a:r>
            <a:r>
              <a:rPr sz="850" dirty="0" smtClean="0">
                <a:solidFill>
                  <a:srgbClr val="000000"/>
                </a:solidFill>
                <a:latin typeface="Calibri"/>
              </a:rPr>
              <a:t>201</a:t>
            </a:r>
            <a:r>
              <a:rPr lang="en-US" sz="850" dirty="0" smtClean="0">
                <a:solidFill>
                  <a:srgbClr val="000000"/>
                </a:solidFill>
                <a:latin typeface="Calibri"/>
              </a:rPr>
              <a:t>6,</a:t>
            </a:r>
            <a:r>
              <a:rPr sz="850" dirty="0" smtClean="0">
                <a:solidFill>
                  <a:srgbClr val="000000"/>
                </a:solidFill>
                <a:latin typeface="Calibri"/>
              </a:rPr>
              <a:t> </a:t>
            </a:r>
            <a:r>
              <a:rPr sz="850" dirty="0">
                <a:solidFill>
                  <a:srgbClr val="000000"/>
                </a:solidFill>
                <a:latin typeface="Calibri"/>
              </a:rPr>
              <a:t>Oracle and/or its affiliates. All rights reserved</a:t>
            </a:r>
            <a:r>
              <a:rPr sz="850" dirty="0" smtClean="0">
                <a:solidFill>
                  <a:srgbClr val="000000"/>
                </a:solidFill>
                <a:latin typeface="Calibri"/>
              </a:rPr>
              <a:t>.</a:t>
            </a:r>
            <a:r>
              <a:rPr lang="en-US" sz="850" dirty="0" smtClean="0">
                <a:solidFill>
                  <a:srgbClr val="000000"/>
                </a:solidFill>
                <a:latin typeface="Calibri"/>
              </a:rPr>
              <a:t> </a:t>
            </a:r>
            <a:r>
              <a:rPr sz="850" dirty="0" smtClean="0">
                <a:solidFill>
                  <a:srgbClr val="000000"/>
                </a:solidFill>
                <a:latin typeface="Calibri"/>
              </a:rPr>
              <a:t>|</a:t>
            </a:r>
            <a:endParaRPr sz="850" dirty="0">
              <a:solidFill>
                <a:srgbClr val="000000"/>
              </a:solidFill>
              <a:latin typeface="Calibri"/>
            </a:endParaRPr>
          </a:p>
        </p:txBody>
      </p:sp>
      <p:pic>
        <p:nvPicPr>
          <p:cNvPr id="16" name="Picture 15" descr="Oracle logo in white on red staging background"/>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530352" y="6263640"/>
            <a:ext cx="1625138" cy="594360"/>
          </a:xfrm>
          <a:prstGeom prst="rect">
            <a:avLst/>
          </a:prstGeom>
        </p:spPr>
      </p:pic>
    </p:spTree>
    <p:extLst>
      <p:ext uri="{BB962C8B-B14F-4D97-AF65-F5344CB8AC3E}">
        <p14:creationId xmlns:p14="http://schemas.microsoft.com/office/powerpoint/2010/main" xmlns="" val="27972521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Safe Harbor Front">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182130" y="6556248"/>
            <a:ext cx="1226398" cy="182880"/>
          </a:xfrm>
          <a:prstGeom prst="rect">
            <a:avLst/>
          </a:prstGeom>
        </p:spPr>
        <p:txBody>
          <a:bodyPr/>
          <a:lstStyle>
            <a:lvl1pPr>
              <a:defRPr>
                <a:solidFill>
                  <a:srgbClr val="000000"/>
                </a:solidFill>
              </a:defRPr>
            </a:lvl1pPr>
          </a:lstStyle>
          <a:p>
            <a:fld id="{B4ACD4C6-5F02-4E1D-8860-E571DA6DFE1F}" type="datetime1">
              <a:rPr lang="en-US" smtClean="0">
                <a:latin typeface="Calibri"/>
              </a:rPr>
              <a:pPr/>
              <a:t>10/8/2016</a:t>
            </a:fld>
            <a:endParaRPr lang="en-US" dirty="0">
              <a:latin typeface="Calibri"/>
            </a:endParaRPr>
          </a:p>
        </p:txBody>
      </p:sp>
      <p:sp>
        <p:nvSpPr>
          <p:cNvPr id="4" name="Slide Number Placeholder 3"/>
          <p:cNvSpPr>
            <a:spLocks noGrp="1"/>
          </p:cNvSpPr>
          <p:nvPr>
            <p:ph type="sldNum" sz="quarter" idx="12"/>
          </p:nvPr>
        </p:nvSpPr>
        <p:spPr/>
        <p:txBody>
          <a:bodyPr/>
          <a:lstStyle>
            <a:lvl1pPr>
              <a:defRPr>
                <a:solidFill>
                  <a:srgbClr val="000000"/>
                </a:solidFill>
              </a:defRPr>
            </a:lvl1pPr>
          </a:lstStyle>
          <a:p>
            <a:fld id="{C51EAA63-D034-42AE-91FA-B13B9518C7BE}" type="slidenum">
              <a:rPr lang="en-US" smtClean="0">
                <a:latin typeface="Calibri"/>
              </a:rPr>
              <a:pPr/>
              <a:t>‹#›</a:t>
            </a:fld>
            <a:endParaRPr lang="en-US" dirty="0">
              <a:latin typeface="Calibri"/>
            </a:endParaRPr>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solidFill>
                  <a:srgbClr val="5F5F5F"/>
                </a:solidFill>
                <a:latin typeface="Calibri"/>
              </a:rPr>
              <a:t>Safe Harbor Statement</a:t>
            </a: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solidFill>
                  <a:srgbClr val="5F5F5F"/>
                </a:solidFill>
                <a:latin typeface="Calibri"/>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xmlns="" val="926427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Positioning Statement">
    <p:spTree>
      <p:nvGrpSpPr>
        <p:cNvPr id="1" name=""/>
        <p:cNvGrpSpPr/>
        <p:nvPr/>
      </p:nvGrpSpPr>
      <p:grpSpPr>
        <a:xfrm>
          <a:off x="0" y="0"/>
          <a:ext cx="0" cy="0"/>
          <a:chOff x="0" y="0"/>
          <a:chExt cx="0" cy="0"/>
        </a:xfrm>
      </p:grpSpPr>
      <p:pic>
        <p:nvPicPr>
          <p:cNvPr id="51" name="Picture 50" descr="&quot;Integrated Cloud Applications &amp; Platform Services&quot; tagline in red and black"/>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2219916" y="1722238"/>
            <a:ext cx="7748992" cy="2950267"/>
          </a:xfrm>
          <a:prstGeom prst="rect">
            <a:avLst/>
          </a:prstGeom>
        </p:spPr>
      </p:pic>
      <p:sp>
        <p:nvSpPr>
          <p:cNvPr id="2" name="Date Placeholder 1"/>
          <p:cNvSpPr>
            <a:spLocks noGrp="1"/>
          </p:cNvSpPr>
          <p:nvPr>
            <p:ph type="dt" sz="half" idx="10"/>
          </p:nvPr>
        </p:nvSpPr>
        <p:spPr>
          <a:xfrm>
            <a:off x="4182130" y="6556248"/>
            <a:ext cx="1226398" cy="182880"/>
          </a:xfrm>
          <a:prstGeom prst="rect">
            <a:avLst/>
          </a:prstGeom>
        </p:spPr>
        <p:txBody>
          <a:bodyPr/>
          <a:lstStyle>
            <a:lvl1pPr>
              <a:defRPr>
                <a:solidFill>
                  <a:srgbClr val="000000"/>
                </a:solidFill>
              </a:defRPr>
            </a:lvl1pPr>
          </a:lstStyle>
          <a:p>
            <a:fld id="{44214A5B-588F-4C90-9D20-DD3B4D6AC865}" type="datetime1">
              <a:rPr lang="en-US" smtClean="0">
                <a:latin typeface="Calibri"/>
              </a:rPr>
              <a:pPr/>
              <a:t>10/8/2016</a:t>
            </a:fld>
            <a:endParaRPr lang="en-US" dirty="0">
              <a:latin typeface="Calibri"/>
            </a:endParaRPr>
          </a:p>
        </p:txBody>
      </p:sp>
      <p:sp>
        <p:nvSpPr>
          <p:cNvPr id="4" name="Slide Number Placeholder 3"/>
          <p:cNvSpPr>
            <a:spLocks noGrp="1"/>
          </p:cNvSpPr>
          <p:nvPr>
            <p:ph type="sldNum" sz="quarter" idx="12"/>
          </p:nvPr>
        </p:nvSpPr>
        <p:spPr/>
        <p:txBody>
          <a:bodyPr/>
          <a:lstStyle>
            <a:lvl1pPr>
              <a:defRPr>
                <a:solidFill>
                  <a:srgbClr val="000000"/>
                </a:solidFill>
              </a:defRPr>
            </a:lvl1pPr>
          </a:lstStyle>
          <a:p>
            <a:fld id="{C51EAA63-D034-42AE-91FA-B13B9518C7BE}" type="slidenum">
              <a:rPr lang="en-US" smtClean="0">
                <a:latin typeface="Calibri"/>
              </a:rPr>
              <a:pPr/>
              <a:t>‹#›</a:t>
            </a:fld>
            <a:endParaRPr lang="en-US" dirty="0">
              <a:latin typeface="Calibri"/>
            </a:endParaRPr>
          </a:p>
        </p:txBody>
      </p:sp>
    </p:spTree>
    <p:extLst>
      <p:ext uri="{BB962C8B-B14F-4D97-AF65-F5344CB8AC3E}">
        <p14:creationId xmlns:p14="http://schemas.microsoft.com/office/powerpoint/2010/main" xmlns="" val="722841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Oracle logo">
    <p:bg bwMode="ltGray">
      <p:bgRef idx="1001">
        <a:schemeClr val="bg1"/>
      </p:bgRef>
    </p:bg>
    <p:spTree>
      <p:nvGrpSpPr>
        <p:cNvPr id="1" name=""/>
        <p:cNvGrpSpPr/>
        <p:nvPr/>
      </p:nvGrpSpPr>
      <p:grpSpPr>
        <a:xfrm>
          <a:off x="0" y="0"/>
          <a:ext cx="0" cy="0"/>
          <a:chOff x="0" y="0"/>
          <a:chExt cx="0" cy="0"/>
        </a:xfrm>
      </p:grpSpPr>
      <p:pic>
        <p:nvPicPr>
          <p:cNvPr id="2" name="Picture 1" descr="Oracle logo in white on red staging background. Light blue frame around perimeter."/>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bwMode="hidden">
          <a:xfrm>
            <a:off x="138023" y="129398"/>
            <a:ext cx="11912778" cy="6547450"/>
          </a:xfrm>
          <a:prstGeom prst="rect">
            <a:avLst/>
          </a:prstGeom>
          <a:noFill/>
          <a:ln>
            <a:noFill/>
          </a:ln>
        </p:spPr>
      </p:pic>
      <p:pic>
        <p:nvPicPr>
          <p:cNvPr id="12" name="Picture 11"/>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bwMode="black">
          <a:xfrm>
            <a:off x="3822128" y="2843826"/>
            <a:ext cx="4544568" cy="569547"/>
          </a:xfrm>
          <a:prstGeom prst="rect">
            <a:avLst/>
          </a:prstGeom>
        </p:spPr>
      </p:pic>
      <p:sp>
        <p:nvSpPr>
          <p:cNvPr id="6" name="Rectangle 5"/>
          <p:cNvSpPr/>
          <p:nvPr/>
        </p:nvSpPr>
        <p:spPr bwMode="gray">
          <a:xfrm>
            <a:off x="-287" y="0"/>
            <a:ext cx="193962"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latin typeface="Calibri"/>
            </a:endParaRPr>
          </a:p>
        </p:txBody>
      </p:sp>
      <p:sp>
        <p:nvSpPr>
          <p:cNvPr id="7" name="Rectangle 6"/>
          <p:cNvSpPr/>
          <p:nvPr/>
        </p:nvSpPr>
        <p:spPr bwMode="gray">
          <a:xfrm>
            <a:off x="11995151" y="5854"/>
            <a:ext cx="193960"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latin typeface="Calibri"/>
            </a:endParaRPr>
          </a:p>
        </p:txBody>
      </p:sp>
      <p:sp>
        <p:nvSpPr>
          <p:cNvPr id="8" name="Rectangle 7"/>
          <p:cNvSpPr/>
          <p:nvPr/>
        </p:nvSpPr>
        <p:spPr bwMode="gray">
          <a:xfrm>
            <a:off x="-286"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latin typeface="Calibri"/>
            </a:endParaRPr>
          </a:p>
        </p:txBody>
      </p:sp>
      <p:sp>
        <p:nvSpPr>
          <p:cNvPr id="9" name="Rectangle 8"/>
          <p:cNvSpPr/>
          <p:nvPr/>
        </p:nvSpPr>
        <p:spPr bwMode="gray">
          <a:xfrm>
            <a:off x="-286"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latin typeface="Calibri"/>
            </a:endParaRPr>
          </a:p>
        </p:txBody>
      </p:sp>
    </p:spTree>
    <p:extLst>
      <p:ext uri="{BB962C8B-B14F-4D97-AF65-F5344CB8AC3E}">
        <p14:creationId xmlns:p14="http://schemas.microsoft.com/office/powerpoint/2010/main" xmlns="" val="11117060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72342" y="406400"/>
            <a:ext cx="8519887" cy="889000"/>
          </a:xfrm>
        </p:spPr>
        <p:txBody>
          <a:bodyPr/>
          <a:lstStyle/>
          <a:p>
            <a:r>
              <a:rPr lang="en-US" dirty="0" smtClean="0"/>
              <a:t>Click to edit Master title style</a:t>
            </a:r>
            <a:endParaRPr dirty="0"/>
          </a:p>
        </p:txBody>
      </p:sp>
      <p:sp>
        <p:nvSpPr>
          <p:cNvPr id="3" name="Content Placeholder 2"/>
          <p:cNvSpPr>
            <a:spLocks noGrp="1"/>
          </p:cNvSpPr>
          <p:nvPr>
            <p:ph idx="1"/>
          </p:nvPr>
        </p:nvSpPr>
        <p:spPr>
          <a:xfrm>
            <a:off x="531151" y="1524001"/>
            <a:ext cx="11126522"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1812" y="406400"/>
            <a:ext cx="11125200" cy="889000"/>
          </a:xfrm>
          <a:prstGeom prst="rect">
            <a:avLst/>
          </a:prstGeom>
        </p:spPr>
        <p:txBody>
          <a:bodyPr vert="horz" lIns="0" tIns="0" rIns="0" bIns="0" rtlCol="0" anchor="b">
            <a:noAutofit/>
          </a:bodyPr>
          <a:lstStyle/>
          <a:p>
            <a:r>
              <a:rPr lang="en-US" smtClean="0"/>
              <a:t>Click to edit Master title style</a:t>
            </a:r>
            <a:endParaRPr dirty="0"/>
          </a:p>
        </p:txBody>
      </p:sp>
      <p:sp>
        <p:nvSpPr>
          <p:cNvPr id="3" name="Text Placeholder 2"/>
          <p:cNvSpPr>
            <a:spLocks noGrp="1"/>
          </p:cNvSpPr>
          <p:nvPr>
            <p:ph type="body" idx="1"/>
          </p:nvPr>
        </p:nvSpPr>
        <p:spPr>
          <a:xfrm>
            <a:off x="531151" y="1524001"/>
            <a:ext cx="11126522" cy="44196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Slide Number Placeholder 5"/>
          <p:cNvSpPr>
            <a:spLocks noGrp="1"/>
          </p:cNvSpPr>
          <p:nvPr>
            <p:ph type="sldNum" sz="quarter" idx="4"/>
          </p:nvPr>
        </p:nvSpPr>
        <p:spPr>
          <a:xfrm>
            <a:off x="11276011" y="6556248"/>
            <a:ext cx="381661" cy="182880"/>
          </a:xfrm>
          <a:prstGeom prst="rect">
            <a:avLst/>
          </a:prstGeom>
        </p:spPr>
        <p:txBody>
          <a:bodyPr vert="horz" wrap="none" lIns="0" tIns="0" rIns="0" bIns="0" rtlCol="0" anchor="ctr" anchorCtr="0">
            <a:noAutofit/>
          </a:bodyPr>
          <a:lstStyle>
            <a:lvl1pPr algn="r">
              <a:defRPr sz="850">
                <a:solidFill>
                  <a:srgbClr val="000000"/>
                </a:solidFill>
              </a:defRPr>
            </a:lvl1pPr>
          </a:lstStyle>
          <a:p>
            <a:fld id="{C51EAA63-D034-42AE-91FA-B13B9518C7BE}" type="slidenum">
              <a:rPr lang="en-US" smtClean="0">
                <a:latin typeface="Calibri"/>
              </a:rPr>
              <a:pPr/>
              <a:t>‹#›</a:t>
            </a:fld>
            <a:endParaRPr lang="en-US" dirty="0">
              <a:latin typeface="Calibri"/>
            </a:endParaRPr>
          </a:p>
        </p:txBody>
      </p:sp>
    </p:spTree>
    <p:extLst>
      <p:ext uri="{BB962C8B-B14F-4D97-AF65-F5344CB8AC3E}">
        <p14:creationId xmlns:p14="http://schemas.microsoft.com/office/powerpoint/2010/main" xmlns="" val="151196202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706" r:id="rId6"/>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dt="0"/>
  <p:txStyles>
    <p:titleStyle>
      <a:lvl1pPr algn="l" defTabSz="914400" rtl="0" eaLnBrk="1" latinLnBrk="0" hangingPunct="1">
        <a:lnSpc>
          <a:spcPct val="8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3"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feed my sheep"/>
          <p:cNvPicPr>
            <a:picLocks noChangeAspect="1" noChangeArrowheads="1"/>
          </p:cNvPicPr>
          <p:nvPr/>
        </p:nvPicPr>
        <p:blipFill>
          <a:blip r:embed="rId3" cstate="print"/>
          <a:srcRect/>
          <a:stretch>
            <a:fillRect/>
          </a:stretch>
        </p:blipFill>
        <p:spPr bwMode="auto">
          <a:xfrm>
            <a:off x="0" y="0"/>
            <a:ext cx="13716000" cy="6858000"/>
          </a:xfrm>
          <a:prstGeom prst="rect">
            <a:avLst/>
          </a:prstGeom>
          <a:noFill/>
        </p:spPr>
      </p:pic>
      <p:sp>
        <p:nvSpPr>
          <p:cNvPr id="11" name="Rectangle 10"/>
          <p:cNvSpPr/>
          <p:nvPr/>
        </p:nvSpPr>
        <p:spPr>
          <a:xfrm>
            <a:off x="979707" y="522514"/>
            <a:ext cx="9949550" cy="944832"/>
          </a:xfrm>
          <a:prstGeom prst="rect">
            <a:avLst/>
          </a:prstGeom>
          <a:ln>
            <a:noFill/>
          </a:ln>
        </p:spPr>
        <p:txBody>
          <a:bodyPr wrap="square" lIns="91396" tIns="45699" rIns="91396" bIns="45699">
            <a:spAutoFit/>
          </a:bodyPr>
          <a:lstStyle/>
          <a:p>
            <a:pPr marL="274320" indent="-274320">
              <a:lnSpc>
                <a:spcPct val="90000"/>
              </a:lnSpc>
              <a:spcBef>
                <a:spcPts val="600"/>
              </a:spcBef>
            </a:pPr>
            <a:r>
              <a:rPr lang="en-US" sz="3200" dirty="0" smtClean="0">
                <a:solidFill>
                  <a:srgbClr val="07090A"/>
                </a:solidFill>
              </a:rPr>
              <a:t>“Feed my sheep</a:t>
            </a:r>
            <a:r>
              <a:rPr lang="en-US" sz="3200" dirty="0" smtClean="0">
                <a:solidFill>
                  <a:srgbClr val="07090A"/>
                </a:solidFill>
              </a:rPr>
              <a:t>”</a:t>
            </a:r>
          </a:p>
          <a:p>
            <a:pPr marL="274320" indent="-274320">
              <a:lnSpc>
                <a:spcPct val="90000"/>
              </a:lnSpc>
              <a:spcBef>
                <a:spcPts val="600"/>
              </a:spcBef>
            </a:pPr>
            <a:r>
              <a:rPr lang="en-US" sz="2400" dirty="0" smtClean="0">
                <a:solidFill>
                  <a:srgbClr val="07090A"/>
                </a:solidFill>
              </a:rPr>
              <a:t>Rightly dividing 1Thessalonians </a:t>
            </a:r>
            <a:r>
              <a:rPr lang="en-US" sz="2400" dirty="0" smtClean="0">
                <a:solidFill>
                  <a:srgbClr val="07090A"/>
                </a:solidFill>
              </a:rPr>
              <a:t>by applying </a:t>
            </a:r>
            <a:r>
              <a:rPr lang="en-US" sz="2400" dirty="0" smtClean="0">
                <a:solidFill>
                  <a:srgbClr val="07090A"/>
                </a:solidFill>
              </a:rPr>
              <a:t>the principles of Bible study.</a:t>
            </a:r>
            <a:endParaRPr lang="en-US" sz="2400" dirty="0" smtClean="0">
              <a:solidFill>
                <a:srgbClr val="07090A"/>
              </a:solidFill>
            </a:endParaRPr>
          </a:p>
        </p:txBody>
      </p:sp>
    </p:spTree>
    <p:extLst>
      <p:ext uri="{BB962C8B-B14F-4D97-AF65-F5344CB8AC3E}">
        <p14:creationId xmlns:p14="http://schemas.microsoft.com/office/powerpoint/2010/main" xmlns="" val="40597689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14171" y="856343"/>
            <a:ext cx="9260110" cy="5747656"/>
          </a:xfrm>
          <a:prstGeom prst="rect">
            <a:avLst/>
          </a:prstGeom>
          <a:ln>
            <a:noFill/>
          </a:ln>
        </p:spPr>
        <p:txBody>
          <a:bodyPr wrap="square" lIns="91396" tIns="45699" rIns="91396" bIns="45699">
            <a:noAutofit/>
          </a:bodyPr>
          <a:lstStyle/>
          <a:p>
            <a:pPr marL="182880" indent="-182880">
              <a:lnSpc>
                <a:spcPct val="90000"/>
              </a:lnSpc>
              <a:spcBef>
                <a:spcPts val="600"/>
              </a:spcBef>
              <a:buFont typeface="Arial" pitchFamily="34" charset="0"/>
              <a:buChar char="•"/>
            </a:pPr>
            <a:r>
              <a:rPr lang="en-US" dirty="0" smtClean="0">
                <a:solidFill>
                  <a:srgbClr val="07090A"/>
                </a:solidFill>
              </a:rPr>
              <a:t>The validation of the election of God – verses 1-4</a:t>
            </a:r>
          </a:p>
          <a:p>
            <a:pPr marL="182880" indent="-182880">
              <a:lnSpc>
                <a:spcPct val="90000"/>
              </a:lnSpc>
              <a:spcBef>
                <a:spcPts val="600"/>
              </a:spcBef>
              <a:buFont typeface="Arial" pitchFamily="34" charset="0"/>
              <a:buChar char="•"/>
            </a:pPr>
            <a:r>
              <a:rPr lang="en-US" dirty="0" smtClean="0">
                <a:solidFill>
                  <a:srgbClr val="07090A"/>
                </a:solidFill>
              </a:rPr>
              <a:t>The validation of the Gospel – verse 5</a:t>
            </a:r>
          </a:p>
          <a:p>
            <a:pPr marL="182880" indent="-182880">
              <a:lnSpc>
                <a:spcPct val="90000"/>
              </a:lnSpc>
              <a:spcBef>
                <a:spcPts val="600"/>
              </a:spcBef>
              <a:buFont typeface="Arial" pitchFamily="34" charset="0"/>
              <a:buChar char="•"/>
            </a:pPr>
            <a:r>
              <a:rPr lang="en-US" dirty="0" smtClean="0">
                <a:solidFill>
                  <a:srgbClr val="07090A"/>
                </a:solidFill>
              </a:rPr>
              <a:t>The validation of discipleship – verses 6-10</a:t>
            </a:r>
            <a:endParaRPr lang="en-US" b="1" dirty="0" smtClean="0">
              <a:solidFill>
                <a:srgbClr val="07090A"/>
              </a:solidFill>
            </a:endParaRPr>
          </a:p>
          <a:p>
            <a:pPr marL="182880" indent="-182880">
              <a:lnSpc>
                <a:spcPct val="90000"/>
              </a:lnSpc>
              <a:spcBef>
                <a:spcPts val="600"/>
              </a:spcBef>
              <a:buFont typeface="Arial" pitchFamily="34" charset="0"/>
              <a:buChar char="•"/>
            </a:pPr>
            <a:endParaRPr lang="en-US" dirty="0" smtClean="0">
              <a:solidFill>
                <a:srgbClr val="07090A"/>
              </a:solidFill>
            </a:endParaRPr>
          </a:p>
          <a:p>
            <a:pPr marL="182880" indent="-182880">
              <a:lnSpc>
                <a:spcPct val="90000"/>
              </a:lnSpc>
              <a:spcBef>
                <a:spcPts val="600"/>
              </a:spcBef>
              <a:buFont typeface="Arial" pitchFamily="34" charset="0"/>
              <a:buChar char="•"/>
            </a:pPr>
            <a:r>
              <a:rPr lang="en-US" dirty="0" smtClean="0">
                <a:solidFill>
                  <a:srgbClr val="07090A"/>
                </a:solidFill>
              </a:rPr>
              <a:t>In what manner the gospel was preached – verses 1-12</a:t>
            </a:r>
          </a:p>
          <a:p>
            <a:pPr marL="182880" indent="-182880">
              <a:lnSpc>
                <a:spcPct val="90000"/>
              </a:lnSpc>
              <a:spcBef>
                <a:spcPts val="600"/>
              </a:spcBef>
              <a:buFont typeface="Arial" pitchFamily="34" charset="0"/>
              <a:buChar char="•"/>
            </a:pPr>
            <a:r>
              <a:rPr lang="en-US" dirty="0" smtClean="0">
                <a:solidFill>
                  <a:srgbClr val="07090A"/>
                </a:solidFill>
              </a:rPr>
              <a:t>In what manner the gospel was received – verses 13-14</a:t>
            </a:r>
          </a:p>
          <a:p>
            <a:pPr marL="182880" indent="-182880">
              <a:lnSpc>
                <a:spcPct val="90000"/>
              </a:lnSpc>
              <a:spcBef>
                <a:spcPts val="600"/>
              </a:spcBef>
              <a:buFont typeface="Arial" pitchFamily="34" charset="0"/>
              <a:buChar char="•"/>
            </a:pPr>
            <a:r>
              <a:rPr lang="en-US" dirty="0" smtClean="0">
                <a:solidFill>
                  <a:srgbClr val="07090A"/>
                </a:solidFill>
              </a:rPr>
              <a:t>In what manner the Jews and Satan hinder the gospel – verses 15-20</a:t>
            </a:r>
          </a:p>
          <a:p>
            <a:pPr marL="182880" indent="-182880">
              <a:lnSpc>
                <a:spcPct val="90000"/>
              </a:lnSpc>
              <a:spcBef>
                <a:spcPts val="600"/>
              </a:spcBef>
            </a:pPr>
            <a:endParaRPr lang="en-US" dirty="0" smtClean="0">
              <a:solidFill>
                <a:srgbClr val="07090A"/>
              </a:solidFill>
            </a:endParaRPr>
          </a:p>
          <a:p>
            <a:pPr marL="182880" indent="-182880">
              <a:lnSpc>
                <a:spcPct val="90000"/>
              </a:lnSpc>
              <a:spcBef>
                <a:spcPts val="600"/>
              </a:spcBef>
              <a:buFont typeface="Arial" pitchFamily="34" charset="0"/>
              <a:buChar char="•"/>
            </a:pPr>
            <a:r>
              <a:rPr lang="en-US" dirty="0" smtClean="0">
                <a:solidFill>
                  <a:srgbClr val="07090A"/>
                </a:solidFill>
              </a:rPr>
              <a:t>Faith that withstands afflictions – verses 1-6</a:t>
            </a:r>
          </a:p>
          <a:p>
            <a:pPr marL="182880" indent="-182880">
              <a:lnSpc>
                <a:spcPct val="90000"/>
              </a:lnSpc>
              <a:spcBef>
                <a:spcPts val="600"/>
              </a:spcBef>
              <a:buFont typeface="Arial" pitchFamily="34" charset="0"/>
              <a:buChar char="•"/>
            </a:pPr>
            <a:r>
              <a:rPr lang="en-US" dirty="0" smtClean="0">
                <a:solidFill>
                  <a:srgbClr val="07090A"/>
                </a:solidFill>
              </a:rPr>
              <a:t>Faith that comforts others of afflictions – verses 7-13</a:t>
            </a:r>
          </a:p>
          <a:p>
            <a:pPr marL="182880" indent="-182880">
              <a:lnSpc>
                <a:spcPct val="90000"/>
              </a:lnSpc>
              <a:spcBef>
                <a:spcPts val="600"/>
              </a:spcBef>
            </a:pPr>
            <a:endParaRPr lang="en-US" dirty="0" smtClean="0">
              <a:solidFill>
                <a:srgbClr val="07090A"/>
              </a:solidFill>
            </a:endParaRPr>
          </a:p>
          <a:p>
            <a:pPr marL="182880" indent="-182880">
              <a:lnSpc>
                <a:spcPct val="90000"/>
              </a:lnSpc>
              <a:spcBef>
                <a:spcPts val="600"/>
              </a:spcBef>
              <a:buFont typeface="Arial" pitchFamily="34" charset="0"/>
              <a:buChar char="•"/>
            </a:pPr>
            <a:r>
              <a:rPr lang="en-US" dirty="0" smtClean="0">
                <a:solidFill>
                  <a:srgbClr val="07090A"/>
                </a:solidFill>
              </a:rPr>
              <a:t>Exhortation to sanctification – verses 1-8</a:t>
            </a:r>
          </a:p>
          <a:p>
            <a:pPr marL="182880" indent="-182880">
              <a:lnSpc>
                <a:spcPct val="90000"/>
              </a:lnSpc>
              <a:spcBef>
                <a:spcPts val="600"/>
              </a:spcBef>
              <a:buFont typeface="Arial" pitchFamily="34" charset="0"/>
              <a:buChar char="•"/>
            </a:pPr>
            <a:r>
              <a:rPr lang="en-US" dirty="0" smtClean="0">
                <a:solidFill>
                  <a:srgbClr val="07090A"/>
                </a:solidFill>
              </a:rPr>
              <a:t>Exhortation to increase in brotherly love – verses 9-12</a:t>
            </a:r>
          </a:p>
          <a:p>
            <a:pPr marL="182880" indent="-182880">
              <a:lnSpc>
                <a:spcPct val="90000"/>
              </a:lnSpc>
              <a:spcBef>
                <a:spcPts val="600"/>
              </a:spcBef>
              <a:buFont typeface="Arial" pitchFamily="34" charset="0"/>
              <a:buChar char="•"/>
            </a:pPr>
            <a:r>
              <a:rPr lang="en-US" dirty="0" smtClean="0">
                <a:solidFill>
                  <a:srgbClr val="07090A"/>
                </a:solidFill>
              </a:rPr>
              <a:t>Exhortation to comfort those who lost loved ones in Christ – verses 13-18</a:t>
            </a:r>
          </a:p>
          <a:p>
            <a:pPr marL="182880" indent="-182880">
              <a:lnSpc>
                <a:spcPct val="90000"/>
              </a:lnSpc>
              <a:spcBef>
                <a:spcPts val="600"/>
              </a:spcBef>
            </a:pPr>
            <a:endParaRPr lang="en-US" dirty="0" smtClean="0">
              <a:solidFill>
                <a:srgbClr val="07090A"/>
              </a:solidFill>
            </a:endParaRPr>
          </a:p>
          <a:p>
            <a:pPr marL="182880" indent="-182880">
              <a:lnSpc>
                <a:spcPct val="90000"/>
              </a:lnSpc>
              <a:spcBef>
                <a:spcPts val="600"/>
              </a:spcBef>
              <a:buFont typeface="Arial" pitchFamily="34" charset="0"/>
              <a:buChar char="•"/>
            </a:pPr>
            <a:r>
              <a:rPr lang="en-US" dirty="0" smtClean="0">
                <a:solidFill>
                  <a:srgbClr val="07090A"/>
                </a:solidFill>
              </a:rPr>
              <a:t>Exhortation to live a vigilant and sober life in anticipation of Christ’s return – verses 1-11</a:t>
            </a:r>
          </a:p>
          <a:p>
            <a:pPr marL="182880" indent="-182880">
              <a:lnSpc>
                <a:spcPct val="90000"/>
              </a:lnSpc>
              <a:spcBef>
                <a:spcPts val="600"/>
              </a:spcBef>
              <a:buFont typeface="Arial" pitchFamily="34" charset="0"/>
              <a:buChar char="•"/>
            </a:pPr>
            <a:r>
              <a:rPr lang="en-US" dirty="0" smtClean="0">
                <a:solidFill>
                  <a:srgbClr val="07090A"/>
                </a:solidFill>
              </a:rPr>
              <a:t>Exhortation to know and to love the church elders – verses 12-13</a:t>
            </a:r>
          </a:p>
          <a:p>
            <a:pPr marL="182880" indent="-182880">
              <a:lnSpc>
                <a:spcPct val="90000"/>
              </a:lnSpc>
              <a:spcBef>
                <a:spcPts val="600"/>
              </a:spcBef>
              <a:buFont typeface="Arial" pitchFamily="34" charset="0"/>
              <a:buChar char="•"/>
            </a:pPr>
            <a:r>
              <a:rPr lang="en-US" dirty="0" smtClean="0">
                <a:solidFill>
                  <a:srgbClr val="07090A"/>
                </a:solidFill>
              </a:rPr>
              <a:t>Misc exhortations – verses 14-28</a:t>
            </a:r>
          </a:p>
        </p:txBody>
      </p:sp>
      <p:sp>
        <p:nvSpPr>
          <p:cNvPr id="9" name="Rectangle 8"/>
          <p:cNvSpPr/>
          <p:nvPr/>
        </p:nvSpPr>
        <p:spPr>
          <a:xfrm>
            <a:off x="1651483" y="849086"/>
            <a:ext cx="990117" cy="921657"/>
          </a:xfrm>
          <a:prstGeom prst="rect">
            <a:avLst/>
          </a:prstGeom>
          <a:solidFill>
            <a:schemeClr val="bg1"/>
          </a:solidFill>
          <a:ln>
            <a:noFill/>
          </a:ln>
        </p:spPr>
        <p:txBody>
          <a:bodyPr wrap="square" lIns="91396" tIns="45699" rIns="91396" bIns="45699" anchor="ctr" anchorCtr="1">
            <a:noAutofit/>
          </a:bodyPr>
          <a:lstStyle/>
          <a:p>
            <a:pPr marL="182880" indent="-182880" algn="ctr">
              <a:lnSpc>
                <a:spcPct val="90000"/>
              </a:lnSpc>
              <a:spcBef>
                <a:spcPts val="600"/>
              </a:spcBef>
            </a:pPr>
            <a:r>
              <a:rPr lang="en-US" sz="4400" dirty="0" smtClean="0">
                <a:solidFill>
                  <a:srgbClr val="07090A"/>
                </a:solidFill>
              </a:rPr>
              <a:t>1</a:t>
            </a:r>
          </a:p>
        </p:txBody>
      </p:sp>
      <p:sp>
        <p:nvSpPr>
          <p:cNvPr id="10" name="Rectangle 9"/>
          <p:cNvSpPr/>
          <p:nvPr/>
        </p:nvSpPr>
        <p:spPr>
          <a:xfrm>
            <a:off x="1644226" y="2162620"/>
            <a:ext cx="990117" cy="921657"/>
          </a:xfrm>
          <a:prstGeom prst="rect">
            <a:avLst/>
          </a:prstGeom>
          <a:solidFill>
            <a:schemeClr val="bg1"/>
          </a:solidFill>
          <a:ln>
            <a:noFill/>
          </a:ln>
        </p:spPr>
        <p:txBody>
          <a:bodyPr wrap="square" lIns="91396" tIns="45699" rIns="91396" bIns="45699" anchor="ctr" anchorCtr="1">
            <a:noAutofit/>
          </a:bodyPr>
          <a:lstStyle/>
          <a:p>
            <a:pPr marL="182880" indent="-182880" algn="ctr">
              <a:lnSpc>
                <a:spcPct val="90000"/>
              </a:lnSpc>
              <a:spcBef>
                <a:spcPts val="600"/>
              </a:spcBef>
            </a:pPr>
            <a:r>
              <a:rPr lang="en-US" sz="4400" dirty="0" smtClean="0">
                <a:solidFill>
                  <a:srgbClr val="07090A"/>
                </a:solidFill>
              </a:rPr>
              <a:t>2</a:t>
            </a:r>
          </a:p>
        </p:txBody>
      </p:sp>
      <p:sp>
        <p:nvSpPr>
          <p:cNvPr id="11" name="Rectangle 10"/>
          <p:cNvSpPr/>
          <p:nvPr/>
        </p:nvSpPr>
        <p:spPr>
          <a:xfrm>
            <a:off x="1629712" y="3309260"/>
            <a:ext cx="990117" cy="921657"/>
          </a:xfrm>
          <a:prstGeom prst="rect">
            <a:avLst/>
          </a:prstGeom>
          <a:solidFill>
            <a:schemeClr val="bg1"/>
          </a:solidFill>
          <a:ln>
            <a:noFill/>
          </a:ln>
        </p:spPr>
        <p:txBody>
          <a:bodyPr wrap="square" lIns="91396" tIns="45699" rIns="91396" bIns="45699" anchor="ctr" anchorCtr="1">
            <a:noAutofit/>
          </a:bodyPr>
          <a:lstStyle/>
          <a:p>
            <a:pPr marL="182880" indent="-182880" algn="ctr">
              <a:lnSpc>
                <a:spcPct val="90000"/>
              </a:lnSpc>
              <a:spcBef>
                <a:spcPts val="600"/>
              </a:spcBef>
            </a:pPr>
            <a:r>
              <a:rPr lang="en-US" sz="4400" dirty="0" smtClean="0">
                <a:solidFill>
                  <a:srgbClr val="07090A"/>
                </a:solidFill>
              </a:rPr>
              <a:t>3</a:t>
            </a:r>
          </a:p>
        </p:txBody>
      </p:sp>
      <p:sp>
        <p:nvSpPr>
          <p:cNvPr id="12" name="Rectangle 11"/>
          <p:cNvSpPr/>
          <p:nvPr/>
        </p:nvSpPr>
        <p:spPr>
          <a:xfrm>
            <a:off x="1622454" y="4419603"/>
            <a:ext cx="990117" cy="921657"/>
          </a:xfrm>
          <a:prstGeom prst="rect">
            <a:avLst/>
          </a:prstGeom>
          <a:solidFill>
            <a:schemeClr val="bg1"/>
          </a:solidFill>
          <a:ln>
            <a:noFill/>
          </a:ln>
        </p:spPr>
        <p:txBody>
          <a:bodyPr wrap="square" lIns="91396" tIns="45699" rIns="91396" bIns="45699" anchor="ctr" anchorCtr="1">
            <a:noAutofit/>
          </a:bodyPr>
          <a:lstStyle/>
          <a:p>
            <a:pPr marL="182880" indent="-182880" algn="ctr">
              <a:lnSpc>
                <a:spcPct val="90000"/>
              </a:lnSpc>
              <a:spcBef>
                <a:spcPts val="600"/>
              </a:spcBef>
            </a:pPr>
            <a:r>
              <a:rPr lang="en-US" sz="4400" dirty="0" smtClean="0">
                <a:solidFill>
                  <a:srgbClr val="07090A"/>
                </a:solidFill>
              </a:rPr>
              <a:t>4</a:t>
            </a:r>
          </a:p>
        </p:txBody>
      </p:sp>
      <p:sp>
        <p:nvSpPr>
          <p:cNvPr id="13" name="Rectangle 12"/>
          <p:cNvSpPr/>
          <p:nvPr/>
        </p:nvSpPr>
        <p:spPr>
          <a:xfrm>
            <a:off x="1629709" y="5704119"/>
            <a:ext cx="990117" cy="921657"/>
          </a:xfrm>
          <a:prstGeom prst="rect">
            <a:avLst/>
          </a:prstGeom>
          <a:solidFill>
            <a:schemeClr val="bg1"/>
          </a:solidFill>
          <a:ln>
            <a:noFill/>
          </a:ln>
        </p:spPr>
        <p:txBody>
          <a:bodyPr wrap="square" lIns="91396" tIns="45699" rIns="91396" bIns="45699" anchor="ctr" anchorCtr="1">
            <a:noAutofit/>
          </a:bodyPr>
          <a:lstStyle/>
          <a:p>
            <a:pPr marL="182880" indent="-182880" algn="ctr">
              <a:lnSpc>
                <a:spcPct val="90000"/>
              </a:lnSpc>
              <a:spcBef>
                <a:spcPts val="600"/>
              </a:spcBef>
            </a:pPr>
            <a:r>
              <a:rPr lang="en-US" sz="4400" dirty="0" smtClean="0">
                <a:solidFill>
                  <a:srgbClr val="07090A"/>
                </a:solidFill>
              </a:rPr>
              <a:t>5</a:t>
            </a:r>
          </a:p>
        </p:txBody>
      </p:sp>
      <p:sp>
        <p:nvSpPr>
          <p:cNvPr id="14" name="Title 20"/>
          <p:cNvSpPr>
            <a:spLocks noGrp="1"/>
          </p:cNvSpPr>
          <p:nvPr>
            <p:ph type="title"/>
          </p:nvPr>
        </p:nvSpPr>
        <p:spPr>
          <a:xfrm>
            <a:off x="798272" y="0"/>
            <a:ext cx="10276128" cy="653143"/>
          </a:xfrm>
        </p:spPr>
        <p:txBody>
          <a:bodyPr/>
          <a:lstStyle/>
          <a:p>
            <a:r>
              <a:rPr lang="en-US" sz="3200" dirty="0" smtClean="0">
                <a:solidFill>
                  <a:srgbClr val="07090A"/>
                </a:solidFill>
              </a:rPr>
              <a:t>Which sections are more strongly emphasized by the writer? </a:t>
            </a:r>
            <a:endParaRPr lang="en-US" sz="3200" dirty="0">
              <a:solidFill>
                <a:srgbClr val="07090A"/>
              </a:solidFill>
            </a:endParaRPr>
          </a:p>
        </p:txBody>
      </p:sp>
    </p:spTree>
    <p:extLst>
      <p:ext uri="{BB962C8B-B14F-4D97-AF65-F5344CB8AC3E}">
        <p14:creationId xmlns:p14="http://schemas.microsoft.com/office/powerpoint/2010/main" xmlns="" val="40597689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4104" y="3294743"/>
            <a:ext cx="4499429" cy="1243375"/>
          </a:xfrm>
          <a:prstGeom prst="rect">
            <a:avLst/>
          </a:prstGeom>
          <a:ln>
            <a:noFill/>
          </a:ln>
        </p:spPr>
        <p:txBody>
          <a:bodyPr wrap="square" lIns="91396" tIns="45699" rIns="91396" bIns="45699">
            <a:spAutoFit/>
          </a:bodyPr>
          <a:lstStyle/>
          <a:p>
            <a:pPr marL="182880" indent="-182880">
              <a:lnSpc>
                <a:spcPct val="90000"/>
              </a:lnSpc>
              <a:spcBef>
                <a:spcPts val="600"/>
              </a:spcBef>
              <a:buFont typeface="Arial" pitchFamily="34" charset="0"/>
              <a:buChar char="•"/>
            </a:pPr>
            <a:r>
              <a:rPr lang="en-US" dirty="0" smtClean="0">
                <a:solidFill>
                  <a:srgbClr val="07090A"/>
                </a:solidFill>
              </a:rPr>
              <a:t>God measures His words and says what He wants us to know.</a:t>
            </a:r>
            <a:endParaRPr lang="en-US" u="sng" dirty="0" smtClean="0">
              <a:solidFill>
                <a:srgbClr val="07090A"/>
              </a:solidFill>
            </a:endParaRPr>
          </a:p>
          <a:p>
            <a:pPr marL="182880" indent="-182880">
              <a:lnSpc>
                <a:spcPct val="90000"/>
              </a:lnSpc>
              <a:spcBef>
                <a:spcPts val="600"/>
              </a:spcBef>
              <a:buFont typeface="Arial" pitchFamily="34" charset="0"/>
              <a:buChar char="•"/>
            </a:pPr>
            <a:endParaRPr lang="en-US" dirty="0" smtClean="0">
              <a:solidFill>
                <a:srgbClr val="07090A"/>
              </a:solidFill>
            </a:endParaRPr>
          </a:p>
          <a:p>
            <a:pPr marL="182880" indent="-182880">
              <a:lnSpc>
                <a:spcPct val="90000"/>
              </a:lnSpc>
              <a:spcBef>
                <a:spcPts val="600"/>
              </a:spcBef>
              <a:buFont typeface="Arial" pitchFamily="34" charset="0"/>
              <a:buChar char="•"/>
            </a:pPr>
            <a:endParaRPr lang="en-US" dirty="0" smtClean="0">
              <a:solidFill>
                <a:srgbClr val="07090A"/>
              </a:solidFill>
            </a:endParaRPr>
          </a:p>
        </p:txBody>
      </p:sp>
      <p:sp>
        <p:nvSpPr>
          <p:cNvPr id="3" name="Title 20"/>
          <p:cNvSpPr txBox="1">
            <a:spLocks/>
          </p:cNvSpPr>
          <p:nvPr/>
        </p:nvSpPr>
        <p:spPr>
          <a:xfrm>
            <a:off x="711186" y="1219196"/>
            <a:ext cx="4223660" cy="1843314"/>
          </a:xfrm>
          <a:prstGeom prst="rect">
            <a:avLst/>
          </a:prstGeom>
        </p:spPr>
        <p:txBody>
          <a:bodyPr vert="horz" lIns="0" tIns="0" rIns="0" bIns="0" rtlCol="0" anchor="t" anchorCtr="0">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07090A"/>
                </a:solidFill>
                <a:effectLst/>
                <a:uLnTx/>
                <a:uFillTx/>
                <a:latin typeface="+mj-lt"/>
                <a:ea typeface="+mj-ea"/>
                <a:cs typeface="+mj-cs"/>
              </a:rPr>
              <a:t>Bible Study Principle</a:t>
            </a:r>
          </a:p>
          <a:p>
            <a:pPr marL="0" marR="0" lvl="0" indent="0" algn="l" defTabSz="914400" rtl="0" eaLnBrk="1" fontAlgn="auto" latinLnBrk="0" hangingPunct="1">
              <a:lnSpc>
                <a:spcPct val="80000"/>
              </a:lnSpc>
              <a:spcBef>
                <a:spcPct val="0"/>
              </a:spcBef>
              <a:spcAft>
                <a:spcPts val="0"/>
              </a:spcAft>
              <a:buClrTx/>
              <a:buSzTx/>
              <a:buFontTx/>
              <a:buNone/>
              <a:tabLst/>
              <a:defRPr/>
            </a:pPr>
            <a:r>
              <a:rPr lang="en-US" sz="2200" dirty="0" smtClean="0">
                <a:solidFill>
                  <a:srgbClr val="FF0000"/>
                </a:solidFill>
                <a:latin typeface="+mj-lt"/>
                <a:ea typeface="+mj-ea"/>
                <a:cs typeface="+mj-cs"/>
              </a:rPr>
              <a:t>The Principle of Measured Words</a:t>
            </a:r>
          </a:p>
          <a:p>
            <a:pPr>
              <a:lnSpc>
                <a:spcPct val="80000"/>
              </a:lnSpc>
              <a:spcBef>
                <a:spcPct val="0"/>
              </a:spcBef>
            </a:pPr>
            <a:endParaRPr lang="en-US" sz="2000" i="1" dirty="0" smtClean="0">
              <a:solidFill>
                <a:srgbClr val="FF0000"/>
              </a:solidFill>
              <a:latin typeface="+mj-lt"/>
              <a:ea typeface="+mj-ea"/>
              <a:cs typeface="+mj-cs"/>
            </a:endParaRPr>
          </a:p>
          <a:p>
            <a:pPr>
              <a:lnSpc>
                <a:spcPct val="80000"/>
              </a:lnSpc>
              <a:spcBef>
                <a:spcPct val="0"/>
              </a:spcBef>
            </a:pPr>
            <a:r>
              <a:rPr lang="en-US" i="1" dirty="0" smtClean="0">
                <a:solidFill>
                  <a:srgbClr val="07090A"/>
                </a:solidFill>
                <a:latin typeface="+mj-lt"/>
                <a:ea typeface="+mj-ea"/>
                <a:cs typeface="+mj-cs"/>
              </a:rPr>
              <a:t>Proverbs 30:5 Every word of God is pure: he is a shield unto them that put their trust in him.</a:t>
            </a:r>
          </a:p>
          <a:p>
            <a:pPr>
              <a:lnSpc>
                <a:spcPct val="80000"/>
              </a:lnSpc>
              <a:spcBef>
                <a:spcPct val="0"/>
              </a:spcBef>
            </a:pPr>
            <a:r>
              <a:rPr lang="en-US" i="1" dirty="0" smtClean="0">
                <a:solidFill>
                  <a:srgbClr val="07090A"/>
                </a:solidFill>
                <a:latin typeface="+mj-lt"/>
                <a:ea typeface="+mj-ea"/>
                <a:cs typeface="+mj-cs"/>
              </a:rPr>
              <a:t>(6) Add thou not unto his words, lest he reprove thee, and thou be found a liar.</a:t>
            </a:r>
          </a:p>
          <a:p>
            <a:pPr>
              <a:lnSpc>
                <a:spcPct val="80000"/>
              </a:lnSpc>
              <a:spcBef>
                <a:spcPct val="0"/>
              </a:spcBef>
            </a:pPr>
            <a:r>
              <a:rPr lang="en-US" i="1" dirty="0" smtClean="0">
                <a:solidFill>
                  <a:srgbClr val="07090A"/>
                </a:solidFill>
                <a:latin typeface="+mj-lt"/>
                <a:ea typeface="+mj-ea"/>
                <a:cs typeface="+mj-cs"/>
              </a:rPr>
              <a:t> </a:t>
            </a:r>
            <a:endParaRPr kumimoji="0" lang="en-US" sz="2000" b="0" i="1" u="none" strike="noStrike" kern="1200" cap="none" spc="0" normalizeH="0" baseline="0" noProof="0" dirty="0">
              <a:ln>
                <a:noFill/>
              </a:ln>
              <a:solidFill>
                <a:srgbClr val="07090A"/>
              </a:solidFill>
              <a:effectLst/>
              <a:uLnTx/>
              <a:uFillTx/>
              <a:latin typeface="+mj-lt"/>
              <a:ea typeface="+mj-ea"/>
              <a:cs typeface="+mj-cs"/>
            </a:endParaRPr>
          </a:p>
        </p:txBody>
      </p:sp>
      <p:cxnSp>
        <p:nvCxnSpPr>
          <p:cNvPr id="4" name="Straight Connector 3"/>
          <p:cNvCxnSpPr/>
          <p:nvPr/>
        </p:nvCxnSpPr>
        <p:spPr>
          <a:xfrm flipH="1">
            <a:off x="5152558" y="1219200"/>
            <a:ext cx="29028" cy="4659086"/>
          </a:xfrm>
          <a:prstGeom prst="line">
            <a:avLst/>
          </a:prstGeom>
          <a:ln w="38100">
            <a:solidFill>
              <a:schemeClr val="tx1">
                <a:alpha val="69020"/>
              </a:schemeClr>
            </a:solidFill>
            <a:miter lim="800000"/>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5413829" y="304800"/>
            <a:ext cx="6774996" cy="6328229"/>
            <a:chOff x="333822" y="530505"/>
            <a:chExt cx="6545950" cy="5942868"/>
          </a:xfrm>
        </p:grpSpPr>
        <p:pic>
          <p:nvPicPr>
            <p:cNvPr id="8" name="Picture 2"/>
            <p:cNvPicPr>
              <a:picLocks noChangeAspect="1" noChangeArrowheads="1"/>
            </p:cNvPicPr>
            <p:nvPr/>
          </p:nvPicPr>
          <p:blipFill>
            <a:blip r:embed="rId3" cstate="print"/>
            <a:srcRect/>
            <a:stretch>
              <a:fillRect/>
            </a:stretch>
          </p:blipFill>
          <p:spPr bwMode="auto">
            <a:xfrm>
              <a:off x="333822" y="530505"/>
              <a:ext cx="6545950" cy="5942868"/>
            </a:xfrm>
            <a:prstGeom prst="rect">
              <a:avLst/>
            </a:prstGeom>
            <a:noFill/>
            <a:ln w="9525">
              <a:noFill/>
              <a:miter lim="800000"/>
              <a:headEnd/>
              <a:tailEnd/>
            </a:ln>
          </p:spPr>
        </p:pic>
        <p:sp>
          <p:nvSpPr>
            <p:cNvPr id="9" name="Rectangle 8"/>
            <p:cNvSpPr/>
            <p:nvPr/>
          </p:nvSpPr>
          <p:spPr>
            <a:xfrm>
              <a:off x="4521201" y="6069741"/>
              <a:ext cx="1618345" cy="258490"/>
            </a:xfrm>
            <a:prstGeom prst="rect">
              <a:avLst/>
            </a:prstGeom>
            <a:ln>
              <a:noFill/>
            </a:ln>
          </p:spPr>
          <p:txBody>
            <a:bodyPr wrap="square" lIns="91396" tIns="45699" rIns="91396" bIns="45699">
              <a:spAutoFit/>
            </a:bodyPr>
            <a:lstStyle/>
            <a:p>
              <a:pPr marL="182880" indent="-182880">
                <a:lnSpc>
                  <a:spcPct val="90000"/>
                </a:lnSpc>
                <a:spcBef>
                  <a:spcPts val="600"/>
                </a:spcBef>
              </a:pPr>
              <a:r>
                <a:rPr lang="en-US" sz="1200" dirty="0" smtClean="0">
                  <a:solidFill>
                    <a:srgbClr val="07090A"/>
                  </a:solidFill>
                </a:rPr>
                <a:t>* Based on verse count</a:t>
              </a:r>
            </a:p>
          </p:txBody>
        </p:sp>
        <p:sp>
          <p:nvSpPr>
            <p:cNvPr id="10" name="Oval 9"/>
            <p:cNvSpPr/>
            <p:nvPr/>
          </p:nvSpPr>
          <p:spPr>
            <a:xfrm>
              <a:off x="957948" y="3106054"/>
              <a:ext cx="391885" cy="348343"/>
            </a:xfrm>
            <a:prstGeom prst="ellipse">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solidFill>
                    <a:srgbClr val="07090A"/>
                  </a:solidFill>
                </a:rPr>
                <a:t>1</a:t>
              </a:r>
              <a:endParaRPr lang="en-US" dirty="0">
                <a:solidFill>
                  <a:srgbClr val="07090A"/>
                </a:solidFill>
              </a:endParaRPr>
            </a:p>
          </p:txBody>
        </p:sp>
        <p:sp>
          <p:nvSpPr>
            <p:cNvPr id="11" name="Oval 10"/>
            <p:cNvSpPr/>
            <p:nvPr/>
          </p:nvSpPr>
          <p:spPr>
            <a:xfrm>
              <a:off x="1444170" y="5087257"/>
              <a:ext cx="391885" cy="348343"/>
            </a:xfrm>
            <a:prstGeom prst="ellipse">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solidFill>
                    <a:srgbClr val="07090A"/>
                  </a:solidFill>
                </a:rPr>
                <a:t>2</a:t>
              </a:r>
              <a:endParaRPr lang="en-US" dirty="0">
                <a:solidFill>
                  <a:srgbClr val="07090A"/>
                </a:solidFill>
              </a:endParaRPr>
            </a:p>
          </p:txBody>
        </p:sp>
        <p:sp>
          <p:nvSpPr>
            <p:cNvPr id="13" name="Oval 12"/>
            <p:cNvSpPr/>
            <p:nvPr/>
          </p:nvSpPr>
          <p:spPr>
            <a:xfrm>
              <a:off x="2590800" y="5406569"/>
              <a:ext cx="391885" cy="348343"/>
            </a:xfrm>
            <a:prstGeom prst="ellipse">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solidFill>
                    <a:srgbClr val="07090A"/>
                  </a:solidFill>
                </a:rPr>
                <a:t>3</a:t>
              </a:r>
              <a:endParaRPr lang="en-US" dirty="0">
                <a:solidFill>
                  <a:srgbClr val="07090A"/>
                </a:solidFill>
              </a:endParaRPr>
            </a:p>
          </p:txBody>
        </p:sp>
        <p:sp>
          <p:nvSpPr>
            <p:cNvPr id="14" name="Oval 13"/>
            <p:cNvSpPr/>
            <p:nvPr/>
          </p:nvSpPr>
          <p:spPr>
            <a:xfrm>
              <a:off x="3614058" y="5196114"/>
              <a:ext cx="391885" cy="348343"/>
            </a:xfrm>
            <a:prstGeom prst="ellipse">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solidFill>
                    <a:srgbClr val="07090A"/>
                  </a:solidFill>
                </a:rPr>
                <a:t>4</a:t>
              </a:r>
              <a:endParaRPr lang="en-US" dirty="0">
                <a:solidFill>
                  <a:srgbClr val="07090A"/>
                </a:solidFill>
              </a:endParaRPr>
            </a:p>
          </p:txBody>
        </p:sp>
        <p:sp>
          <p:nvSpPr>
            <p:cNvPr id="15" name="Oval 14"/>
            <p:cNvSpPr/>
            <p:nvPr/>
          </p:nvSpPr>
          <p:spPr>
            <a:xfrm>
              <a:off x="4064000" y="4586511"/>
              <a:ext cx="391885" cy="348343"/>
            </a:xfrm>
            <a:prstGeom prst="ellipse">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solidFill>
                    <a:srgbClr val="07090A"/>
                  </a:solidFill>
                </a:rPr>
                <a:t>5</a:t>
              </a:r>
              <a:endParaRPr lang="en-US" dirty="0">
                <a:solidFill>
                  <a:srgbClr val="07090A"/>
                </a:solidFill>
              </a:endParaRPr>
            </a:p>
          </p:txBody>
        </p:sp>
      </p:grpSp>
    </p:spTree>
    <p:extLst>
      <p:ext uri="{BB962C8B-B14F-4D97-AF65-F5344CB8AC3E}">
        <p14:creationId xmlns:p14="http://schemas.microsoft.com/office/powerpoint/2010/main" xmlns="" val="40597689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33822" y="530505"/>
            <a:ext cx="6545950" cy="5942868"/>
            <a:chOff x="333822" y="530505"/>
            <a:chExt cx="6545950" cy="5942868"/>
          </a:xfrm>
        </p:grpSpPr>
        <p:pic>
          <p:nvPicPr>
            <p:cNvPr id="7" name="Picture 2"/>
            <p:cNvPicPr>
              <a:picLocks noChangeAspect="1" noChangeArrowheads="1"/>
            </p:cNvPicPr>
            <p:nvPr/>
          </p:nvPicPr>
          <p:blipFill>
            <a:blip r:embed="rId3" cstate="print"/>
            <a:srcRect/>
            <a:stretch>
              <a:fillRect/>
            </a:stretch>
          </p:blipFill>
          <p:spPr bwMode="auto">
            <a:xfrm>
              <a:off x="333822" y="530505"/>
              <a:ext cx="6545950" cy="5942868"/>
            </a:xfrm>
            <a:prstGeom prst="rect">
              <a:avLst/>
            </a:prstGeom>
            <a:noFill/>
            <a:ln w="9525">
              <a:noFill/>
              <a:miter lim="800000"/>
              <a:headEnd/>
              <a:tailEnd/>
            </a:ln>
          </p:spPr>
        </p:pic>
        <p:sp>
          <p:nvSpPr>
            <p:cNvPr id="8" name="Rectangle 7"/>
            <p:cNvSpPr/>
            <p:nvPr/>
          </p:nvSpPr>
          <p:spPr>
            <a:xfrm>
              <a:off x="4521201" y="6069741"/>
              <a:ext cx="1618345" cy="258490"/>
            </a:xfrm>
            <a:prstGeom prst="rect">
              <a:avLst/>
            </a:prstGeom>
            <a:ln>
              <a:noFill/>
            </a:ln>
          </p:spPr>
          <p:txBody>
            <a:bodyPr wrap="square" lIns="91396" tIns="45699" rIns="91396" bIns="45699">
              <a:spAutoFit/>
            </a:bodyPr>
            <a:lstStyle/>
            <a:p>
              <a:pPr marL="182880" indent="-182880">
                <a:lnSpc>
                  <a:spcPct val="90000"/>
                </a:lnSpc>
                <a:spcBef>
                  <a:spcPts val="600"/>
                </a:spcBef>
              </a:pPr>
              <a:r>
                <a:rPr lang="en-US" sz="1200" dirty="0" smtClean="0">
                  <a:solidFill>
                    <a:srgbClr val="07090A"/>
                  </a:solidFill>
                </a:rPr>
                <a:t>* Based on verse count</a:t>
              </a:r>
            </a:p>
          </p:txBody>
        </p:sp>
        <p:sp>
          <p:nvSpPr>
            <p:cNvPr id="9" name="Oval 8"/>
            <p:cNvSpPr/>
            <p:nvPr/>
          </p:nvSpPr>
          <p:spPr>
            <a:xfrm>
              <a:off x="957948" y="3106054"/>
              <a:ext cx="391885" cy="348343"/>
            </a:xfrm>
            <a:prstGeom prst="ellipse">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solidFill>
                    <a:srgbClr val="07090A"/>
                  </a:solidFill>
                </a:rPr>
                <a:t>1</a:t>
              </a:r>
              <a:endParaRPr lang="en-US" dirty="0">
                <a:solidFill>
                  <a:srgbClr val="07090A"/>
                </a:solidFill>
              </a:endParaRPr>
            </a:p>
          </p:txBody>
        </p:sp>
        <p:sp>
          <p:nvSpPr>
            <p:cNvPr id="10" name="Oval 9"/>
            <p:cNvSpPr/>
            <p:nvPr/>
          </p:nvSpPr>
          <p:spPr>
            <a:xfrm>
              <a:off x="1444170" y="5087257"/>
              <a:ext cx="391885" cy="348343"/>
            </a:xfrm>
            <a:prstGeom prst="ellipse">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solidFill>
                    <a:srgbClr val="07090A"/>
                  </a:solidFill>
                </a:rPr>
                <a:t>2</a:t>
              </a:r>
              <a:endParaRPr lang="en-US" dirty="0">
                <a:solidFill>
                  <a:srgbClr val="07090A"/>
                </a:solidFill>
              </a:endParaRPr>
            </a:p>
          </p:txBody>
        </p:sp>
        <p:sp>
          <p:nvSpPr>
            <p:cNvPr id="11" name="Oval 10"/>
            <p:cNvSpPr/>
            <p:nvPr/>
          </p:nvSpPr>
          <p:spPr>
            <a:xfrm>
              <a:off x="2590800" y="5406569"/>
              <a:ext cx="391885" cy="348343"/>
            </a:xfrm>
            <a:prstGeom prst="ellipse">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solidFill>
                    <a:srgbClr val="07090A"/>
                  </a:solidFill>
                </a:rPr>
                <a:t>3</a:t>
              </a:r>
              <a:endParaRPr lang="en-US" dirty="0">
                <a:solidFill>
                  <a:srgbClr val="07090A"/>
                </a:solidFill>
              </a:endParaRPr>
            </a:p>
          </p:txBody>
        </p:sp>
        <p:sp>
          <p:nvSpPr>
            <p:cNvPr id="13" name="Oval 12"/>
            <p:cNvSpPr/>
            <p:nvPr/>
          </p:nvSpPr>
          <p:spPr>
            <a:xfrm>
              <a:off x="3614058" y="5196114"/>
              <a:ext cx="391885" cy="348343"/>
            </a:xfrm>
            <a:prstGeom prst="ellipse">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solidFill>
                    <a:srgbClr val="07090A"/>
                  </a:solidFill>
                </a:rPr>
                <a:t>4</a:t>
              </a:r>
              <a:endParaRPr lang="en-US" dirty="0">
                <a:solidFill>
                  <a:srgbClr val="07090A"/>
                </a:solidFill>
              </a:endParaRPr>
            </a:p>
          </p:txBody>
        </p:sp>
        <p:sp>
          <p:nvSpPr>
            <p:cNvPr id="14" name="Oval 13"/>
            <p:cNvSpPr/>
            <p:nvPr/>
          </p:nvSpPr>
          <p:spPr>
            <a:xfrm>
              <a:off x="4064000" y="4586511"/>
              <a:ext cx="391885" cy="348343"/>
            </a:xfrm>
            <a:prstGeom prst="ellipse">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solidFill>
                    <a:srgbClr val="07090A"/>
                  </a:solidFill>
                </a:rPr>
                <a:t>5</a:t>
              </a:r>
              <a:endParaRPr lang="en-US" dirty="0">
                <a:solidFill>
                  <a:srgbClr val="07090A"/>
                </a:solidFill>
              </a:endParaRPr>
            </a:p>
          </p:txBody>
        </p:sp>
      </p:grpSp>
      <p:pic>
        <p:nvPicPr>
          <p:cNvPr id="3074" name="Picture 2"/>
          <p:cNvPicPr>
            <a:picLocks noChangeAspect="1" noChangeArrowheads="1"/>
          </p:cNvPicPr>
          <p:nvPr/>
        </p:nvPicPr>
        <p:blipFill>
          <a:blip r:embed="rId4" cstate="print"/>
          <a:srcRect/>
          <a:stretch>
            <a:fillRect/>
          </a:stretch>
        </p:blipFill>
        <p:spPr bwMode="auto">
          <a:xfrm>
            <a:off x="6052459" y="493486"/>
            <a:ext cx="5609764" cy="5967834"/>
          </a:xfrm>
          <a:prstGeom prst="rect">
            <a:avLst/>
          </a:prstGeom>
          <a:noFill/>
          <a:ln w="9525">
            <a:noFill/>
            <a:miter lim="800000"/>
            <a:headEnd/>
            <a:tailEnd/>
          </a:ln>
        </p:spPr>
      </p:pic>
      <p:sp>
        <p:nvSpPr>
          <p:cNvPr id="12" name="Rectangle 11"/>
          <p:cNvSpPr/>
          <p:nvPr/>
        </p:nvSpPr>
        <p:spPr>
          <a:xfrm>
            <a:off x="10421255" y="5989917"/>
            <a:ext cx="1618345" cy="258490"/>
          </a:xfrm>
          <a:prstGeom prst="rect">
            <a:avLst/>
          </a:prstGeom>
          <a:ln>
            <a:noFill/>
          </a:ln>
        </p:spPr>
        <p:txBody>
          <a:bodyPr wrap="square" lIns="91396" tIns="45699" rIns="91396" bIns="45699">
            <a:spAutoFit/>
          </a:bodyPr>
          <a:lstStyle/>
          <a:p>
            <a:pPr marL="182880" indent="-182880">
              <a:lnSpc>
                <a:spcPct val="90000"/>
              </a:lnSpc>
              <a:spcBef>
                <a:spcPts val="600"/>
              </a:spcBef>
            </a:pPr>
            <a:r>
              <a:rPr lang="en-US" sz="1200" dirty="0" smtClean="0">
                <a:solidFill>
                  <a:srgbClr val="07090A"/>
                </a:solidFill>
              </a:rPr>
              <a:t>* Based on word count</a:t>
            </a:r>
          </a:p>
        </p:txBody>
      </p:sp>
      <p:sp>
        <p:nvSpPr>
          <p:cNvPr id="15" name="Oval 14"/>
          <p:cNvSpPr/>
          <p:nvPr/>
        </p:nvSpPr>
        <p:spPr>
          <a:xfrm>
            <a:off x="7815947" y="2039254"/>
            <a:ext cx="391885" cy="348343"/>
          </a:xfrm>
          <a:prstGeom prst="ellipse">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solidFill>
                  <a:srgbClr val="07090A"/>
                </a:solidFill>
              </a:rPr>
              <a:t>1</a:t>
            </a:r>
            <a:endParaRPr lang="en-US" dirty="0">
              <a:solidFill>
                <a:srgbClr val="07090A"/>
              </a:solidFill>
            </a:endParaRPr>
          </a:p>
        </p:txBody>
      </p:sp>
      <p:sp>
        <p:nvSpPr>
          <p:cNvPr id="16" name="Oval 15"/>
          <p:cNvSpPr/>
          <p:nvPr/>
        </p:nvSpPr>
        <p:spPr>
          <a:xfrm>
            <a:off x="6676574" y="2670629"/>
            <a:ext cx="391885" cy="348343"/>
          </a:xfrm>
          <a:prstGeom prst="ellipse">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solidFill>
                  <a:srgbClr val="07090A"/>
                </a:solidFill>
              </a:rPr>
              <a:t>2</a:t>
            </a:r>
            <a:endParaRPr lang="en-US" dirty="0">
              <a:solidFill>
                <a:srgbClr val="07090A"/>
              </a:solidFill>
            </a:endParaRPr>
          </a:p>
        </p:txBody>
      </p:sp>
      <p:sp>
        <p:nvSpPr>
          <p:cNvPr id="17" name="Oval 16"/>
          <p:cNvSpPr/>
          <p:nvPr/>
        </p:nvSpPr>
        <p:spPr>
          <a:xfrm>
            <a:off x="7431319" y="4876796"/>
            <a:ext cx="391885" cy="348343"/>
          </a:xfrm>
          <a:prstGeom prst="ellipse">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solidFill>
                  <a:srgbClr val="07090A"/>
                </a:solidFill>
              </a:rPr>
              <a:t>3</a:t>
            </a:r>
            <a:endParaRPr lang="en-US" dirty="0">
              <a:solidFill>
                <a:srgbClr val="07090A"/>
              </a:solidFill>
            </a:endParaRPr>
          </a:p>
        </p:txBody>
      </p:sp>
      <p:sp>
        <p:nvSpPr>
          <p:cNvPr id="18" name="Oval 17"/>
          <p:cNvSpPr/>
          <p:nvPr/>
        </p:nvSpPr>
        <p:spPr>
          <a:xfrm>
            <a:off x="8382005" y="5508169"/>
            <a:ext cx="391885" cy="348343"/>
          </a:xfrm>
          <a:prstGeom prst="ellipse">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solidFill>
                  <a:srgbClr val="07090A"/>
                </a:solidFill>
              </a:rPr>
              <a:t>4</a:t>
            </a:r>
            <a:endParaRPr lang="en-US" dirty="0">
              <a:solidFill>
                <a:srgbClr val="07090A"/>
              </a:solidFill>
            </a:endParaRPr>
          </a:p>
        </p:txBody>
      </p:sp>
      <p:sp>
        <p:nvSpPr>
          <p:cNvPr id="19" name="Oval 18"/>
          <p:cNvSpPr/>
          <p:nvPr/>
        </p:nvSpPr>
        <p:spPr>
          <a:xfrm>
            <a:off x="9427033" y="5275941"/>
            <a:ext cx="391885" cy="348343"/>
          </a:xfrm>
          <a:prstGeom prst="ellipse">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solidFill>
                  <a:srgbClr val="07090A"/>
                </a:solidFill>
              </a:rPr>
              <a:t>5</a:t>
            </a:r>
            <a:endParaRPr lang="en-US" dirty="0">
              <a:solidFill>
                <a:srgbClr val="07090A"/>
              </a:solidFill>
            </a:endParaRPr>
          </a:p>
        </p:txBody>
      </p:sp>
    </p:spTree>
    <p:extLst>
      <p:ext uri="{BB962C8B-B14F-4D97-AF65-F5344CB8AC3E}">
        <p14:creationId xmlns:p14="http://schemas.microsoft.com/office/powerpoint/2010/main" xmlns="" val="40597689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0"/>
          <p:cNvSpPr>
            <a:spLocks noGrp="1"/>
          </p:cNvSpPr>
          <p:nvPr>
            <p:ph type="title"/>
          </p:nvPr>
        </p:nvSpPr>
        <p:spPr>
          <a:xfrm>
            <a:off x="624114" y="6"/>
            <a:ext cx="8723086" cy="754742"/>
          </a:xfrm>
        </p:spPr>
        <p:txBody>
          <a:bodyPr/>
          <a:lstStyle/>
          <a:p>
            <a:r>
              <a:rPr lang="en-US" sz="3200" dirty="0" smtClean="0">
                <a:solidFill>
                  <a:srgbClr val="07090A"/>
                </a:solidFill>
              </a:rPr>
              <a:t>Top 3 Lessons from the principle of Measured Words</a:t>
            </a:r>
            <a:endParaRPr lang="en-US" sz="3200" dirty="0">
              <a:solidFill>
                <a:srgbClr val="07090A"/>
              </a:solidFill>
            </a:endParaRPr>
          </a:p>
        </p:txBody>
      </p:sp>
      <p:sp>
        <p:nvSpPr>
          <p:cNvPr id="7" name="Rectangle 6"/>
          <p:cNvSpPr/>
          <p:nvPr/>
        </p:nvSpPr>
        <p:spPr>
          <a:xfrm>
            <a:off x="624114" y="1161143"/>
            <a:ext cx="10682515" cy="5457371"/>
          </a:xfrm>
          <a:prstGeom prst="rect">
            <a:avLst/>
          </a:prstGeom>
          <a:ln>
            <a:noFill/>
          </a:ln>
        </p:spPr>
        <p:txBody>
          <a:bodyPr wrap="square" lIns="91396" tIns="45699" rIns="91396" bIns="45699">
            <a:noAutofit/>
          </a:bodyPr>
          <a:lstStyle/>
          <a:p>
            <a:pPr marL="457200" indent="-457200">
              <a:lnSpc>
                <a:spcPct val="90000"/>
              </a:lnSpc>
              <a:spcBef>
                <a:spcPts val="600"/>
              </a:spcBef>
              <a:buFont typeface="+mj-lt"/>
              <a:buAutoNum type="arabicPeriod"/>
            </a:pPr>
            <a:r>
              <a:rPr lang="en-US" sz="2200" dirty="0" smtClean="0">
                <a:solidFill>
                  <a:srgbClr val="07090A"/>
                </a:solidFill>
              </a:rPr>
              <a:t>The manner the gospel was preached.</a:t>
            </a:r>
          </a:p>
          <a:p>
            <a:pPr lvl="1">
              <a:lnSpc>
                <a:spcPct val="90000"/>
              </a:lnSpc>
              <a:spcBef>
                <a:spcPts val="600"/>
              </a:spcBef>
            </a:pPr>
            <a:endParaRPr lang="en-US" dirty="0" smtClean="0">
              <a:solidFill>
                <a:srgbClr val="07090A"/>
              </a:solidFill>
            </a:endParaRPr>
          </a:p>
          <a:p>
            <a:pPr lvl="1">
              <a:lnSpc>
                <a:spcPct val="90000"/>
              </a:lnSpc>
              <a:spcBef>
                <a:spcPts val="600"/>
              </a:spcBef>
            </a:pPr>
            <a:r>
              <a:rPr lang="en-US" dirty="0" smtClean="0">
                <a:solidFill>
                  <a:srgbClr val="07090A"/>
                </a:solidFill>
              </a:rPr>
              <a:t>Not academic credential, oratory, or presentation skills, but the “</a:t>
            </a:r>
            <a:r>
              <a:rPr lang="en-US" b="1" dirty="0" smtClean="0">
                <a:solidFill>
                  <a:srgbClr val="07090A"/>
                </a:solidFill>
              </a:rPr>
              <a:t>manner of men</a:t>
            </a:r>
            <a:r>
              <a:rPr lang="en-US" dirty="0" smtClean="0">
                <a:solidFill>
                  <a:srgbClr val="07090A"/>
                </a:solidFill>
              </a:rPr>
              <a:t>.” </a:t>
            </a:r>
          </a:p>
          <a:p>
            <a:pPr lvl="1">
              <a:lnSpc>
                <a:spcPct val="90000"/>
              </a:lnSpc>
              <a:spcBef>
                <a:spcPts val="600"/>
              </a:spcBef>
            </a:pPr>
            <a:r>
              <a:rPr lang="en-US" i="1" dirty="0" smtClean="0">
                <a:solidFill>
                  <a:srgbClr val="07090A"/>
                </a:solidFill>
              </a:rPr>
              <a:t>1Thes 1:5 For our gospel came not unto you in word only, but also in power, and in the Holy Ghost, and in much assurance; </a:t>
            </a:r>
            <a:r>
              <a:rPr lang="en-US" i="1" u="sng" dirty="0" smtClean="0">
                <a:solidFill>
                  <a:srgbClr val="07090A"/>
                </a:solidFill>
              </a:rPr>
              <a:t>as ye know what manner of men we were among you</a:t>
            </a:r>
            <a:r>
              <a:rPr lang="en-US" i="1" dirty="0" smtClean="0">
                <a:solidFill>
                  <a:srgbClr val="07090A"/>
                </a:solidFill>
              </a:rPr>
              <a:t> for your sake.</a:t>
            </a:r>
          </a:p>
          <a:p>
            <a:pPr lvl="1">
              <a:lnSpc>
                <a:spcPct val="90000"/>
              </a:lnSpc>
              <a:spcBef>
                <a:spcPts val="600"/>
              </a:spcBef>
            </a:pPr>
            <a:endParaRPr lang="en-US" i="1" dirty="0" smtClean="0">
              <a:solidFill>
                <a:srgbClr val="07090A"/>
              </a:solidFill>
            </a:endParaRPr>
          </a:p>
          <a:p>
            <a:pPr lvl="1">
              <a:lnSpc>
                <a:spcPct val="90000"/>
              </a:lnSpc>
              <a:spcBef>
                <a:spcPts val="600"/>
              </a:spcBef>
            </a:pPr>
            <a:r>
              <a:rPr lang="en-US" b="1" dirty="0" smtClean="0">
                <a:solidFill>
                  <a:srgbClr val="07090A"/>
                </a:solidFill>
              </a:rPr>
              <a:t>Good shepherd vs. Hireling</a:t>
            </a:r>
          </a:p>
          <a:p>
            <a:pPr marL="457200" lvl="2" indent="182880">
              <a:lnSpc>
                <a:spcPct val="90000"/>
              </a:lnSpc>
              <a:spcBef>
                <a:spcPts val="600"/>
              </a:spcBef>
              <a:buFont typeface="Arial" pitchFamily="34" charset="0"/>
              <a:buChar char="•"/>
            </a:pPr>
            <a:endParaRPr lang="en-US" dirty="0" smtClean="0">
              <a:solidFill>
                <a:srgbClr val="07090A"/>
              </a:solidFill>
            </a:endParaRPr>
          </a:p>
          <a:p>
            <a:pPr marL="457200" lvl="2" indent="182880">
              <a:lnSpc>
                <a:spcPct val="90000"/>
              </a:lnSpc>
              <a:spcBef>
                <a:spcPts val="600"/>
              </a:spcBef>
              <a:buFont typeface="Arial" pitchFamily="34" charset="0"/>
              <a:buChar char="•"/>
            </a:pPr>
            <a:r>
              <a:rPr lang="en-US" dirty="0" smtClean="0">
                <a:solidFill>
                  <a:srgbClr val="07090A"/>
                </a:solidFill>
              </a:rPr>
              <a:t>A hireling sacrifices the sheep. A good shepherd sacrifices his life for the sheep.</a:t>
            </a:r>
          </a:p>
          <a:p>
            <a:pPr marL="457200" lvl="2" indent="182880">
              <a:lnSpc>
                <a:spcPct val="90000"/>
              </a:lnSpc>
              <a:spcBef>
                <a:spcPts val="600"/>
              </a:spcBef>
            </a:pPr>
            <a:endParaRPr lang="en-US" i="1" dirty="0" smtClean="0">
              <a:solidFill>
                <a:srgbClr val="07090A"/>
              </a:solidFill>
            </a:endParaRPr>
          </a:p>
          <a:p>
            <a:pPr marL="457200" lvl="2" indent="182880">
              <a:lnSpc>
                <a:spcPct val="90000"/>
              </a:lnSpc>
              <a:spcBef>
                <a:spcPts val="600"/>
              </a:spcBef>
            </a:pPr>
            <a:r>
              <a:rPr lang="en-US" i="1" dirty="0" smtClean="0">
                <a:solidFill>
                  <a:srgbClr val="07090A"/>
                </a:solidFill>
              </a:rPr>
              <a:t>John 10:11 I am the good shepherd: the good shepherd </a:t>
            </a:r>
            <a:r>
              <a:rPr lang="en-US" i="1" dirty="0" err="1" smtClean="0">
                <a:solidFill>
                  <a:srgbClr val="07090A"/>
                </a:solidFill>
              </a:rPr>
              <a:t>giveth</a:t>
            </a:r>
            <a:r>
              <a:rPr lang="en-US" i="1" dirty="0" smtClean="0">
                <a:solidFill>
                  <a:srgbClr val="07090A"/>
                </a:solidFill>
              </a:rPr>
              <a:t> his life for the sheep.</a:t>
            </a:r>
            <a:endParaRPr lang="en-US" dirty="0" smtClean="0">
              <a:solidFill>
                <a:srgbClr val="07090A"/>
              </a:solidFill>
            </a:endParaRPr>
          </a:p>
          <a:p>
            <a:pPr marL="457200" lvl="2" indent="182880">
              <a:lnSpc>
                <a:spcPct val="90000"/>
              </a:lnSpc>
              <a:spcBef>
                <a:spcPts val="600"/>
              </a:spcBef>
              <a:buFont typeface="Arial" pitchFamily="34" charset="0"/>
              <a:buChar char="•"/>
            </a:pPr>
            <a:endParaRPr lang="en-US" dirty="0" smtClean="0">
              <a:solidFill>
                <a:srgbClr val="07090A"/>
              </a:solidFill>
            </a:endParaRPr>
          </a:p>
          <a:p>
            <a:pPr marL="640080" lvl="2">
              <a:lnSpc>
                <a:spcPct val="90000"/>
              </a:lnSpc>
              <a:spcBef>
                <a:spcPts val="600"/>
              </a:spcBef>
            </a:pPr>
            <a:r>
              <a:rPr lang="en-US" i="1" dirty="0" smtClean="0">
                <a:solidFill>
                  <a:srgbClr val="07090A"/>
                </a:solidFill>
              </a:rPr>
              <a:t>1Thes 2: 8 So being affectionately desirous of you, we were willing to have imparted unto you, not the gospel of God only, but also our own souls, because ye were dear unto us.</a:t>
            </a:r>
            <a:r>
              <a:rPr lang="en-US" dirty="0" smtClean="0">
                <a:solidFill>
                  <a:srgbClr val="07090A"/>
                </a:solidFill>
              </a:rPr>
              <a:t> </a:t>
            </a:r>
          </a:p>
        </p:txBody>
      </p:sp>
      <p:pic>
        <p:nvPicPr>
          <p:cNvPr id="22529" name="Picture 1" descr="C:\Users\RSHEE\Desktop\Snap2.jpg"/>
          <p:cNvPicPr>
            <a:picLocks noChangeAspect="1" noChangeArrowheads="1"/>
          </p:cNvPicPr>
          <p:nvPr/>
        </p:nvPicPr>
        <p:blipFill>
          <a:blip r:embed="rId3" cstate="print"/>
          <a:srcRect/>
          <a:stretch>
            <a:fillRect/>
          </a:stretch>
        </p:blipFill>
        <p:spPr bwMode="auto">
          <a:xfrm>
            <a:off x="9058697" y="2784021"/>
            <a:ext cx="3130128" cy="1947635"/>
          </a:xfrm>
          <a:prstGeom prst="rect">
            <a:avLst/>
          </a:prstGeom>
          <a:noFill/>
          <a:effectLst>
            <a:softEdge rad="31750"/>
          </a:effectLst>
        </p:spPr>
      </p:pic>
    </p:spTree>
    <p:extLst>
      <p:ext uri="{BB962C8B-B14F-4D97-AF65-F5344CB8AC3E}">
        <p14:creationId xmlns:p14="http://schemas.microsoft.com/office/powerpoint/2010/main" xmlns="" val="40597689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0"/>
          <p:cNvSpPr>
            <a:spLocks noGrp="1"/>
          </p:cNvSpPr>
          <p:nvPr>
            <p:ph type="title"/>
          </p:nvPr>
        </p:nvSpPr>
        <p:spPr>
          <a:xfrm>
            <a:off x="624114" y="6"/>
            <a:ext cx="8723086" cy="754742"/>
          </a:xfrm>
        </p:spPr>
        <p:txBody>
          <a:bodyPr/>
          <a:lstStyle/>
          <a:p>
            <a:r>
              <a:rPr lang="en-US" sz="3200" dirty="0" smtClean="0">
                <a:solidFill>
                  <a:srgbClr val="07090A"/>
                </a:solidFill>
              </a:rPr>
              <a:t>Top 3 Lessons from the principle of Measured Words</a:t>
            </a:r>
            <a:endParaRPr lang="en-US" sz="3200" dirty="0">
              <a:solidFill>
                <a:srgbClr val="07090A"/>
              </a:solidFill>
            </a:endParaRPr>
          </a:p>
        </p:txBody>
      </p:sp>
      <p:sp>
        <p:nvSpPr>
          <p:cNvPr id="7" name="Rectangle 6"/>
          <p:cNvSpPr/>
          <p:nvPr/>
        </p:nvSpPr>
        <p:spPr>
          <a:xfrm>
            <a:off x="624114" y="1045031"/>
            <a:ext cx="10682515" cy="5457371"/>
          </a:xfrm>
          <a:prstGeom prst="rect">
            <a:avLst/>
          </a:prstGeom>
          <a:ln>
            <a:noFill/>
          </a:ln>
        </p:spPr>
        <p:txBody>
          <a:bodyPr wrap="square" lIns="91396" tIns="45699" rIns="91396" bIns="45699">
            <a:noAutofit/>
          </a:bodyPr>
          <a:lstStyle/>
          <a:p>
            <a:pPr marL="457200" indent="-457200">
              <a:lnSpc>
                <a:spcPct val="90000"/>
              </a:lnSpc>
              <a:spcBef>
                <a:spcPts val="600"/>
              </a:spcBef>
              <a:buFont typeface="+mj-lt"/>
              <a:buAutoNum type="arabicPeriod"/>
            </a:pPr>
            <a:r>
              <a:rPr lang="en-US" sz="2200" dirty="0" smtClean="0">
                <a:solidFill>
                  <a:srgbClr val="07090A"/>
                </a:solidFill>
              </a:rPr>
              <a:t>The manner the gospel was preached (cont…)</a:t>
            </a:r>
          </a:p>
          <a:p>
            <a:pPr lvl="1">
              <a:lnSpc>
                <a:spcPct val="90000"/>
              </a:lnSpc>
              <a:spcBef>
                <a:spcPts val="600"/>
              </a:spcBef>
            </a:pPr>
            <a:endParaRPr lang="en-US" dirty="0" smtClean="0">
              <a:solidFill>
                <a:srgbClr val="07090A"/>
              </a:solidFill>
            </a:endParaRPr>
          </a:p>
          <a:p>
            <a:pPr lvl="1">
              <a:lnSpc>
                <a:spcPct val="90000"/>
              </a:lnSpc>
              <a:spcBef>
                <a:spcPts val="600"/>
              </a:spcBef>
            </a:pPr>
            <a:r>
              <a:rPr lang="en-US" dirty="0" smtClean="0">
                <a:solidFill>
                  <a:srgbClr val="07090A"/>
                </a:solidFill>
              </a:rPr>
              <a:t>Not academic credential, oratory, or presentation skills, but the “</a:t>
            </a:r>
            <a:r>
              <a:rPr lang="en-US" b="1" dirty="0" smtClean="0">
                <a:solidFill>
                  <a:srgbClr val="07090A"/>
                </a:solidFill>
              </a:rPr>
              <a:t>manner of men</a:t>
            </a:r>
            <a:r>
              <a:rPr lang="en-US" dirty="0" smtClean="0">
                <a:solidFill>
                  <a:srgbClr val="07090A"/>
                </a:solidFill>
              </a:rPr>
              <a:t>.” </a:t>
            </a:r>
          </a:p>
          <a:p>
            <a:pPr lvl="1">
              <a:lnSpc>
                <a:spcPct val="90000"/>
              </a:lnSpc>
              <a:spcBef>
                <a:spcPts val="600"/>
              </a:spcBef>
            </a:pPr>
            <a:r>
              <a:rPr lang="en-US" i="1" dirty="0" smtClean="0">
                <a:solidFill>
                  <a:srgbClr val="07090A"/>
                </a:solidFill>
              </a:rPr>
              <a:t>1Thes 1:5 For our gospel came not unto you in word only, but also in power, and in the Holy Ghost, and in much assurance; </a:t>
            </a:r>
            <a:r>
              <a:rPr lang="en-US" i="1" u="sng" dirty="0" smtClean="0">
                <a:solidFill>
                  <a:srgbClr val="07090A"/>
                </a:solidFill>
              </a:rPr>
              <a:t>as ye know what manner of men we were among you</a:t>
            </a:r>
            <a:r>
              <a:rPr lang="en-US" i="1" dirty="0" smtClean="0">
                <a:solidFill>
                  <a:srgbClr val="07090A"/>
                </a:solidFill>
              </a:rPr>
              <a:t> for your sake.</a:t>
            </a:r>
          </a:p>
          <a:p>
            <a:pPr lvl="1">
              <a:lnSpc>
                <a:spcPct val="90000"/>
              </a:lnSpc>
              <a:spcBef>
                <a:spcPts val="600"/>
              </a:spcBef>
            </a:pPr>
            <a:endParaRPr lang="en-US" i="1" dirty="0" smtClean="0">
              <a:solidFill>
                <a:srgbClr val="07090A"/>
              </a:solidFill>
            </a:endParaRPr>
          </a:p>
          <a:p>
            <a:pPr lvl="1">
              <a:lnSpc>
                <a:spcPct val="90000"/>
              </a:lnSpc>
              <a:spcBef>
                <a:spcPts val="600"/>
              </a:spcBef>
            </a:pPr>
            <a:r>
              <a:rPr lang="en-US" dirty="0" smtClean="0">
                <a:solidFill>
                  <a:srgbClr val="07090A"/>
                </a:solidFill>
              </a:rPr>
              <a:t>Good shepherd vs. Hireling</a:t>
            </a:r>
          </a:p>
          <a:p>
            <a:pPr marL="457200" lvl="2" indent="182880">
              <a:lnSpc>
                <a:spcPct val="90000"/>
              </a:lnSpc>
              <a:spcBef>
                <a:spcPts val="600"/>
              </a:spcBef>
              <a:buFont typeface="Arial" pitchFamily="34" charset="0"/>
              <a:buChar char="•"/>
            </a:pPr>
            <a:r>
              <a:rPr lang="en-US" dirty="0" smtClean="0">
                <a:solidFill>
                  <a:srgbClr val="07090A"/>
                </a:solidFill>
              </a:rPr>
              <a:t>The </a:t>
            </a:r>
            <a:r>
              <a:rPr lang="en-US" b="1" dirty="0" smtClean="0">
                <a:solidFill>
                  <a:srgbClr val="07090A"/>
                </a:solidFill>
              </a:rPr>
              <a:t>maturity of the faith</a:t>
            </a:r>
            <a:r>
              <a:rPr lang="en-US" dirty="0" smtClean="0">
                <a:solidFill>
                  <a:srgbClr val="07090A"/>
                </a:solidFill>
              </a:rPr>
              <a:t> of the believers kept the Apostle Paul up at night. </a:t>
            </a:r>
          </a:p>
          <a:p>
            <a:pPr marL="640080" lvl="2">
              <a:lnSpc>
                <a:spcPct val="90000"/>
              </a:lnSpc>
              <a:spcBef>
                <a:spcPts val="600"/>
              </a:spcBef>
            </a:pPr>
            <a:r>
              <a:rPr lang="en-US" i="1" dirty="0" smtClean="0">
                <a:solidFill>
                  <a:srgbClr val="07090A"/>
                </a:solidFill>
              </a:rPr>
              <a:t>1Thes 3:9 For what thanks can we render to God again for you, for all the joy wherewith we joy for your sakes before our God; (10) Night and day praying exceedingly that we might see your face, and </a:t>
            </a:r>
            <a:r>
              <a:rPr lang="en-US" i="1" u="sng" dirty="0" smtClean="0">
                <a:solidFill>
                  <a:srgbClr val="07090A"/>
                </a:solidFill>
              </a:rPr>
              <a:t>might perfect that which is lacking in your faith</a:t>
            </a:r>
            <a:r>
              <a:rPr lang="en-US" i="1" dirty="0" smtClean="0">
                <a:solidFill>
                  <a:srgbClr val="07090A"/>
                </a:solidFill>
              </a:rPr>
              <a:t>? </a:t>
            </a:r>
          </a:p>
          <a:p>
            <a:pPr marL="640080" lvl="2">
              <a:lnSpc>
                <a:spcPct val="90000"/>
              </a:lnSpc>
              <a:spcBef>
                <a:spcPts val="600"/>
              </a:spcBef>
            </a:pPr>
            <a:r>
              <a:rPr lang="en-US" i="1" dirty="0" smtClean="0">
                <a:solidFill>
                  <a:srgbClr val="07090A"/>
                </a:solidFill>
              </a:rPr>
              <a:t>1Thes 3:1 Wherefore when we could no longer forbear, we thought it good to be left at Athens alone; (2) And sent </a:t>
            </a:r>
            <a:r>
              <a:rPr lang="en-US" i="1" dirty="0" err="1" smtClean="0">
                <a:solidFill>
                  <a:srgbClr val="07090A"/>
                </a:solidFill>
              </a:rPr>
              <a:t>Timotheus</a:t>
            </a:r>
            <a:r>
              <a:rPr lang="en-US" i="1" dirty="0" smtClean="0">
                <a:solidFill>
                  <a:srgbClr val="07090A"/>
                </a:solidFill>
              </a:rPr>
              <a:t>, our brother, and minister of God, and our </a:t>
            </a:r>
            <a:r>
              <a:rPr lang="en-US" i="1" dirty="0" err="1" smtClean="0">
                <a:solidFill>
                  <a:srgbClr val="07090A"/>
                </a:solidFill>
              </a:rPr>
              <a:t>fellowlabourer</a:t>
            </a:r>
            <a:r>
              <a:rPr lang="en-US" i="1" dirty="0" smtClean="0">
                <a:solidFill>
                  <a:srgbClr val="07090A"/>
                </a:solidFill>
              </a:rPr>
              <a:t> in the gospel of Christ, to establish you, and to comfort you concerning your faith.</a:t>
            </a:r>
          </a:p>
          <a:p>
            <a:pPr marL="640080" lvl="2">
              <a:lnSpc>
                <a:spcPct val="90000"/>
              </a:lnSpc>
              <a:spcBef>
                <a:spcPts val="600"/>
              </a:spcBef>
            </a:pPr>
            <a:endParaRPr lang="en-US" i="1" dirty="0" smtClean="0">
              <a:solidFill>
                <a:srgbClr val="07090A"/>
              </a:solidFill>
            </a:endParaRPr>
          </a:p>
          <a:p>
            <a:pPr marL="640080" lvl="2">
              <a:lnSpc>
                <a:spcPct val="90000"/>
              </a:lnSpc>
              <a:spcBef>
                <a:spcPts val="600"/>
              </a:spcBef>
            </a:pPr>
            <a:r>
              <a:rPr lang="en-US" dirty="0" smtClean="0">
                <a:solidFill>
                  <a:srgbClr val="FF0000"/>
                </a:solidFill>
              </a:rPr>
              <a:t>A good shepherd is fashioned and forged in the field</a:t>
            </a:r>
            <a:r>
              <a:rPr lang="en-US" dirty="0" smtClean="0">
                <a:solidFill>
                  <a:srgbClr val="FF0000"/>
                </a:solidFill>
              </a:rPr>
              <a:t>.</a:t>
            </a:r>
            <a:endParaRPr lang="en-US" dirty="0" smtClean="0">
              <a:solidFill>
                <a:srgbClr val="FF0000"/>
              </a:solidFill>
            </a:endParaRPr>
          </a:p>
        </p:txBody>
      </p:sp>
      <p:pic>
        <p:nvPicPr>
          <p:cNvPr id="1026" name="Picture 2"/>
          <p:cNvPicPr>
            <a:picLocks noChangeAspect="1" noChangeArrowheads="1"/>
          </p:cNvPicPr>
          <p:nvPr/>
        </p:nvPicPr>
        <p:blipFill>
          <a:blip r:embed="rId3" cstate="print"/>
          <a:srcRect/>
          <a:stretch>
            <a:fillRect/>
          </a:stretch>
        </p:blipFill>
        <p:spPr bwMode="auto">
          <a:xfrm>
            <a:off x="7287903" y="5045566"/>
            <a:ext cx="2449109" cy="1812434"/>
          </a:xfrm>
          <a:prstGeom prst="rect">
            <a:avLst/>
          </a:prstGeom>
          <a:noFill/>
          <a:ln w="9525">
            <a:noFill/>
            <a:miter lim="800000"/>
            <a:headEnd/>
            <a:tailEnd/>
          </a:ln>
        </p:spPr>
      </p:pic>
    </p:spTree>
    <p:extLst>
      <p:ext uri="{BB962C8B-B14F-4D97-AF65-F5344CB8AC3E}">
        <p14:creationId xmlns:p14="http://schemas.microsoft.com/office/powerpoint/2010/main" xmlns="" val="40597689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0"/>
          <p:cNvSpPr>
            <a:spLocks noGrp="1"/>
          </p:cNvSpPr>
          <p:nvPr>
            <p:ph type="title"/>
          </p:nvPr>
        </p:nvSpPr>
        <p:spPr>
          <a:xfrm>
            <a:off x="348342" y="-1"/>
            <a:ext cx="8998857" cy="740229"/>
          </a:xfrm>
        </p:spPr>
        <p:txBody>
          <a:bodyPr/>
          <a:lstStyle/>
          <a:p>
            <a:r>
              <a:rPr lang="en-US" sz="3200" dirty="0" smtClean="0">
                <a:solidFill>
                  <a:srgbClr val="07090A"/>
                </a:solidFill>
              </a:rPr>
              <a:t>Top 3 Lessons from the principle of Measured Words</a:t>
            </a:r>
            <a:endParaRPr lang="en-US" sz="3200" dirty="0">
              <a:solidFill>
                <a:srgbClr val="07090A"/>
              </a:solidFill>
            </a:endParaRPr>
          </a:p>
        </p:txBody>
      </p:sp>
      <p:sp>
        <p:nvSpPr>
          <p:cNvPr id="7" name="Rectangle 6"/>
          <p:cNvSpPr/>
          <p:nvPr/>
        </p:nvSpPr>
        <p:spPr>
          <a:xfrm>
            <a:off x="4412342" y="957943"/>
            <a:ext cx="7590971" cy="5900057"/>
          </a:xfrm>
          <a:prstGeom prst="rect">
            <a:avLst/>
          </a:prstGeom>
          <a:ln>
            <a:noFill/>
          </a:ln>
        </p:spPr>
        <p:txBody>
          <a:bodyPr wrap="square" lIns="91396" tIns="45699" rIns="91396" bIns="45699">
            <a:noAutofit/>
          </a:bodyPr>
          <a:lstStyle/>
          <a:p>
            <a:pPr marL="914400" lvl="1" indent="-457200">
              <a:lnSpc>
                <a:spcPct val="90000"/>
              </a:lnSpc>
              <a:spcBef>
                <a:spcPts val="600"/>
              </a:spcBef>
            </a:pPr>
            <a:r>
              <a:rPr lang="en-US" sz="2400" dirty="0" smtClean="0">
                <a:solidFill>
                  <a:srgbClr val="07090A"/>
                </a:solidFill>
              </a:rPr>
              <a:t>Definition of a good shepherd</a:t>
            </a:r>
          </a:p>
          <a:p>
            <a:pPr lvl="1"/>
            <a:endParaRPr lang="en-US" sz="1500" dirty="0" smtClean="0">
              <a:solidFill>
                <a:srgbClr val="07090A"/>
              </a:solidFill>
              <a:ea typeface="Calibri"/>
              <a:cs typeface="Times New Roman"/>
            </a:endParaRPr>
          </a:p>
          <a:p>
            <a:pPr lvl="1"/>
            <a:r>
              <a:rPr lang="en-US" sz="1500" dirty="0" smtClean="0">
                <a:solidFill>
                  <a:srgbClr val="07090A"/>
                </a:solidFill>
                <a:ea typeface="Calibri"/>
                <a:cs typeface="Times New Roman"/>
              </a:rPr>
              <a:t>1Thes 2:1 For yourselves, brethren, know our entrance in unto you, that it was not in vain:</a:t>
            </a:r>
          </a:p>
          <a:p>
            <a:pPr lvl="1"/>
            <a:r>
              <a:rPr lang="en-US" sz="1500" dirty="0" smtClean="0">
                <a:solidFill>
                  <a:srgbClr val="07090A"/>
                </a:solidFill>
                <a:ea typeface="Calibri"/>
                <a:cs typeface="Times New Roman"/>
              </a:rPr>
              <a:t>2  But even after that we had suffered before, and were shamefully entreated, as ye know, at Philippi, </a:t>
            </a:r>
            <a:r>
              <a:rPr lang="en-US" sz="1500" dirty="0" smtClean="0">
                <a:solidFill>
                  <a:srgbClr val="07090A"/>
                </a:solidFill>
                <a:highlight>
                  <a:srgbClr val="FFFF00"/>
                </a:highlight>
                <a:ea typeface="Calibri"/>
                <a:cs typeface="Times New Roman"/>
              </a:rPr>
              <a:t>we were bold in our God to speak unto you the gospel of God with much contention</a:t>
            </a:r>
            <a:r>
              <a:rPr lang="en-US" sz="1500" dirty="0" smtClean="0">
                <a:solidFill>
                  <a:srgbClr val="07090A"/>
                </a:solidFill>
                <a:ea typeface="Calibri"/>
                <a:cs typeface="Times New Roman"/>
              </a:rPr>
              <a:t>.</a:t>
            </a:r>
          </a:p>
          <a:p>
            <a:pPr lvl="1"/>
            <a:r>
              <a:rPr lang="en-US" sz="1500" dirty="0" smtClean="0">
                <a:solidFill>
                  <a:srgbClr val="07090A"/>
                </a:solidFill>
                <a:ea typeface="Calibri"/>
                <a:cs typeface="Times New Roman"/>
              </a:rPr>
              <a:t>3  For </a:t>
            </a:r>
            <a:r>
              <a:rPr lang="en-US" sz="1500" dirty="0" smtClean="0">
                <a:solidFill>
                  <a:srgbClr val="07090A"/>
                </a:solidFill>
                <a:highlight>
                  <a:srgbClr val="FFFF00"/>
                </a:highlight>
                <a:ea typeface="Calibri"/>
                <a:cs typeface="Times New Roman"/>
              </a:rPr>
              <a:t>our exhortation was not of deceit, nor of uncleanness, nor in guile</a:t>
            </a:r>
            <a:r>
              <a:rPr lang="en-US" sz="1500" dirty="0" smtClean="0">
                <a:solidFill>
                  <a:srgbClr val="07090A"/>
                </a:solidFill>
                <a:ea typeface="Calibri"/>
                <a:cs typeface="Times New Roman"/>
              </a:rPr>
              <a:t>:</a:t>
            </a:r>
          </a:p>
          <a:p>
            <a:pPr lvl="1"/>
            <a:r>
              <a:rPr lang="en-US" sz="1500" dirty="0" smtClean="0">
                <a:solidFill>
                  <a:srgbClr val="07090A"/>
                </a:solidFill>
                <a:ea typeface="Calibri"/>
                <a:cs typeface="Times New Roman"/>
              </a:rPr>
              <a:t>4  But as we were allowed of God to be put in trust with the gospel, even so </a:t>
            </a:r>
            <a:r>
              <a:rPr lang="en-US" sz="1500" dirty="0" smtClean="0">
                <a:solidFill>
                  <a:srgbClr val="07090A"/>
                </a:solidFill>
                <a:highlight>
                  <a:srgbClr val="FFFF00"/>
                </a:highlight>
                <a:ea typeface="Calibri"/>
                <a:cs typeface="Times New Roman"/>
              </a:rPr>
              <a:t>we speak; not as pleasing men, but God</a:t>
            </a:r>
            <a:r>
              <a:rPr lang="en-US" sz="1500" dirty="0" smtClean="0">
                <a:solidFill>
                  <a:srgbClr val="07090A"/>
                </a:solidFill>
                <a:ea typeface="Calibri"/>
                <a:cs typeface="Times New Roman"/>
              </a:rPr>
              <a:t>, which </a:t>
            </a:r>
            <a:r>
              <a:rPr lang="en-US" sz="1500" dirty="0" err="1" smtClean="0">
                <a:solidFill>
                  <a:srgbClr val="07090A"/>
                </a:solidFill>
                <a:ea typeface="Calibri"/>
                <a:cs typeface="Times New Roman"/>
              </a:rPr>
              <a:t>trieth</a:t>
            </a:r>
            <a:r>
              <a:rPr lang="en-US" sz="1500" dirty="0" smtClean="0">
                <a:solidFill>
                  <a:srgbClr val="07090A"/>
                </a:solidFill>
                <a:ea typeface="Calibri"/>
                <a:cs typeface="Times New Roman"/>
              </a:rPr>
              <a:t> our hearts.</a:t>
            </a:r>
          </a:p>
          <a:p>
            <a:pPr lvl="1"/>
            <a:r>
              <a:rPr lang="en-US" sz="1500" dirty="0" smtClean="0">
                <a:solidFill>
                  <a:srgbClr val="07090A"/>
                </a:solidFill>
                <a:ea typeface="Calibri"/>
                <a:cs typeface="Times New Roman"/>
              </a:rPr>
              <a:t>5  For </a:t>
            </a:r>
            <a:r>
              <a:rPr lang="en-US" sz="1500" dirty="0" smtClean="0">
                <a:solidFill>
                  <a:srgbClr val="07090A"/>
                </a:solidFill>
                <a:highlight>
                  <a:srgbClr val="FFFF00"/>
                </a:highlight>
                <a:ea typeface="Calibri"/>
                <a:cs typeface="Times New Roman"/>
              </a:rPr>
              <a:t>neither at any time used we flattering words, as ye know, nor a </a:t>
            </a:r>
            <a:r>
              <a:rPr lang="en-US" sz="1500" dirty="0" err="1" smtClean="0">
                <a:solidFill>
                  <a:srgbClr val="07090A"/>
                </a:solidFill>
                <a:highlight>
                  <a:srgbClr val="FFFF00"/>
                </a:highlight>
                <a:ea typeface="Calibri"/>
                <a:cs typeface="Times New Roman"/>
              </a:rPr>
              <a:t>cloke</a:t>
            </a:r>
            <a:r>
              <a:rPr lang="en-US" sz="1500" dirty="0" smtClean="0">
                <a:solidFill>
                  <a:srgbClr val="07090A"/>
                </a:solidFill>
                <a:highlight>
                  <a:srgbClr val="FFFF00"/>
                </a:highlight>
                <a:ea typeface="Calibri"/>
                <a:cs typeface="Times New Roman"/>
              </a:rPr>
              <a:t> of covetousness</a:t>
            </a:r>
            <a:r>
              <a:rPr lang="en-US" sz="1500" dirty="0" smtClean="0">
                <a:solidFill>
                  <a:srgbClr val="07090A"/>
                </a:solidFill>
                <a:ea typeface="Calibri"/>
                <a:cs typeface="Times New Roman"/>
              </a:rPr>
              <a:t>; God is witness:</a:t>
            </a:r>
          </a:p>
          <a:p>
            <a:pPr lvl="1"/>
            <a:r>
              <a:rPr lang="en-US" sz="1500" dirty="0" smtClean="0">
                <a:solidFill>
                  <a:srgbClr val="07090A"/>
                </a:solidFill>
                <a:ea typeface="Calibri"/>
                <a:cs typeface="Times New Roman"/>
              </a:rPr>
              <a:t>6  </a:t>
            </a:r>
            <a:r>
              <a:rPr lang="en-US" sz="1500" dirty="0" smtClean="0">
                <a:solidFill>
                  <a:srgbClr val="07090A"/>
                </a:solidFill>
                <a:highlight>
                  <a:srgbClr val="FFFF00"/>
                </a:highlight>
                <a:ea typeface="Calibri"/>
                <a:cs typeface="Times New Roman"/>
              </a:rPr>
              <a:t>Nor of men sought we glory</a:t>
            </a:r>
            <a:r>
              <a:rPr lang="en-US" sz="1500" dirty="0" smtClean="0">
                <a:solidFill>
                  <a:srgbClr val="07090A"/>
                </a:solidFill>
                <a:ea typeface="Calibri"/>
                <a:cs typeface="Times New Roman"/>
              </a:rPr>
              <a:t>, neither of you, nor yet of others, when we might have been burdensome, as the apostles of Christ.</a:t>
            </a:r>
          </a:p>
          <a:p>
            <a:pPr lvl="1"/>
            <a:r>
              <a:rPr lang="en-US" sz="1500" dirty="0" smtClean="0">
                <a:solidFill>
                  <a:srgbClr val="07090A"/>
                </a:solidFill>
                <a:ea typeface="Calibri"/>
                <a:cs typeface="Times New Roman"/>
              </a:rPr>
              <a:t>7 But </a:t>
            </a:r>
            <a:r>
              <a:rPr lang="en-US" sz="1500" dirty="0" smtClean="0">
                <a:solidFill>
                  <a:srgbClr val="07090A"/>
                </a:solidFill>
                <a:highlight>
                  <a:srgbClr val="FFFF00"/>
                </a:highlight>
                <a:ea typeface="Calibri"/>
                <a:cs typeface="Times New Roman"/>
              </a:rPr>
              <a:t>we were gentle among you, even as a nurse </a:t>
            </a:r>
            <a:r>
              <a:rPr lang="en-US" sz="1500" dirty="0" err="1" smtClean="0">
                <a:solidFill>
                  <a:srgbClr val="07090A"/>
                </a:solidFill>
                <a:highlight>
                  <a:srgbClr val="FFFF00"/>
                </a:highlight>
                <a:ea typeface="Calibri"/>
                <a:cs typeface="Times New Roman"/>
              </a:rPr>
              <a:t>cherisheth</a:t>
            </a:r>
            <a:r>
              <a:rPr lang="en-US" sz="1500" dirty="0" smtClean="0">
                <a:solidFill>
                  <a:srgbClr val="07090A"/>
                </a:solidFill>
                <a:highlight>
                  <a:srgbClr val="FFFF00"/>
                </a:highlight>
                <a:ea typeface="Calibri"/>
                <a:cs typeface="Times New Roman"/>
              </a:rPr>
              <a:t> her children</a:t>
            </a:r>
            <a:r>
              <a:rPr lang="en-US" sz="1500" dirty="0" smtClean="0">
                <a:solidFill>
                  <a:srgbClr val="07090A"/>
                </a:solidFill>
                <a:ea typeface="Calibri"/>
                <a:cs typeface="Times New Roman"/>
              </a:rPr>
              <a:t>:</a:t>
            </a:r>
          </a:p>
          <a:p>
            <a:pPr lvl="1"/>
            <a:r>
              <a:rPr lang="en-US" sz="1500" dirty="0" smtClean="0">
                <a:solidFill>
                  <a:srgbClr val="07090A"/>
                </a:solidFill>
                <a:ea typeface="Calibri"/>
                <a:cs typeface="Times New Roman"/>
              </a:rPr>
              <a:t>8  So being affectionately desirous of you, </a:t>
            </a:r>
            <a:r>
              <a:rPr lang="en-US" sz="1500" dirty="0" smtClean="0">
                <a:solidFill>
                  <a:srgbClr val="07090A"/>
                </a:solidFill>
                <a:highlight>
                  <a:srgbClr val="FFFF00"/>
                </a:highlight>
                <a:ea typeface="Calibri"/>
                <a:cs typeface="Times New Roman"/>
              </a:rPr>
              <a:t>we were willing to have imparted unto you</a:t>
            </a:r>
            <a:r>
              <a:rPr lang="en-US" sz="1500" dirty="0" smtClean="0">
                <a:solidFill>
                  <a:srgbClr val="07090A"/>
                </a:solidFill>
                <a:ea typeface="Calibri"/>
                <a:cs typeface="Times New Roman"/>
              </a:rPr>
              <a:t>, not the gospel of God only, but also </a:t>
            </a:r>
            <a:r>
              <a:rPr lang="en-US" sz="1500" dirty="0" smtClean="0">
                <a:solidFill>
                  <a:srgbClr val="07090A"/>
                </a:solidFill>
                <a:highlight>
                  <a:srgbClr val="FFFF00"/>
                </a:highlight>
                <a:ea typeface="Calibri"/>
                <a:cs typeface="Times New Roman"/>
              </a:rPr>
              <a:t>our own souls</a:t>
            </a:r>
            <a:r>
              <a:rPr lang="en-US" sz="1500" dirty="0" smtClean="0">
                <a:solidFill>
                  <a:srgbClr val="07090A"/>
                </a:solidFill>
                <a:ea typeface="Calibri"/>
                <a:cs typeface="Times New Roman"/>
              </a:rPr>
              <a:t>, because ye were dear unto us.</a:t>
            </a:r>
          </a:p>
          <a:p>
            <a:pPr lvl="1"/>
            <a:r>
              <a:rPr lang="en-US" sz="1500" dirty="0" smtClean="0">
                <a:solidFill>
                  <a:srgbClr val="07090A"/>
                </a:solidFill>
                <a:ea typeface="Calibri"/>
                <a:cs typeface="Times New Roman"/>
              </a:rPr>
              <a:t>9  For ye remember, brethren, our </a:t>
            </a:r>
            <a:r>
              <a:rPr lang="en-US" sz="1500" dirty="0" err="1" smtClean="0">
                <a:solidFill>
                  <a:srgbClr val="07090A"/>
                </a:solidFill>
                <a:ea typeface="Calibri"/>
                <a:cs typeface="Times New Roman"/>
              </a:rPr>
              <a:t>labour</a:t>
            </a:r>
            <a:r>
              <a:rPr lang="en-US" sz="1500" dirty="0" smtClean="0">
                <a:solidFill>
                  <a:srgbClr val="07090A"/>
                </a:solidFill>
                <a:ea typeface="Calibri"/>
                <a:cs typeface="Times New Roman"/>
              </a:rPr>
              <a:t> and travail: for </a:t>
            </a:r>
            <a:r>
              <a:rPr lang="en-US" sz="1500" dirty="0" err="1" smtClean="0">
                <a:solidFill>
                  <a:srgbClr val="07090A"/>
                </a:solidFill>
                <a:highlight>
                  <a:srgbClr val="FFFF00"/>
                </a:highlight>
                <a:ea typeface="Calibri"/>
                <a:cs typeface="Times New Roman"/>
              </a:rPr>
              <a:t>labouring</a:t>
            </a:r>
            <a:r>
              <a:rPr lang="en-US" sz="1500" dirty="0" smtClean="0">
                <a:solidFill>
                  <a:srgbClr val="07090A"/>
                </a:solidFill>
                <a:highlight>
                  <a:srgbClr val="FFFF00"/>
                </a:highlight>
                <a:ea typeface="Calibri"/>
                <a:cs typeface="Times New Roman"/>
              </a:rPr>
              <a:t> night and day, because we would not be chargeable unto any of you</a:t>
            </a:r>
            <a:r>
              <a:rPr lang="en-US" sz="1500" dirty="0" smtClean="0">
                <a:solidFill>
                  <a:srgbClr val="07090A"/>
                </a:solidFill>
                <a:ea typeface="Calibri"/>
                <a:cs typeface="Times New Roman"/>
              </a:rPr>
              <a:t>, we preached unto you the gospel of God.</a:t>
            </a:r>
          </a:p>
          <a:p>
            <a:pPr lvl="1"/>
            <a:r>
              <a:rPr lang="en-US" sz="1500" dirty="0" smtClean="0">
                <a:solidFill>
                  <a:srgbClr val="07090A"/>
                </a:solidFill>
                <a:ea typeface="Calibri"/>
                <a:cs typeface="Times New Roman"/>
              </a:rPr>
              <a:t>10  Ye are witnesses, and God also, </a:t>
            </a:r>
            <a:r>
              <a:rPr lang="en-US" sz="1500" dirty="0" smtClean="0">
                <a:solidFill>
                  <a:srgbClr val="07090A"/>
                </a:solidFill>
                <a:highlight>
                  <a:srgbClr val="FFFF00"/>
                </a:highlight>
                <a:ea typeface="Calibri"/>
                <a:cs typeface="Times New Roman"/>
              </a:rPr>
              <a:t>how holily and justly and </a:t>
            </a:r>
            <a:r>
              <a:rPr lang="en-US" sz="1500" dirty="0" err="1" smtClean="0">
                <a:solidFill>
                  <a:srgbClr val="07090A"/>
                </a:solidFill>
                <a:highlight>
                  <a:srgbClr val="FFFF00"/>
                </a:highlight>
                <a:ea typeface="Calibri"/>
                <a:cs typeface="Times New Roman"/>
              </a:rPr>
              <a:t>unblameably</a:t>
            </a:r>
            <a:r>
              <a:rPr lang="en-US" sz="1500" dirty="0" smtClean="0">
                <a:solidFill>
                  <a:srgbClr val="07090A"/>
                </a:solidFill>
                <a:highlight>
                  <a:srgbClr val="FFFF00"/>
                </a:highlight>
                <a:ea typeface="Calibri"/>
                <a:cs typeface="Times New Roman"/>
              </a:rPr>
              <a:t> we behaved ourselves among you</a:t>
            </a:r>
            <a:r>
              <a:rPr lang="en-US" sz="1500" dirty="0" smtClean="0">
                <a:solidFill>
                  <a:srgbClr val="07090A"/>
                </a:solidFill>
                <a:ea typeface="Calibri"/>
                <a:cs typeface="Times New Roman"/>
              </a:rPr>
              <a:t> that believe:</a:t>
            </a:r>
          </a:p>
          <a:p>
            <a:pPr lvl="1"/>
            <a:r>
              <a:rPr lang="en-US" sz="1500" dirty="0" smtClean="0">
                <a:solidFill>
                  <a:srgbClr val="07090A"/>
                </a:solidFill>
                <a:ea typeface="Calibri"/>
                <a:cs typeface="Times New Roman"/>
              </a:rPr>
              <a:t>11  As ye know </a:t>
            </a:r>
            <a:r>
              <a:rPr lang="en-US" sz="1500" dirty="0" smtClean="0">
                <a:solidFill>
                  <a:srgbClr val="07090A"/>
                </a:solidFill>
                <a:highlight>
                  <a:srgbClr val="FFFF00"/>
                </a:highlight>
                <a:ea typeface="Calibri"/>
                <a:cs typeface="Times New Roman"/>
              </a:rPr>
              <a:t>how we exhorted and comforted and charged every one of you, as a father doth his children,</a:t>
            </a:r>
            <a:endParaRPr lang="en-US" sz="1500" dirty="0" smtClean="0">
              <a:solidFill>
                <a:srgbClr val="07090A"/>
              </a:solidFill>
              <a:ea typeface="Calibri"/>
              <a:cs typeface="Times New Roman"/>
            </a:endParaRPr>
          </a:p>
          <a:p>
            <a:pPr lvl="1"/>
            <a:r>
              <a:rPr lang="en-US" sz="1500" dirty="0" smtClean="0">
                <a:solidFill>
                  <a:srgbClr val="07090A"/>
                </a:solidFill>
                <a:ea typeface="Calibri"/>
                <a:cs typeface="Times New Roman"/>
              </a:rPr>
              <a:t>12  That ye would walk worthy of God, who hath called you unto his kingdom and glory.</a:t>
            </a:r>
          </a:p>
        </p:txBody>
      </p:sp>
      <p:sp>
        <p:nvSpPr>
          <p:cNvPr id="4" name="Rectangle 3"/>
          <p:cNvSpPr/>
          <p:nvPr/>
        </p:nvSpPr>
        <p:spPr>
          <a:xfrm>
            <a:off x="261254" y="1843315"/>
            <a:ext cx="4499429" cy="4868983"/>
          </a:xfrm>
          <a:prstGeom prst="rect">
            <a:avLst/>
          </a:prstGeom>
          <a:ln>
            <a:noFill/>
          </a:ln>
        </p:spPr>
        <p:txBody>
          <a:bodyPr wrap="square" lIns="91396" tIns="45699" rIns="91396" bIns="45699">
            <a:spAutoFit/>
          </a:bodyPr>
          <a:lstStyle/>
          <a:p>
            <a:pPr indent="-182880">
              <a:lnSpc>
                <a:spcPct val="90000"/>
              </a:lnSpc>
              <a:spcBef>
                <a:spcPts val="600"/>
              </a:spcBef>
            </a:pPr>
            <a:r>
              <a:rPr lang="en-US" dirty="0" smtClean="0">
                <a:solidFill>
                  <a:srgbClr val="07090A"/>
                </a:solidFill>
              </a:rPr>
              <a:t>God declares His mind </a:t>
            </a:r>
            <a:r>
              <a:rPr lang="en-US" b="1" dirty="0" smtClean="0">
                <a:solidFill>
                  <a:srgbClr val="07090A"/>
                </a:solidFill>
              </a:rPr>
              <a:t>fully</a:t>
            </a:r>
            <a:r>
              <a:rPr lang="en-US" dirty="0" smtClean="0">
                <a:solidFill>
                  <a:srgbClr val="07090A"/>
                </a:solidFill>
              </a:rPr>
              <a:t> in regard to issues of </a:t>
            </a:r>
            <a:r>
              <a:rPr lang="en-US" b="1" dirty="0" smtClean="0">
                <a:solidFill>
                  <a:srgbClr val="07090A"/>
                </a:solidFill>
              </a:rPr>
              <a:t>vital</a:t>
            </a:r>
            <a:r>
              <a:rPr lang="en-US" dirty="0" smtClean="0">
                <a:solidFill>
                  <a:srgbClr val="07090A"/>
                </a:solidFill>
              </a:rPr>
              <a:t> importance. </a:t>
            </a:r>
          </a:p>
          <a:p>
            <a:pPr>
              <a:lnSpc>
                <a:spcPct val="90000"/>
              </a:lnSpc>
              <a:spcBef>
                <a:spcPts val="600"/>
              </a:spcBef>
            </a:pPr>
            <a:r>
              <a:rPr lang="en-US" dirty="0" smtClean="0">
                <a:solidFill>
                  <a:srgbClr val="07090A"/>
                </a:solidFill>
              </a:rPr>
              <a:t>Get the biblical definition for the particular subject of great importance. The passage may be a verse, verses, a chapter, or chapters. Use this key passage as a basis for understanding the various pieces that you find throughout the Bible.</a:t>
            </a:r>
            <a:br>
              <a:rPr lang="en-US" dirty="0" smtClean="0">
                <a:solidFill>
                  <a:srgbClr val="07090A"/>
                </a:solidFill>
              </a:rPr>
            </a:br>
            <a:endParaRPr lang="en-US" dirty="0" smtClean="0">
              <a:solidFill>
                <a:srgbClr val="07090A"/>
              </a:solidFill>
            </a:endParaRPr>
          </a:p>
          <a:p>
            <a:pPr>
              <a:lnSpc>
                <a:spcPct val="90000"/>
              </a:lnSpc>
              <a:spcBef>
                <a:spcPts val="600"/>
              </a:spcBef>
            </a:pPr>
            <a:r>
              <a:rPr lang="en-US" dirty="0" smtClean="0">
                <a:solidFill>
                  <a:srgbClr val="07090A"/>
                </a:solidFill>
              </a:rPr>
              <a:t>Examples: </a:t>
            </a:r>
          </a:p>
          <a:p>
            <a:pPr>
              <a:lnSpc>
                <a:spcPct val="90000"/>
              </a:lnSpc>
              <a:spcBef>
                <a:spcPts val="600"/>
              </a:spcBef>
            </a:pPr>
            <a:r>
              <a:rPr lang="en-US" dirty="0" smtClean="0">
                <a:solidFill>
                  <a:srgbClr val="07090A"/>
                </a:solidFill>
              </a:rPr>
              <a:t>The good shepherd – 1Thes 2:1-12, John 10:1-18, 1Tim 3:1-7</a:t>
            </a:r>
          </a:p>
          <a:p>
            <a:pPr>
              <a:lnSpc>
                <a:spcPct val="90000"/>
              </a:lnSpc>
              <a:spcBef>
                <a:spcPts val="600"/>
              </a:spcBef>
            </a:pPr>
            <a:r>
              <a:rPr lang="en-US" dirty="0" smtClean="0">
                <a:solidFill>
                  <a:srgbClr val="07090A"/>
                </a:solidFill>
              </a:rPr>
              <a:t>The Gospel – 1Cor 15:1-4</a:t>
            </a:r>
          </a:p>
          <a:p>
            <a:pPr>
              <a:lnSpc>
                <a:spcPct val="90000"/>
              </a:lnSpc>
              <a:spcBef>
                <a:spcPts val="600"/>
              </a:spcBef>
            </a:pPr>
            <a:r>
              <a:rPr lang="en-US" dirty="0" smtClean="0">
                <a:solidFill>
                  <a:srgbClr val="07090A"/>
                </a:solidFill>
              </a:rPr>
              <a:t>Spiritual gifts – 1Cor 12-14</a:t>
            </a:r>
          </a:p>
          <a:p>
            <a:pPr>
              <a:lnSpc>
                <a:spcPct val="90000"/>
              </a:lnSpc>
              <a:spcBef>
                <a:spcPts val="600"/>
              </a:spcBef>
            </a:pPr>
            <a:r>
              <a:rPr lang="en-US" dirty="0" smtClean="0">
                <a:solidFill>
                  <a:srgbClr val="07090A"/>
                </a:solidFill>
              </a:rPr>
              <a:t>God’s love for mankind – John 3:16</a:t>
            </a:r>
          </a:p>
          <a:p>
            <a:pPr>
              <a:lnSpc>
                <a:spcPct val="90000"/>
              </a:lnSpc>
              <a:spcBef>
                <a:spcPts val="600"/>
              </a:spcBef>
            </a:pPr>
            <a:r>
              <a:rPr lang="en-US" dirty="0" smtClean="0">
                <a:solidFill>
                  <a:srgbClr val="07090A"/>
                </a:solidFill>
              </a:rPr>
              <a:t>God’s plan for Israel (past, present, &amp; future) – Romans 9-11</a:t>
            </a:r>
          </a:p>
        </p:txBody>
      </p:sp>
      <p:sp>
        <p:nvSpPr>
          <p:cNvPr id="6" name="Title 20"/>
          <p:cNvSpPr txBox="1">
            <a:spLocks/>
          </p:cNvSpPr>
          <p:nvPr/>
        </p:nvSpPr>
        <p:spPr>
          <a:xfrm>
            <a:off x="348336" y="1045028"/>
            <a:ext cx="4223660" cy="914404"/>
          </a:xfrm>
          <a:prstGeom prst="rect">
            <a:avLst/>
          </a:prstGeom>
        </p:spPr>
        <p:txBody>
          <a:bodyPr vert="horz" lIns="0" tIns="0" rIns="0" bIns="0" rtlCol="0" anchor="t" anchorCtr="0">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07090A"/>
                </a:solidFill>
                <a:effectLst/>
                <a:uLnTx/>
                <a:uFillTx/>
                <a:latin typeface="+mj-lt"/>
                <a:ea typeface="+mj-ea"/>
                <a:cs typeface="+mj-cs"/>
              </a:rPr>
              <a:t>Bible Study Principle</a:t>
            </a:r>
          </a:p>
          <a:p>
            <a:pPr marL="0" marR="0" lvl="0" indent="0" algn="l" defTabSz="914400" rtl="0" eaLnBrk="1" fontAlgn="auto" latinLnBrk="0" hangingPunct="1">
              <a:lnSpc>
                <a:spcPct val="80000"/>
              </a:lnSpc>
              <a:spcBef>
                <a:spcPct val="0"/>
              </a:spcBef>
              <a:spcAft>
                <a:spcPts val="0"/>
              </a:spcAft>
              <a:buClrTx/>
              <a:buSzTx/>
              <a:buFontTx/>
              <a:buNone/>
              <a:tabLst/>
              <a:defRPr/>
            </a:pPr>
            <a:r>
              <a:rPr lang="en-US" sz="2200" dirty="0" smtClean="0">
                <a:solidFill>
                  <a:srgbClr val="FF0000"/>
                </a:solidFill>
                <a:latin typeface="+mj-lt"/>
                <a:ea typeface="+mj-ea"/>
                <a:cs typeface="+mj-cs"/>
              </a:rPr>
              <a:t>The Principle of Full Mention</a:t>
            </a:r>
          </a:p>
          <a:p>
            <a:pPr>
              <a:lnSpc>
                <a:spcPct val="80000"/>
              </a:lnSpc>
              <a:spcBef>
                <a:spcPct val="0"/>
              </a:spcBef>
            </a:pPr>
            <a:endParaRPr lang="en-US" sz="2000" i="1" dirty="0" smtClean="0">
              <a:solidFill>
                <a:srgbClr val="FF0000"/>
              </a:solidFill>
              <a:latin typeface="+mj-lt"/>
              <a:ea typeface="+mj-ea"/>
              <a:cs typeface="+mj-cs"/>
            </a:endParaRPr>
          </a:p>
          <a:p>
            <a:pPr>
              <a:lnSpc>
                <a:spcPct val="80000"/>
              </a:lnSpc>
              <a:spcBef>
                <a:spcPct val="0"/>
              </a:spcBef>
            </a:pPr>
            <a:r>
              <a:rPr lang="en-US" i="1" dirty="0" smtClean="0">
                <a:solidFill>
                  <a:srgbClr val="07090A"/>
                </a:solidFill>
                <a:latin typeface="+mj-lt"/>
                <a:ea typeface="+mj-ea"/>
                <a:cs typeface="+mj-cs"/>
              </a:rPr>
              <a:t> </a:t>
            </a:r>
            <a:endParaRPr kumimoji="0" lang="en-US" sz="2000" b="0" i="1" u="none" strike="noStrike" kern="1200" cap="none" spc="0" normalizeH="0" baseline="0" noProof="0" dirty="0">
              <a:ln>
                <a:noFill/>
              </a:ln>
              <a:solidFill>
                <a:srgbClr val="07090A"/>
              </a:solidFill>
              <a:effectLst/>
              <a:uLnTx/>
              <a:uFillTx/>
              <a:latin typeface="+mj-lt"/>
              <a:ea typeface="+mj-ea"/>
              <a:cs typeface="+mj-cs"/>
            </a:endParaRPr>
          </a:p>
        </p:txBody>
      </p:sp>
      <p:cxnSp>
        <p:nvCxnSpPr>
          <p:cNvPr id="8" name="Straight Connector 7"/>
          <p:cNvCxnSpPr/>
          <p:nvPr/>
        </p:nvCxnSpPr>
        <p:spPr>
          <a:xfrm flipH="1">
            <a:off x="4702615" y="1306285"/>
            <a:ext cx="29028" cy="4659086"/>
          </a:xfrm>
          <a:prstGeom prst="line">
            <a:avLst/>
          </a:prstGeom>
          <a:ln w="38100">
            <a:solidFill>
              <a:schemeClr val="tx1">
                <a:alpha val="6902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597689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H="1">
            <a:off x="5950860" y="1596567"/>
            <a:ext cx="29028" cy="4659086"/>
          </a:xfrm>
          <a:prstGeom prst="line">
            <a:avLst/>
          </a:prstGeom>
          <a:ln w="38100">
            <a:solidFill>
              <a:schemeClr val="tx1">
                <a:alpha val="69020"/>
              </a:schemeClr>
            </a:solidFill>
            <a:miter lim="800000"/>
          </a:ln>
        </p:spPr>
        <p:style>
          <a:lnRef idx="1">
            <a:schemeClr val="accent1"/>
          </a:lnRef>
          <a:fillRef idx="0">
            <a:schemeClr val="accent1"/>
          </a:fillRef>
          <a:effectRef idx="0">
            <a:schemeClr val="accent1"/>
          </a:effectRef>
          <a:fontRef idx="minor">
            <a:schemeClr val="tx1"/>
          </a:fontRef>
        </p:style>
      </p:cxnSp>
      <p:sp>
        <p:nvSpPr>
          <p:cNvPr id="5" name="Title 20"/>
          <p:cNvSpPr>
            <a:spLocks noGrp="1"/>
          </p:cNvSpPr>
          <p:nvPr>
            <p:ph type="title"/>
          </p:nvPr>
        </p:nvSpPr>
        <p:spPr>
          <a:xfrm>
            <a:off x="406396" y="1088566"/>
            <a:ext cx="5138057" cy="493481"/>
          </a:xfrm>
        </p:spPr>
        <p:txBody>
          <a:bodyPr/>
          <a:lstStyle/>
          <a:p>
            <a:r>
              <a:rPr lang="en-US" sz="3200" dirty="0" smtClean="0">
                <a:solidFill>
                  <a:srgbClr val="07090A"/>
                </a:solidFill>
              </a:rPr>
              <a:t>What Worked</a:t>
            </a:r>
            <a:endParaRPr lang="en-US" sz="3200" dirty="0">
              <a:solidFill>
                <a:srgbClr val="07090A"/>
              </a:solidFill>
            </a:endParaRPr>
          </a:p>
        </p:txBody>
      </p:sp>
      <p:sp>
        <p:nvSpPr>
          <p:cNvPr id="7" name="Rectangle 6"/>
          <p:cNvSpPr/>
          <p:nvPr/>
        </p:nvSpPr>
        <p:spPr>
          <a:xfrm>
            <a:off x="312059" y="1937609"/>
            <a:ext cx="5392056" cy="4608333"/>
          </a:xfrm>
          <a:prstGeom prst="rect">
            <a:avLst/>
          </a:prstGeom>
          <a:ln>
            <a:noFill/>
          </a:ln>
        </p:spPr>
        <p:txBody>
          <a:bodyPr wrap="square" lIns="91396" tIns="45699" rIns="91396" bIns="45699">
            <a:noAutofit/>
          </a:bodyPr>
          <a:lstStyle/>
          <a:p>
            <a:pPr marL="182880" indent="-182880">
              <a:lnSpc>
                <a:spcPct val="90000"/>
              </a:lnSpc>
              <a:spcBef>
                <a:spcPts val="600"/>
              </a:spcBef>
              <a:buFont typeface="Arial" pitchFamily="34" charset="0"/>
              <a:buChar char="•"/>
            </a:pPr>
            <a:r>
              <a:rPr lang="en-US" sz="2000" dirty="0" smtClean="0">
                <a:solidFill>
                  <a:srgbClr val="07090A"/>
                </a:solidFill>
              </a:rPr>
              <a:t>A working faith – “work of faith” 1Thes 1:3, 3:6</a:t>
            </a:r>
          </a:p>
          <a:p>
            <a:pPr marL="182880" indent="-182880">
              <a:lnSpc>
                <a:spcPct val="90000"/>
              </a:lnSpc>
              <a:spcBef>
                <a:spcPts val="600"/>
              </a:spcBef>
              <a:buFont typeface="Arial" pitchFamily="34" charset="0"/>
              <a:buChar char="•"/>
            </a:pPr>
            <a:r>
              <a:rPr lang="en-US" sz="2000" dirty="0" smtClean="0">
                <a:solidFill>
                  <a:srgbClr val="07090A"/>
                </a:solidFill>
              </a:rPr>
              <a:t>A charitable faith – “labor of love” 1Thes 1:3, 4:9-10</a:t>
            </a:r>
          </a:p>
          <a:p>
            <a:pPr marL="182880" indent="-182880">
              <a:lnSpc>
                <a:spcPct val="90000"/>
              </a:lnSpc>
              <a:spcBef>
                <a:spcPts val="600"/>
              </a:spcBef>
              <a:buFont typeface="Arial" pitchFamily="34" charset="0"/>
              <a:buChar char="•"/>
            </a:pPr>
            <a:r>
              <a:rPr lang="en-US" sz="2000" dirty="0" smtClean="0">
                <a:solidFill>
                  <a:srgbClr val="07090A"/>
                </a:solidFill>
              </a:rPr>
              <a:t>A steadfast faith – “patience of hope”</a:t>
            </a:r>
          </a:p>
          <a:p>
            <a:pPr marL="182880" indent="-182880">
              <a:lnSpc>
                <a:spcPct val="90000"/>
              </a:lnSpc>
              <a:spcBef>
                <a:spcPts val="600"/>
              </a:spcBef>
              <a:buFont typeface="Arial" pitchFamily="34" charset="0"/>
              <a:buChar char="•"/>
            </a:pPr>
            <a:r>
              <a:rPr lang="en-US" sz="2000" dirty="0" smtClean="0">
                <a:solidFill>
                  <a:srgbClr val="07090A"/>
                </a:solidFill>
              </a:rPr>
              <a:t>A living testimony – 1Thes 1:5-10</a:t>
            </a:r>
          </a:p>
          <a:p>
            <a:pPr marL="182880" indent="-182880">
              <a:lnSpc>
                <a:spcPct val="90000"/>
              </a:lnSpc>
              <a:spcBef>
                <a:spcPts val="600"/>
              </a:spcBef>
              <a:buFont typeface="Arial" pitchFamily="34" charset="0"/>
              <a:buChar char="•"/>
            </a:pPr>
            <a:r>
              <a:rPr lang="en-US" sz="2000" dirty="0" smtClean="0">
                <a:solidFill>
                  <a:srgbClr val="07090A"/>
                </a:solidFill>
              </a:rPr>
              <a:t>Wisdom to discern the good ministers from the wolves in sheep’s clothing – 1Thes 2:1-12</a:t>
            </a:r>
          </a:p>
          <a:p>
            <a:pPr marL="182880" indent="-182880">
              <a:lnSpc>
                <a:spcPct val="90000"/>
              </a:lnSpc>
              <a:spcBef>
                <a:spcPts val="600"/>
              </a:spcBef>
              <a:buFont typeface="Arial" pitchFamily="34" charset="0"/>
              <a:buChar char="•"/>
            </a:pPr>
            <a:r>
              <a:rPr lang="en-US" sz="2000" dirty="0" smtClean="0">
                <a:solidFill>
                  <a:srgbClr val="07090A"/>
                </a:solidFill>
              </a:rPr>
              <a:t>Wisdom to receive the word of God as truth – 1Thes 2:13</a:t>
            </a:r>
          </a:p>
          <a:p>
            <a:pPr marL="182880" indent="-182880">
              <a:lnSpc>
                <a:spcPct val="90000"/>
              </a:lnSpc>
              <a:spcBef>
                <a:spcPts val="600"/>
              </a:spcBef>
              <a:buFont typeface="Arial" pitchFamily="34" charset="0"/>
              <a:buChar char="•"/>
            </a:pPr>
            <a:r>
              <a:rPr lang="en-US" sz="2000" dirty="0" smtClean="0">
                <a:solidFill>
                  <a:srgbClr val="07090A"/>
                </a:solidFill>
              </a:rPr>
              <a:t>Wisdom to be disciples – 1Thes 1:6, 2:14</a:t>
            </a:r>
          </a:p>
          <a:p>
            <a:pPr marL="182880" indent="-182880">
              <a:lnSpc>
                <a:spcPct val="90000"/>
              </a:lnSpc>
              <a:spcBef>
                <a:spcPts val="600"/>
              </a:spcBef>
              <a:buFont typeface="Arial" pitchFamily="34" charset="0"/>
              <a:buChar char="•"/>
            </a:pPr>
            <a:endParaRPr lang="en-US" sz="2000" dirty="0" smtClean="0">
              <a:solidFill>
                <a:srgbClr val="07090A"/>
              </a:solidFill>
            </a:endParaRPr>
          </a:p>
          <a:p>
            <a:pPr marL="182880" indent="-182880">
              <a:lnSpc>
                <a:spcPct val="90000"/>
              </a:lnSpc>
              <a:spcBef>
                <a:spcPts val="600"/>
              </a:spcBef>
              <a:buFont typeface="Arial" pitchFamily="34" charset="0"/>
              <a:buChar char="•"/>
            </a:pPr>
            <a:endParaRPr lang="en-US" sz="2000" dirty="0" smtClean="0">
              <a:solidFill>
                <a:srgbClr val="07090A"/>
              </a:solidFill>
            </a:endParaRPr>
          </a:p>
          <a:p>
            <a:pPr marL="182880" indent="-182880">
              <a:lnSpc>
                <a:spcPct val="90000"/>
              </a:lnSpc>
              <a:spcBef>
                <a:spcPts val="600"/>
              </a:spcBef>
              <a:buFont typeface="Arial" pitchFamily="34" charset="0"/>
              <a:buChar char="•"/>
            </a:pPr>
            <a:r>
              <a:rPr lang="en-US" sz="2000" dirty="0" smtClean="0">
                <a:solidFill>
                  <a:srgbClr val="07090A"/>
                </a:solidFill>
              </a:rPr>
              <a:t>Brotherly love – 1Thes 4:9-10</a:t>
            </a:r>
          </a:p>
          <a:p>
            <a:pPr marL="182880" indent="-182880">
              <a:lnSpc>
                <a:spcPct val="90000"/>
              </a:lnSpc>
              <a:spcBef>
                <a:spcPts val="600"/>
              </a:spcBef>
              <a:buFont typeface="Arial" pitchFamily="34" charset="0"/>
              <a:buChar char="•"/>
            </a:pPr>
            <a:endParaRPr lang="en-US" sz="2000" dirty="0" smtClean="0">
              <a:solidFill>
                <a:srgbClr val="07090A"/>
              </a:solidFill>
            </a:endParaRPr>
          </a:p>
        </p:txBody>
      </p:sp>
      <p:sp>
        <p:nvSpPr>
          <p:cNvPr id="8" name="Title 20"/>
          <p:cNvSpPr txBox="1">
            <a:spLocks/>
          </p:cNvSpPr>
          <p:nvPr/>
        </p:nvSpPr>
        <p:spPr>
          <a:xfrm>
            <a:off x="6175834" y="1001481"/>
            <a:ext cx="5138057" cy="558796"/>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07090A"/>
                </a:solidFill>
                <a:effectLst/>
                <a:uLnTx/>
                <a:uFillTx/>
                <a:latin typeface="+mj-lt"/>
                <a:ea typeface="+mj-ea"/>
                <a:cs typeface="+mj-cs"/>
              </a:rPr>
              <a:t>What</a:t>
            </a:r>
            <a:r>
              <a:rPr kumimoji="0" lang="en-US" sz="3200" b="0" i="0" u="none" strike="noStrike" kern="1200" cap="none" spc="0" normalizeH="0" noProof="0" dirty="0" smtClean="0">
                <a:ln>
                  <a:noFill/>
                </a:ln>
                <a:solidFill>
                  <a:srgbClr val="07090A"/>
                </a:solidFill>
                <a:effectLst/>
                <a:uLnTx/>
                <a:uFillTx/>
                <a:latin typeface="+mj-lt"/>
                <a:ea typeface="+mj-ea"/>
                <a:cs typeface="+mj-cs"/>
              </a:rPr>
              <a:t> Didn’t</a:t>
            </a:r>
            <a:endParaRPr kumimoji="0" lang="en-US" sz="3200" b="0" i="0" u="none" strike="noStrike" kern="1200" cap="none" spc="0" normalizeH="0" baseline="0" noProof="0" dirty="0">
              <a:ln>
                <a:noFill/>
              </a:ln>
              <a:solidFill>
                <a:srgbClr val="07090A"/>
              </a:solidFill>
              <a:effectLst/>
              <a:uLnTx/>
              <a:uFillTx/>
              <a:latin typeface="+mj-lt"/>
              <a:ea typeface="+mj-ea"/>
              <a:cs typeface="+mj-cs"/>
            </a:endParaRPr>
          </a:p>
        </p:txBody>
      </p:sp>
      <p:sp>
        <p:nvSpPr>
          <p:cNvPr id="9" name="Rectangle 8"/>
          <p:cNvSpPr/>
          <p:nvPr/>
        </p:nvSpPr>
        <p:spPr>
          <a:xfrm>
            <a:off x="6100089" y="1915840"/>
            <a:ext cx="5783942" cy="4201914"/>
          </a:xfrm>
          <a:prstGeom prst="rect">
            <a:avLst/>
          </a:prstGeom>
          <a:ln>
            <a:noFill/>
          </a:ln>
        </p:spPr>
        <p:txBody>
          <a:bodyPr wrap="square" lIns="91396" tIns="45699" rIns="91396" bIns="45699">
            <a:noAutofit/>
          </a:bodyPr>
          <a:lstStyle/>
          <a:p>
            <a:pPr marL="182880" indent="-182880">
              <a:lnSpc>
                <a:spcPct val="90000"/>
              </a:lnSpc>
              <a:spcBef>
                <a:spcPts val="600"/>
              </a:spcBef>
              <a:buFont typeface="Arial" pitchFamily="34" charset="0"/>
              <a:buChar char="•"/>
            </a:pPr>
            <a:r>
              <a:rPr lang="en-US" sz="2000" dirty="0" smtClean="0">
                <a:solidFill>
                  <a:srgbClr val="07090A"/>
                </a:solidFill>
              </a:rPr>
              <a:t>Issue with fornication – 1Thes 4:3-8</a:t>
            </a:r>
          </a:p>
          <a:p>
            <a:pPr marL="182880" indent="-182880">
              <a:lnSpc>
                <a:spcPct val="90000"/>
              </a:lnSpc>
              <a:spcBef>
                <a:spcPts val="600"/>
              </a:spcBef>
              <a:buFont typeface="Arial" pitchFamily="34" charset="0"/>
              <a:buChar char="•"/>
            </a:pPr>
            <a:r>
              <a:rPr lang="en-US" sz="2000" dirty="0" smtClean="0">
                <a:solidFill>
                  <a:srgbClr val="07090A"/>
                </a:solidFill>
              </a:rPr>
              <a:t>Ignorant of eschatology – 1Thes 4:11-18, 5:1-5</a:t>
            </a:r>
          </a:p>
          <a:p>
            <a:pPr marL="182880" indent="-182880">
              <a:lnSpc>
                <a:spcPct val="90000"/>
              </a:lnSpc>
              <a:spcBef>
                <a:spcPts val="600"/>
              </a:spcBef>
              <a:buFont typeface="Arial" pitchFamily="34" charset="0"/>
              <a:buChar char="•"/>
            </a:pPr>
            <a:endParaRPr lang="en-US" sz="2000" dirty="0" smtClean="0">
              <a:solidFill>
                <a:srgbClr val="07090A"/>
              </a:solidFill>
            </a:endParaRPr>
          </a:p>
          <a:p>
            <a:pPr marL="182880" indent="-182880">
              <a:lnSpc>
                <a:spcPct val="90000"/>
              </a:lnSpc>
              <a:spcBef>
                <a:spcPts val="600"/>
              </a:spcBef>
              <a:buFont typeface="Arial" pitchFamily="34" charset="0"/>
              <a:buChar char="•"/>
            </a:pPr>
            <a:endParaRPr lang="en-US" sz="2000" dirty="0" smtClean="0">
              <a:solidFill>
                <a:srgbClr val="07090A"/>
              </a:solidFill>
            </a:endParaRPr>
          </a:p>
          <a:p>
            <a:pPr marL="182880" indent="-182880">
              <a:lnSpc>
                <a:spcPct val="90000"/>
              </a:lnSpc>
              <a:spcBef>
                <a:spcPts val="600"/>
              </a:spcBef>
              <a:buFont typeface="Arial" pitchFamily="34" charset="0"/>
              <a:buChar char="•"/>
            </a:pPr>
            <a:endParaRPr lang="en-US" sz="2000" dirty="0" smtClean="0">
              <a:solidFill>
                <a:srgbClr val="07090A"/>
              </a:solidFill>
            </a:endParaRPr>
          </a:p>
          <a:p>
            <a:pPr marL="182880" indent="-182880">
              <a:lnSpc>
                <a:spcPct val="90000"/>
              </a:lnSpc>
              <a:spcBef>
                <a:spcPts val="600"/>
              </a:spcBef>
              <a:buFont typeface="Arial" pitchFamily="34" charset="0"/>
              <a:buChar char="•"/>
            </a:pPr>
            <a:endParaRPr lang="en-US" sz="2000" dirty="0" smtClean="0">
              <a:solidFill>
                <a:srgbClr val="07090A"/>
              </a:solidFill>
            </a:endParaRPr>
          </a:p>
          <a:p>
            <a:pPr marL="182880" indent="-182880">
              <a:lnSpc>
                <a:spcPct val="90000"/>
              </a:lnSpc>
              <a:spcBef>
                <a:spcPts val="600"/>
              </a:spcBef>
              <a:buFont typeface="Arial" pitchFamily="34" charset="0"/>
              <a:buChar char="•"/>
            </a:pPr>
            <a:endParaRPr lang="en-US" sz="2000" dirty="0" smtClean="0">
              <a:solidFill>
                <a:srgbClr val="07090A"/>
              </a:solidFill>
            </a:endParaRPr>
          </a:p>
        </p:txBody>
      </p:sp>
      <p:sp>
        <p:nvSpPr>
          <p:cNvPr id="11" name="Title 20"/>
          <p:cNvSpPr txBox="1">
            <a:spLocks/>
          </p:cNvSpPr>
          <p:nvPr/>
        </p:nvSpPr>
        <p:spPr>
          <a:xfrm>
            <a:off x="377370" y="1"/>
            <a:ext cx="9390743" cy="696686"/>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07090A"/>
                </a:solidFill>
                <a:effectLst/>
                <a:uLnTx/>
                <a:uFillTx/>
                <a:latin typeface="+mj-lt"/>
                <a:ea typeface="+mj-ea"/>
                <a:cs typeface="+mj-cs"/>
              </a:rPr>
              <a:t>The Scorecard of the Church of Thessalonica</a:t>
            </a:r>
            <a:endParaRPr kumimoji="0" lang="en-US" sz="3200" b="1" i="0" u="none" strike="noStrike" kern="1200" cap="none" spc="0" normalizeH="0" baseline="0" noProof="0" dirty="0">
              <a:ln>
                <a:noFill/>
              </a:ln>
              <a:solidFill>
                <a:srgbClr val="07090A"/>
              </a:solidFill>
              <a:effectLst/>
              <a:uLnTx/>
              <a:uFillTx/>
              <a:latin typeface="+mj-lt"/>
              <a:ea typeface="+mj-ea"/>
              <a:cs typeface="+mj-cs"/>
            </a:endParaRPr>
          </a:p>
        </p:txBody>
      </p:sp>
      <p:sp>
        <p:nvSpPr>
          <p:cNvPr id="12" name="Oval 11"/>
          <p:cNvSpPr/>
          <p:nvPr/>
        </p:nvSpPr>
        <p:spPr>
          <a:xfrm>
            <a:off x="3294737" y="870856"/>
            <a:ext cx="1045030" cy="972457"/>
          </a:xfrm>
          <a:prstGeom prst="ellips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3600" b="1" dirty="0" smtClean="0">
                <a:solidFill>
                  <a:srgbClr val="FF0000"/>
                </a:solidFill>
              </a:rPr>
              <a:t>A</a:t>
            </a:r>
            <a:endParaRPr lang="en-US" sz="3600" b="1" dirty="0">
              <a:solidFill>
                <a:srgbClr val="FF0000"/>
              </a:solidFill>
            </a:endParaRPr>
          </a:p>
        </p:txBody>
      </p:sp>
      <p:sp>
        <p:nvSpPr>
          <p:cNvPr id="14" name="Oval 13"/>
          <p:cNvSpPr/>
          <p:nvPr/>
        </p:nvSpPr>
        <p:spPr>
          <a:xfrm>
            <a:off x="8643256" y="834569"/>
            <a:ext cx="1045030" cy="972457"/>
          </a:xfrm>
          <a:prstGeom prst="ellips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3600" b="1" dirty="0" smtClean="0">
                <a:solidFill>
                  <a:srgbClr val="FF0000"/>
                </a:solidFill>
              </a:rPr>
              <a:t>F</a:t>
            </a:r>
            <a:endParaRPr lang="en-US" sz="3600" b="1" dirty="0">
              <a:solidFill>
                <a:srgbClr val="FF0000"/>
              </a:solidFill>
            </a:endParaRPr>
          </a:p>
        </p:txBody>
      </p:sp>
      <p:sp>
        <p:nvSpPr>
          <p:cNvPr id="10" name="Oval 9"/>
          <p:cNvSpPr/>
          <p:nvPr/>
        </p:nvSpPr>
        <p:spPr>
          <a:xfrm>
            <a:off x="3839023" y="5595256"/>
            <a:ext cx="1045030" cy="972457"/>
          </a:xfrm>
          <a:prstGeom prst="ellips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3600" b="1" dirty="0" smtClean="0">
                <a:solidFill>
                  <a:srgbClr val="FF0000"/>
                </a:solidFill>
              </a:rPr>
              <a:t>B</a:t>
            </a:r>
            <a:endParaRPr lang="en-US" sz="3600" b="1" dirty="0">
              <a:solidFill>
                <a:srgbClr val="FF0000"/>
              </a:solidFill>
            </a:endParaRPr>
          </a:p>
        </p:txBody>
      </p:sp>
      <p:sp>
        <p:nvSpPr>
          <p:cNvPr id="13" name="7-Point Star 12"/>
          <p:cNvSpPr/>
          <p:nvPr/>
        </p:nvSpPr>
        <p:spPr>
          <a:xfrm>
            <a:off x="5268686" y="2598058"/>
            <a:ext cx="3251200" cy="2409371"/>
          </a:xfrm>
          <a:prstGeom prst="star7">
            <a:avLst/>
          </a:prstGeom>
          <a:solidFill>
            <a:schemeClr val="tx1">
              <a:lumMod val="20000"/>
              <a:lumOff val="8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90000"/>
              </a:lnSpc>
            </a:pPr>
            <a:r>
              <a:rPr lang="en-US" dirty="0" smtClean="0">
                <a:solidFill>
                  <a:srgbClr val="07090A"/>
                </a:solidFill>
              </a:rPr>
              <a:t>A good shepherd knows the state of the flock and admonishes the sheep accordingly.</a:t>
            </a:r>
            <a:endParaRPr lang="en-US" dirty="0">
              <a:solidFill>
                <a:srgbClr val="07090A"/>
              </a:solidFill>
            </a:endParaRPr>
          </a:p>
        </p:txBody>
      </p:sp>
      <p:sp>
        <p:nvSpPr>
          <p:cNvPr id="15" name="7-Point Star 14"/>
          <p:cNvSpPr/>
          <p:nvPr/>
        </p:nvSpPr>
        <p:spPr>
          <a:xfrm>
            <a:off x="8066767" y="3802743"/>
            <a:ext cx="3965575" cy="3055257"/>
          </a:xfrm>
          <a:prstGeom prst="star7">
            <a:avLst/>
          </a:prstGeom>
          <a:solidFill>
            <a:schemeClr val="tx1">
              <a:lumMod val="20000"/>
              <a:lumOff val="8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90000"/>
              </a:lnSpc>
            </a:pPr>
            <a:r>
              <a:rPr lang="en-US" dirty="0" smtClean="0">
                <a:solidFill>
                  <a:srgbClr val="07090A"/>
                </a:solidFill>
              </a:rPr>
              <a:t>The maturity of the faith of the believers kept the Apostle Paul up at night – 1Thes 3:9-10, 1-2. A mature faith gets an “A” in everything.</a:t>
            </a:r>
            <a:endParaRPr lang="en-US" dirty="0">
              <a:solidFill>
                <a:srgbClr val="07090A"/>
              </a:solidFill>
            </a:endParaRPr>
          </a:p>
        </p:txBody>
      </p:sp>
    </p:spTree>
    <p:extLst>
      <p:ext uri="{BB962C8B-B14F-4D97-AF65-F5344CB8AC3E}">
        <p14:creationId xmlns:p14="http://schemas.microsoft.com/office/powerpoint/2010/main" xmlns="" val="40597689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0"/>
          <p:cNvSpPr>
            <a:spLocks noGrp="1"/>
          </p:cNvSpPr>
          <p:nvPr>
            <p:ph type="title"/>
          </p:nvPr>
        </p:nvSpPr>
        <p:spPr>
          <a:xfrm>
            <a:off x="624114" y="6"/>
            <a:ext cx="8723086" cy="754742"/>
          </a:xfrm>
        </p:spPr>
        <p:txBody>
          <a:bodyPr/>
          <a:lstStyle/>
          <a:p>
            <a:r>
              <a:rPr lang="en-US" sz="3200" dirty="0" smtClean="0">
                <a:solidFill>
                  <a:srgbClr val="07090A"/>
                </a:solidFill>
              </a:rPr>
              <a:t>Top 3 Lessons from the principle of Measured Words</a:t>
            </a:r>
            <a:endParaRPr lang="en-US" sz="3200" dirty="0">
              <a:solidFill>
                <a:srgbClr val="07090A"/>
              </a:solidFill>
            </a:endParaRPr>
          </a:p>
        </p:txBody>
      </p:sp>
      <p:sp>
        <p:nvSpPr>
          <p:cNvPr id="7" name="Rectangle 6"/>
          <p:cNvSpPr/>
          <p:nvPr/>
        </p:nvSpPr>
        <p:spPr>
          <a:xfrm>
            <a:off x="624114" y="1045029"/>
            <a:ext cx="11146972" cy="5573485"/>
          </a:xfrm>
          <a:prstGeom prst="rect">
            <a:avLst/>
          </a:prstGeom>
          <a:ln>
            <a:noFill/>
          </a:ln>
        </p:spPr>
        <p:txBody>
          <a:bodyPr wrap="square" lIns="91396" tIns="45699" rIns="91396" bIns="45699">
            <a:noAutofit/>
          </a:bodyPr>
          <a:lstStyle/>
          <a:p>
            <a:pPr marL="457200" indent="-457200">
              <a:lnSpc>
                <a:spcPct val="90000"/>
              </a:lnSpc>
              <a:spcBef>
                <a:spcPts val="600"/>
              </a:spcBef>
              <a:buFont typeface="+mj-lt"/>
              <a:buAutoNum type="arabicPeriod" startAt="2"/>
            </a:pPr>
            <a:r>
              <a:rPr lang="en-US" sz="2200" dirty="0" smtClean="0">
                <a:solidFill>
                  <a:srgbClr val="07090A"/>
                </a:solidFill>
              </a:rPr>
              <a:t>Live a watchful and sober life in anticipation of Christ’s return.</a:t>
            </a:r>
            <a:br>
              <a:rPr lang="en-US" sz="2200" dirty="0" smtClean="0">
                <a:solidFill>
                  <a:srgbClr val="07090A"/>
                </a:solidFill>
              </a:rPr>
            </a:br>
            <a:endParaRPr lang="en-US" dirty="0" smtClean="0">
              <a:solidFill>
                <a:srgbClr val="07090A"/>
              </a:solidFill>
            </a:endParaRPr>
          </a:p>
          <a:p>
            <a:pPr lvl="1">
              <a:lnSpc>
                <a:spcPct val="90000"/>
              </a:lnSpc>
              <a:spcBef>
                <a:spcPts val="600"/>
              </a:spcBef>
            </a:pPr>
            <a:r>
              <a:rPr lang="en-US" i="1" dirty="0" smtClean="0">
                <a:solidFill>
                  <a:srgbClr val="07090A"/>
                </a:solidFill>
              </a:rPr>
              <a:t>1Thes 5:4 But ye, brethren, are not in darkness, that </a:t>
            </a:r>
            <a:r>
              <a:rPr lang="en-US" i="1" u="sng" dirty="0" smtClean="0">
                <a:solidFill>
                  <a:srgbClr val="07090A"/>
                </a:solidFill>
              </a:rPr>
              <a:t>that day </a:t>
            </a:r>
            <a:r>
              <a:rPr lang="en-US" i="1" dirty="0" smtClean="0">
                <a:solidFill>
                  <a:srgbClr val="07090A"/>
                </a:solidFill>
              </a:rPr>
              <a:t>should overtake you as a thief.</a:t>
            </a:r>
          </a:p>
          <a:p>
            <a:pPr lvl="1">
              <a:lnSpc>
                <a:spcPct val="90000"/>
              </a:lnSpc>
              <a:spcBef>
                <a:spcPts val="600"/>
              </a:spcBef>
            </a:pPr>
            <a:r>
              <a:rPr lang="en-US" i="1" dirty="0" smtClean="0">
                <a:solidFill>
                  <a:srgbClr val="07090A"/>
                </a:solidFill>
              </a:rPr>
              <a:t>5  Ye are all the children of light, and the children of the day: we are not of the night, nor of darkness.</a:t>
            </a:r>
          </a:p>
          <a:p>
            <a:pPr lvl="1">
              <a:lnSpc>
                <a:spcPct val="90000"/>
              </a:lnSpc>
              <a:spcBef>
                <a:spcPts val="600"/>
              </a:spcBef>
            </a:pPr>
            <a:r>
              <a:rPr lang="en-US" i="1" dirty="0" smtClean="0">
                <a:solidFill>
                  <a:srgbClr val="07090A"/>
                </a:solidFill>
              </a:rPr>
              <a:t>6  Therefore </a:t>
            </a:r>
            <a:r>
              <a:rPr lang="en-US" b="1" i="1" dirty="0" smtClean="0">
                <a:solidFill>
                  <a:srgbClr val="07090A"/>
                </a:solidFill>
              </a:rPr>
              <a:t>let us not sleep</a:t>
            </a:r>
            <a:r>
              <a:rPr lang="en-US" i="1" dirty="0" smtClean="0">
                <a:solidFill>
                  <a:srgbClr val="07090A"/>
                </a:solidFill>
              </a:rPr>
              <a:t>, as do others; but </a:t>
            </a:r>
            <a:r>
              <a:rPr lang="en-US" b="1" i="1" dirty="0" smtClean="0">
                <a:solidFill>
                  <a:srgbClr val="07090A"/>
                </a:solidFill>
              </a:rPr>
              <a:t>let us watch and be sober.</a:t>
            </a:r>
          </a:p>
          <a:p>
            <a:pPr lvl="1">
              <a:lnSpc>
                <a:spcPct val="90000"/>
              </a:lnSpc>
              <a:spcBef>
                <a:spcPts val="600"/>
              </a:spcBef>
            </a:pPr>
            <a:r>
              <a:rPr lang="en-US" i="1" dirty="0" smtClean="0">
                <a:solidFill>
                  <a:srgbClr val="07090A"/>
                </a:solidFill>
              </a:rPr>
              <a:t>7  For they that sleep </a:t>
            </a:r>
            <a:r>
              <a:rPr lang="en-US" i="1" dirty="0" err="1" smtClean="0">
                <a:solidFill>
                  <a:srgbClr val="07090A"/>
                </a:solidFill>
              </a:rPr>
              <a:t>sleep</a:t>
            </a:r>
            <a:r>
              <a:rPr lang="en-US" i="1" dirty="0" smtClean="0">
                <a:solidFill>
                  <a:srgbClr val="07090A"/>
                </a:solidFill>
              </a:rPr>
              <a:t> in the night; and they that be drunken are drunken in the night.</a:t>
            </a:r>
          </a:p>
          <a:p>
            <a:pPr lvl="1">
              <a:lnSpc>
                <a:spcPct val="90000"/>
              </a:lnSpc>
              <a:spcBef>
                <a:spcPts val="600"/>
              </a:spcBef>
            </a:pPr>
            <a:r>
              <a:rPr lang="en-US" i="1" dirty="0" smtClean="0">
                <a:solidFill>
                  <a:srgbClr val="07090A"/>
                </a:solidFill>
              </a:rPr>
              <a:t>8  But let us, who are of the day, be sober, putting on the breastplate of faith and love; and for an helmet, the hope of salvation. </a:t>
            </a:r>
          </a:p>
          <a:p>
            <a:pPr lvl="1">
              <a:lnSpc>
                <a:spcPct val="90000"/>
              </a:lnSpc>
              <a:spcBef>
                <a:spcPts val="600"/>
              </a:spcBef>
            </a:pPr>
            <a:endParaRPr lang="en-US" dirty="0" smtClean="0">
              <a:solidFill>
                <a:srgbClr val="07090A"/>
              </a:solidFill>
            </a:endParaRPr>
          </a:p>
          <a:p>
            <a:pPr marL="800100" lvl="1" indent="-342900">
              <a:lnSpc>
                <a:spcPct val="90000"/>
              </a:lnSpc>
              <a:spcBef>
                <a:spcPts val="600"/>
              </a:spcBef>
              <a:buFont typeface="+mj-lt"/>
              <a:buAutoNum type="alphaLcParenR"/>
            </a:pPr>
            <a:r>
              <a:rPr lang="en-US" dirty="0" smtClean="0">
                <a:solidFill>
                  <a:srgbClr val="07090A"/>
                </a:solidFill>
              </a:rPr>
              <a:t>Be assured that “the day of the Lord” will come. </a:t>
            </a:r>
          </a:p>
          <a:p>
            <a:pPr marL="1005840" lvl="2">
              <a:lnSpc>
                <a:spcPct val="90000"/>
              </a:lnSpc>
              <a:spcBef>
                <a:spcPts val="600"/>
              </a:spcBef>
            </a:pPr>
            <a:r>
              <a:rPr lang="en-US" dirty="0" smtClean="0">
                <a:solidFill>
                  <a:srgbClr val="07090A"/>
                </a:solidFill>
              </a:rPr>
              <a:t>Also referred to as “The day” or “That day.”</a:t>
            </a:r>
            <a:br>
              <a:rPr lang="en-US" dirty="0" smtClean="0">
                <a:solidFill>
                  <a:srgbClr val="07090A"/>
                </a:solidFill>
              </a:rPr>
            </a:br>
            <a:r>
              <a:rPr lang="en-US" dirty="0" smtClean="0">
                <a:solidFill>
                  <a:srgbClr val="07090A"/>
                </a:solidFill>
              </a:rPr>
              <a:t>Context: The second coming of the Lord Jesus Christ.</a:t>
            </a:r>
            <a:br>
              <a:rPr lang="en-US" dirty="0" smtClean="0">
                <a:solidFill>
                  <a:srgbClr val="07090A"/>
                </a:solidFill>
              </a:rPr>
            </a:br>
            <a:r>
              <a:rPr lang="en-US" dirty="0" smtClean="0">
                <a:solidFill>
                  <a:srgbClr val="07090A"/>
                </a:solidFill>
              </a:rPr>
              <a:t>Two major biblical events precede this: Rapture of the church and Tribulation. </a:t>
            </a:r>
            <a:br>
              <a:rPr lang="en-US" dirty="0" smtClean="0">
                <a:solidFill>
                  <a:srgbClr val="07090A"/>
                </a:solidFill>
              </a:rPr>
            </a:br>
            <a:r>
              <a:rPr lang="en-US" dirty="0" smtClean="0">
                <a:solidFill>
                  <a:srgbClr val="07090A"/>
                </a:solidFill>
              </a:rPr>
              <a:t>What is it like? Mal 4:1, Joel, </a:t>
            </a:r>
            <a:r>
              <a:rPr lang="en-US" dirty="0" err="1" smtClean="0">
                <a:solidFill>
                  <a:srgbClr val="07090A"/>
                </a:solidFill>
              </a:rPr>
              <a:t>Zec</a:t>
            </a:r>
            <a:r>
              <a:rPr lang="en-US" dirty="0" smtClean="0">
                <a:solidFill>
                  <a:srgbClr val="07090A"/>
                </a:solidFill>
              </a:rPr>
              <a:t> 12-14</a:t>
            </a:r>
            <a:br>
              <a:rPr lang="en-US" dirty="0" smtClean="0">
                <a:solidFill>
                  <a:srgbClr val="07090A"/>
                </a:solidFill>
              </a:rPr>
            </a:br>
            <a:r>
              <a:rPr lang="en-US" dirty="0" smtClean="0">
                <a:solidFill>
                  <a:srgbClr val="07090A"/>
                </a:solidFill>
              </a:rPr>
              <a:t>Apply the principles of first and full mention.</a:t>
            </a:r>
          </a:p>
          <a:p>
            <a:pPr marL="800100" lvl="1" indent="-342900">
              <a:lnSpc>
                <a:spcPct val="90000"/>
              </a:lnSpc>
              <a:spcBef>
                <a:spcPts val="600"/>
              </a:spcBef>
              <a:buFont typeface="+mj-lt"/>
              <a:buAutoNum type="alphaLcParenR"/>
            </a:pPr>
            <a:r>
              <a:rPr lang="en-US" dirty="0" smtClean="0">
                <a:solidFill>
                  <a:srgbClr val="07090A"/>
                </a:solidFill>
              </a:rPr>
              <a:t>Be awake.</a:t>
            </a:r>
          </a:p>
          <a:p>
            <a:pPr marL="800100" lvl="1" indent="-342900">
              <a:lnSpc>
                <a:spcPct val="90000"/>
              </a:lnSpc>
              <a:spcBef>
                <a:spcPts val="600"/>
              </a:spcBef>
              <a:buFont typeface="+mj-lt"/>
              <a:buAutoNum type="alphaLcParenR"/>
            </a:pPr>
            <a:r>
              <a:rPr lang="en-US" dirty="0" smtClean="0">
                <a:solidFill>
                  <a:srgbClr val="07090A"/>
                </a:solidFill>
              </a:rPr>
              <a:t>Be watchful.</a:t>
            </a:r>
          </a:p>
          <a:p>
            <a:pPr marL="800100" lvl="1" indent="-342900">
              <a:lnSpc>
                <a:spcPct val="90000"/>
              </a:lnSpc>
              <a:spcBef>
                <a:spcPts val="600"/>
              </a:spcBef>
              <a:buFont typeface="+mj-lt"/>
              <a:buAutoNum type="alphaLcParenR"/>
            </a:pPr>
            <a:r>
              <a:rPr lang="en-US" dirty="0" smtClean="0">
                <a:solidFill>
                  <a:srgbClr val="07090A"/>
                </a:solidFill>
              </a:rPr>
              <a:t>Be sober.</a:t>
            </a:r>
          </a:p>
          <a:p>
            <a:pPr lvl="1">
              <a:lnSpc>
                <a:spcPct val="90000"/>
              </a:lnSpc>
              <a:spcBef>
                <a:spcPts val="600"/>
              </a:spcBef>
            </a:pPr>
            <a:endParaRPr lang="en-US" dirty="0" smtClean="0">
              <a:solidFill>
                <a:srgbClr val="07090A"/>
              </a:solidFill>
            </a:endParaRPr>
          </a:p>
        </p:txBody>
      </p:sp>
    </p:spTree>
    <p:extLst>
      <p:ext uri="{BB962C8B-B14F-4D97-AF65-F5344CB8AC3E}">
        <p14:creationId xmlns:p14="http://schemas.microsoft.com/office/powerpoint/2010/main" xmlns="" val="40597689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0"/>
          <p:cNvSpPr>
            <a:spLocks noGrp="1"/>
          </p:cNvSpPr>
          <p:nvPr>
            <p:ph type="title"/>
          </p:nvPr>
        </p:nvSpPr>
        <p:spPr>
          <a:xfrm>
            <a:off x="624114" y="6"/>
            <a:ext cx="8723086" cy="754742"/>
          </a:xfrm>
        </p:spPr>
        <p:txBody>
          <a:bodyPr/>
          <a:lstStyle/>
          <a:p>
            <a:r>
              <a:rPr lang="en-US" sz="3200" dirty="0" smtClean="0">
                <a:solidFill>
                  <a:srgbClr val="07090A"/>
                </a:solidFill>
              </a:rPr>
              <a:t>Top 3 Lessons from the principle of Measured Words</a:t>
            </a:r>
            <a:endParaRPr lang="en-US" sz="3200" dirty="0">
              <a:solidFill>
                <a:srgbClr val="07090A"/>
              </a:solidFill>
            </a:endParaRPr>
          </a:p>
        </p:txBody>
      </p:sp>
      <p:sp>
        <p:nvSpPr>
          <p:cNvPr id="7" name="Rectangle 6"/>
          <p:cNvSpPr/>
          <p:nvPr/>
        </p:nvSpPr>
        <p:spPr>
          <a:xfrm>
            <a:off x="624114" y="1045029"/>
            <a:ext cx="11030857" cy="5573485"/>
          </a:xfrm>
          <a:prstGeom prst="rect">
            <a:avLst/>
          </a:prstGeom>
          <a:ln>
            <a:noFill/>
          </a:ln>
        </p:spPr>
        <p:txBody>
          <a:bodyPr wrap="square" lIns="91396" tIns="45699" rIns="91396" bIns="45699">
            <a:noAutofit/>
          </a:bodyPr>
          <a:lstStyle/>
          <a:p>
            <a:pPr marL="457200" indent="-457200">
              <a:lnSpc>
                <a:spcPct val="90000"/>
              </a:lnSpc>
              <a:spcBef>
                <a:spcPts val="600"/>
              </a:spcBef>
              <a:buFont typeface="+mj-lt"/>
              <a:buAutoNum type="arabicPeriod" startAt="2"/>
            </a:pPr>
            <a:r>
              <a:rPr lang="en-US" sz="2200" dirty="0" smtClean="0">
                <a:solidFill>
                  <a:srgbClr val="07090A"/>
                </a:solidFill>
              </a:rPr>
              <a:t>Live a watchful and sober life in anticipation of Christ’s return.</a:t>
            </a:r>
          </a:p>
          <a:p>
            <a:pPr lvl="1">
              <a:lnSpc>
                <a:spcPct val="90000"/>
              </a:lnSpc>
              <a:spcBef>
                <a:spcPts val="600"/>
              </a:spcBef>
            </a:pPr>
            <a:r>
              <a:rPr lang="en-US" i="1" dirty="0" smtClean="0">
                <a:solidFill>
                  <a:srgbClr val="07090A"/>
                </a:solidFill>
              </a:rPr>
              <a:t>1Thes 5:6 Therefore let us not sleep, as do others; but let us watch and be sober.</a:t>
            </a:r>
          </a:p>
          <a:p>
            <a:pPr lvl="1">
              <a:lnSpc>
                <a:spcPct val="90000"/>
              </a:lnSpc>
              <a:spcBef>
                <a:spcPts val="600"/>
              </a:spcBef>
            </a:pPr>
            <a:endParaRPr lang="en-US" dirty="0" smtClean="0">
              <a:solidFill>
                <a:srgbClr val="07090A"/>
              </a:solidFill>
            </a:endParaRPr>
          </a:p>
          <a:p>
            <a:pPr marL="800100" lvl="1" indent="-342900">
              <a:lnSpc>
                <a:spcPct val="90000"/>
              </a:lnSpc>
              <a:spcBef>
                <a:spcPts val="600"/>
              </a:spcBef>
            </a:pPr>
            <a:r>
              <a:rPr lang="en-US" sz="2200" b="1" dirty="0" smtClean="0">
                <a:solidFill>
                  <a:srgbClr val="07090A"/>
                </a:solidFill>
              </a:rPr>
              <a:t>Be Awake</a:t>
            </a:r>
          </a:p>
          <a:p>
            <a:pPr lvl="1">
              <a:lnSpc>
                <a:spcPct val="90000"/>
              </a:lnSpc>
              <a:spcBef>
                <a:spcPts val="600"/>
              </a:spcBef>
            </a:pPr>
            <a:r>
              <a:rPr lang="en-US" dirty="0" smtClean="0">
                <a:solidFill>
                  <a:srgbClr val="07090A"/>
                </a:solidFill>
              </a:rPr>
              <a:t>And be about the Father’s business.</a:t>
            </a:r>
          </a:p>
          <a:p>
            <a:pPr lvl="2">
              <a:lnSpc>
                <a:spcPct val="90000"/>
              </a:lnSpc>
              <a:spcBef>
                <a:spcPts val="600"/>
              </a:spcBef>
            </a:pPr>
            <a:r>
              <a:rPr lang="en-US" i="1" dirty="0" smtClean="0">
                <a:solidFill>
                  <a:srgbClr val="07090A"/>
                </a:solidFill>
              </a:rPr>
              <a:t>Romans 13:11 And that, knowing the time, that </a:t>
            </a:r>
            <a:r>
              <a:rPr lang="en-US" i="1" u="sng" dirty="0" smtClean="0">
                <a:solidFill>
                  <a:srgbClr val="07090A"/>
                </a:solidFill>
              </a:rPr>
              <a:t>now it is high time to awake out of sleep</a:t>
            </a:r>
            <a:r>
              <a:rPr lang="en-US" i="1" dirty="0" smtClean="0">
                <a:solidFill>
                  <a:srgbClr val="07090A"/>
                </a:solidFill>
              </a:rPr>
              <a:t>: for now is our salvation nearer than when we believed. (12) The night is far spent, the day is at hand: let us therefore cast off the works of darkness, and let us put on the </a:t>
            </a:r>
            <a:r>
              <a:rPr lang="en-US" i="1" dirty="0" err="1" smtClean="0">
                <a:solidFill>
                  <a:srgbClr val="07090A"/>
                </a:solidFill>
              </a:rPr>
              <a:t>armour</a:t>
            </a:r>
            <a:r>
              <a:rPr lang="en-US" i="1" dirty="0" smtClean="0">
                <a:solidFill>
                  <a:srgbClr val="07090A"/>
                </a:solidFill>
              </a:rPr>
              <a:t> of light. (13) Let us walk honestly, as in the day; not in rioting and drunkenness, not in chambering and wantonness, not in strife and envying. (14) But put ye on the Lord Jesus Christ, and make not provision for the flesh, to </a:t>
            </a:r>
            <a:r>
              <a:rPr lang="en-US" i="1" dirty="0" err="1" smtClean="0">
                <a:solidFill>
                  <a:srgbClr val="07090A"/>
                </a:solidFill>
              </a:rPr>
              <a:t>fulfil</a:t>
            </a:r>
            <a:r>
              <a:rPr lang="en-US" i="1" dirty="0" smtClean="0">
                <a:solidFill>
                  <a:srgbClr val="07090A"/>
                </a:solidFill>
              </a:rPr>
              <a:t> the lusts thereof. </a:t>
            </a:r>
          </a:p>
          <a:p>
            <a:pPr lvl="2">
              <a:lnSpc>
                <a:spcPct val="90000"/>
              </a:lnSpc>
              <a:spcBef>
                <a:spcPts val="600"/>
              </a:spcBef>
            </a:pPr>
            <a:r>
              <a:rPr lang="en-US" i="1" dirty="0" smtClean="0">
                <a:solidFill>
                  <a:srgbClr val="07090A"/>
                </a:solidFill>
              </a:rPr>
              <a:t>1Corinthians 15:34 Awake to righteousness, and sin not; for some have not the knowledge of God: I speak this to your shame.</a:t>
            </a:r>
            <a:endParaRPr lang="en-US" dirty="0" smtClean="0">
              <a:solidFill>
                <a:srgbClr val="07090A"/>
              </a:solidFill>
            </a:endParaRPr>
          </a:p>
          <a:p>
            <a:pPr marL="800100" lvl="1" indent="-342900">
              <a:lnSpc>
                <a:spcPct val="90000"/>
              </a:lnSpc>
              <a:spcBef>
                <a:spcPts val="600"/>
              </a:spcBef>
            </a:pPr>
            <a:endParaRPr lang="en-US" sz="2200" b="1" dirty="0" smtClean="0">
              <a:solidFill>
                <a:srgbClr val="07090A"/>
              </a:solidFill>
            </a:endParaRPr>
          </a:p>
          <a:p>
            <a:pPr marL="800100" lvl="1" indent="-342900">
              <a:lnSpc>
                <a:spcPct val="90000"/>
              </a:lnSpc>
              <a:spcBef>
                <a:spcPts val="600"/>
              </a:spcBef>
            </a:pPr>
            <a:r>
              <a:rPr lang="en-US" sz="2200" b="1" dirty="0" smtClean="0">
                <a:solidFill>
                  <a:srgbClr val="07090A"/>
                </a:solidFill>
              </a:rPr>
              <a:t>Be watchful</a:t>
            </a:r>
          </a:p>
          <a:p>
            <a:pPr lvl="1">
              <a:lnSpc>
                <a:spcPct val="90000"/>
              </a:lnSpc>
              <a:spcBef>
                <a:spcPts val="600"/>
              </a:spcBef>
            </a:pPr>
            <a:r>
              <a:rPr lang="en-US" dirty="0" smtClean="0">
                <a:solidFill>
                  <a:srgbClr val="07090A"/>
                </a:solidFill>
              </a:rPr>
              <a:t>Watch over ourselves, our hearts, thoughts, affections, words and actions, and give not into bad principles and sinful practices.</a:t>
            </a:r>
          </a:p>
          <a:p>
            <a:pPr lvl="2">
              <a:lnSpc>
                <a:spcPct val="90000"/>
              </a:lnSpc>
              <a:spcBef>
                <a:spcPts val="600"/>
              </a:spcBef>
            </a:pPr>
            <a:r>
              <a:rPr lang="en-US" i="1" dirty="0" smtClean="0">
                <a:solidFill>
                  <a:srgbClr val="07090A"/>
                </a:solidFill>
              </a:rPr>
              <a:t>Mark 13:37  And what I say unto you I say unto all, Watch.</a:t>
            </a:r>
          </a:p>
          <a:p>
            <a:pPr lvl="2">
              <a:lnSpc>
                <a:spcPct val="90000"/>
              </a:lnSpc>
              <a:spcBef>
                <a:spcPts val="600"/>
              </a:spcBef>
            </a:pPr>
            <a:r>
              <a:rPr lang="en-US" i="1" dirty="0" smtClean="0">
                <a:solidFill>
                  <a:srgbClr val="07090A"/>
                </a:solidFill>
              </a:rPr>
              <a:t>Mark 14:38  Watch ye and pray, lest ye enter into temptation. The spirit truly is ready, but the flesh is weak.</a:t>
            </a:r>
          </a:p>
        </p:txBody>
      </p:sp>
    </p:spTree>
    <p:extLst>
      <p:ext uri="{BB962C8B-B14F-4D97-AF65-F5344CB8AC3E}">
        <p14:creationId xmlns:p14="http://schemas.microsoft.com/office/powerpoint/2010/main" xmlns="" val="40597689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0"/>
          <p:cNvSpPr>
            <a:spLocks noGrp="1"/>
          </p:cNvSpPr>
          <p:nvPr>
            <p:ph type="title"/>
          </p:nvPr>
        </p:nvSpPr>
        <p:spPr>
          <a:xfrm>
            <a:off x="624114" y="6"/>
            <a:ext cx="8723086" cy="754742"/>
          </a:xfrm>
        </p:spPr>
        <p:txBody>
          <a:bodyPr/>
          <a:lstStyle/>
          <a:p>
            <a:r>
              <a:rPr lang="en-US" sz="3200" dirty="0" smtClean="0">
                <a:solidFill>
                  <a:srgbClr val="07090A"/>
                </a:solidFill>
              </a:rPr>
              <a:t>Top 3 Lessons from the principle of Measured Words</a:t>
            </a:r>
            <a:endParaRPr lang="en-US" sz="3200" dirty="0">
              <a:solidFill>
                <a:srgbClr val="07090A"/>
              </a:solidFill>
            </a:endParaRPr>
          </a:p>
        </p:txBody>
      </p:sp>
      <p:sp>
        <p:nvSpPr>
          <p:cNvPr id="7" name="Rectangle 6"/>
          <p:cNvSpPr/>
          <p:nvPr/>
        </p:nvSpPr>
        <p:spPr>
          <a:xfrm>
            <a:off x="624114" y="1045029"/>
            <a:ext cx="10406743" cy="5573485"/>
          </a:xfrm>
          <a:prstGeom prst="rect">
            <a:avLst/>
          </a:prstGeom>
          <a:ln>
            <a:noFill/>
          </a:ln>
        </p:spPr>
        <p:txBody>
          <a:bodyPr wrap="square" lIns="91396" tIns="45699" rIns="91396" bIns="45699">
            <a:noAutofit/>
          </a:bodyPr>
          <a:lstStyle/>
          <a:p>
            <a:pPr marL="457200" indent="-457200">
              <a:lnSpc>
                <a:spcPct val="90000"/>
              </a:lnSpc>
              <a:spcBef>
                <a:spcPts val="600"/>
              </a:spcBef>
              <a:buFont typeface="+mj-lt"/>
              <a:buAutoNum type="arabicPeriod" startAt="2"/>
            </a:pPr>
            <a:r>
              <a:rPr lang="en-US" sz="2200" dirty="0" smtClean="0">
                <a:solidFill>
                  <a:srgbClr val="07090A"/>
                </a:solidFill>
              </a:rPr>
              <a:t>Live a watchful and sober life in anticipation of Christ’s return.</a:t>
            </a:r>
          </a:p>
          <a:p>
            <a:pPr lvl="1">
              <a:lnSpc>
                <a:spcPct val="90000"/>
              </a:lnSpc>
              <a:spcBef>
                <a:spcPts val="600"/>
              </a:spcBef>
            </a:pPr>
            <a:r>
              <a:rPr lang="en-US" i="1" dirty="0" smtClean="0">
                <a:solidFill>
                  <a:srgbClr val="07090A"/>
                </a:solidFill>
              </a:rPr>
              <a:t>1Thes 5:6 Therefore let us not sleep, as do others; but let us watch and be sober.</a:t>
            </a:r>
          </a:p>
          <a:p>
            <a:pPr lvl="1">
              <a:lnSpc>
                <a:spcPct val="90000"/>
              </a:lnSpc>
              <a:spcBef>
                <a:spcPts val="600"/>
              </a:spcBef>
            </a:pPr>
            <a:endParaRPr lang="en-US" dirty="0" smtClean="0">
              <a:solidFill>
                <a:srgbClr val="07090A"/>
              </a:solidFill>
            </a:endParaRPr>
          </a:p>
          <a:p>
            <a:pPr marL="800100" lvl="1" indent="-342900">
              <a:lnSpc>
                <a:spcPct val="90000"/>
              </a:lnSpc>
              <a:spcBef>
                <a:spcPts val="600"/>
              </a:spcBef>
            </a:pPr>
            <a:r>
              <a:rPr lang="en-US" sz="2200" b="1" dirty="0" smtClean="0">
                <a:solidFill>
                  <a:srgbClr val="07090A"/>
                </a:solidFill>
              </a:rPr>
              <a:t>Be sober</a:t>
            </a:r>
          </a:p>
          <a:p>
            <a:pPr lvl="1">
              <a:lnSpc>
                <a:spcPct val="90000"/>
              </a:lnSpc>
              <a:spcBef>
                <a:spcPts val="600"/>
              </a:spcBef>
            </a:pPr>
            <a:r>
              <a:rPr lang="en-US" dirty="0" smtClean="0">
                <a:solidFill>
                  <a:srgbClr val="07090A"/>
                </a:solidFill>
              </a:rPr>
              <a:t>Be not intoxicated with the world, which chokes the Word and makes us unfruitful.</a:t>
            </a:r>
          </a:p>
          <a:p>
            <a:pPr lvl="1">
              <a:lnSpc>
                <a:spcPct val="90000"/>
              </a:lnSpc>
              <a:spcBef>
                <a:spcPts val="600"/>
              </a:spcBef>
            </a:pPr>
            <a:endParaRPr lang="en-US" dirty="0" smtClean="0">
              <a:solidFill>
                <a:srgbClr val="07090A"/>
              </a:solidFill>
            </a:endParaRPr>
          </a:p>
          <a:p>
            <a:pPr lvl="1">
              <a:lnSpc>
                <a:spcPct val="90000"/>
              </a:lnSpc>
              <a:spcBef>
                <a:spcPts val="600"/>
              </a:spcBef>
            </a:pPr>
            <a:r>
              <a:rPr lang="en-US" dirty="0" smtClean="0">
                <a:solidFill>
                  <a:srgbClr val="07090A"/>
                </a:solidFill>
              </a:rPr>
              <a:t>Realize that we are in a foxhole inside the enemy’s territory.</a:t>
            </a:r>
          </a:p>
          <a:p>
            <a:pPr lvl="1">
              <a:lnSpc>
                <a:spcPct val="90000"/>
              </a:lnSpc>
              <a:spcBef>
                <a:spcPts val="600"/>
              </a:spcBef>
            </a:pPr>
            <a:r>
              <a:rPr lang="en-US" i="1" dirty="0" smtClean="0">
                <a:solidFill>
                  <a:srgbClr val="07090A"/>
                </a:solidFill>
              </a:rPr>
              <a:t>1Thes 5:8 But let us, who are of the day, be sober, putting on the breastplate of faith and love; and for an helmet, the hope of salvation.</a:t>
            </a:r>
            <a:endParaRPr lang="en-US" dirty="0" smtClean="0">
              <a:solidFill>
                <a:srgbClr val="07090A"/>
              </a:solidFill>
            </a:endParaRPr>
          </a:p>
          <a:p>
            <a:pPr lvl="1">
              <a:lnSpc>
                <a:spcPct val="90000"/>
              </a:lnSpc>
              <a:spcBef>
                <a:spcPts val="600"/>
              </a:spcBef>
            </a:pPr>
            <a:endParaRPr lang="en-US" dirty="0" smtClean="0">
              <a:solidFill>
                <a:srgbClr val="07090A"/>
              </a:solidFill>
            </a:endParaRPr>
          </a:p>
          <a:p>
            <a:pPr lvl="1">
              <a:lnSpc>
                <a:spcPct val="90000"/>
              </a:lnSpc>
              <a:spcBef>
                <a:spcPts val="600"/>
              </a:spcBef>
            </a:pPr>
            <a:r>
              <a:rPr lang="en-US" i="1" dirty="0" smtClean="0">
                <a:solidFill>
                  <a:srgbClr val="07090A"/>
                </a:solidFill>
              </a:rPr>
              <a:t>Ephesians 6:11-18</a:t>
            </a:r>
          </a:p>
          <a:p>
            <a:pPr lvl="1">
              <a:lnSpc>
                <a:spcPct val="90000"/>
              </a:lnSpc>
              <a:spcBef>
                <a:spcPts val="600"/>
              </a:spcBef>
            </a:pPr>
            <a:endParaRPr lang="en-US" dirty="0" smtClean="0">
              <a:solidFill>
                <a:srgbClr val="07090A"/>
              </a:solidFill>
            </a:endParaRPr>
          </a:p>
          <a:p>
            <a:pPr lvl="1">
              <a:lnSpc>
                <a:spcPct val="90000"/>
              </a:lnSpc>
              <a:spcBef>
                <a:spcPts val="600"/>
              </a:spcBef>
            </a:pPr>
            <a:r>
              <a:rPr lang="en-US" i="1" dirty="0" smtClean="0">
                <a:solidFill>
                  <a:srgbClr val="07090A"/>
                </a:solidFill>
              </a:rPr>
              <a:t>1Peter 5:8 Be sober, be vigilant; because your adversary the devil, as a roaring lion, </a:t>
            </a:r>
            <a:r>
              <a:rPr lang="en-US" i="1" dirty="0" err="1" smtClean="0">
                <a:solidFill>
                  <a:srgbClr val="07090A"/>
                </a:solidFill>
              </a:rPr>
              <a:t>walketh</a:t>
            </a:r>
            <a:r>
              <a:rPr lang="en-US" i="1" dirty="0" smtClean="0">
                <a:solidFill>
                  <a:srgbClr val="07090A"/>
                </a:solidFill>
              </a:rPr>
              <a:t> about, seeking whom he may devour.</a:t>
            </a:r>
          </a:p>
          <a:p>
            <a:pPr lvl="1">
              <a:lnSpc>
                <a:spcPct val="90000"/>
              </a:lnSpc>
              <a:spcBef>
                <a:spcPts val="600"/>
              </a:spcBef>
            </a:pPr>
            <a:endParaRPr lang="en-US" dirty="0" smtClean="0">
              <a:solidFill>
                <a:srgbClr val="07090A"/>
              </a:solidFill>
            </a:endParaRPr>
          </a:p>
        </p:txBody>
      </p:sp>
    </p:spTree>
    <p:extLst>
      <p:ext uri="{BB962C8B-B14F-4D97-AF65-F5344CB8AC3E}">
        <p14:creationId xmlns:p14="http://schemas.microsoft.com/office/powerpoint/2010/main" xmlns="" val="40597689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flipH="1">
            <a:off x="4876792" y="1088574"/>
            <a:ext cx="29028" cy="4659086"/>
          </a:xfrm>
          <a:prstGeom prst="line">
            <a:avLst/>
          </a:prstGeom>
          <a:ln w="38100">
            <a:solidFill>
              <a:schemeClr val="tx1">
                <a:alpha val="69020"/>
              </a:schemeClr>
            </a:solidFill>
            <a:miter lim="800000"/>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33822" y="1872343"/>
            <a:ext cx="4513949" cy="5174169"/>
          </a:xfrm>
          <a:prstGeom prst="rect">
            <a:avLst/>
          </a:prstGeom>
          <a:ln>
            <a:noFill/>
          </a:ln>
        </p:spPr>
        <p:txBody>
          <a:bodyPr wrap="square" lIns="91396" tIns="45699" rIns="91396" bIns="45699">
            <a:spAutoFit/>
          </a:bodyPr>
          <a:lstStyle/>
          <a:p>
            <a:pPr indent="-182880">
              <a:lnSpc>
                <a:spcPct val="90000"/>
              </a:lnSpc>
              <a:spcBef>
                <a:spcPts val="600"/>
              </a:spcBef>
            </a:pPr>
            <a:r>
              <a:rPr lang="en-US" sz="2000" dirty="0" smtClean="0">
                <a:solidFill>
                  <a:srgbClr val="FF0000"/>
                </a:solidFill>
              </a:rPr>
              <a:t>The Principle of Time – Rightly dividing days and times. </a:t>
            </a:r>
          </a:p>
          <a:p>
            <a:pPr indent="-182880">
              <a:lnSpc>
                <a:spcPct val="90000"/>
              </a:lnSpc>
              <a:spcBef>
                <a:spcPts val="600"/>
              </a:spcBef>
            </a:pPr>
            <a:r>
              <a:rPr lang="en-US" sz="2000" dirty="0" smtClean="0">
                <a:solidFill>
                  <a:srgbClr val="07090A"/>
                </a:solidFill>
              </a:rPr>
              <a:t>T</a:t>
            </a:r>
            <a:r>
              <a:rPr lang="en-US" dirty="0" smtClean="0">
                <a:solidFill>
                  <a:srgbClr val="07090A"/>
                </a:solidFill>
              </a:rPr>
              <a:t>he Bible is divided into several dispensations of God’s dealing with mankind. Ask “When was this written; in what dispensation?” O.T. and N.T. are two obvious dispensations.</a:t>
            </a:r>
          </a:p>
          <a:p>
            <a:pPr marL="342900" indent="-342900">
              <a:lnSpc>
                <a:spcPct val="90000"/>
              </a:lnSpc>
              <a:spcBef>
                <a:spcPts val="600"/>
              </a:spcBef>
              <a:buFont typeface="+mj-lt"/>
              <a:buAutoNum type="arabicPeriod"/>
            </a:pPr>
            <a:r>
              <a:rPr lang="en-US" dirty="0" err="1" smtClean="0">
                <a:solidFill>
                  <a:srgbClr val="07090A"/>
                </a:solidFill>
              </a:rPr>
              <a:t>Edenic</a:t>
            </a:r>
            <a:r>
              <a:rPr lang="en-US" dirty="0" smtClean="0">
                <a:solidFill>
                  <a:srgbClr val="07090A"/>
                </a:solidFill>
              </a:rPr>
              <a:t>/Innocence – before the fall of man</a:t>
            </a:r>
          </a:p>
          <a:p>
            <a:pPr marL="342900" indent="-342900">
              <a:lnSpc>
                <a:spcPct val="90000"/>
              </a:lnSpc>
              <a:spcBef>
                <a:spcPts val="600"/>
              </a:spcBef>
              <a:buFont typeface="+mj-lt"/>
              <a:buAutoNum type="arabicPeriod"/>
            </a:pPr>
            <a:r>
              <a:rPr lang="en-US" dirty="0" smtClean="0">
                <a:solidFill>
                  <a:srgbClr val="07090A"/>
                </a:solidFill>
              </a:rPr>
              <a:t>Conscience – following the fall of man before the Flood</a:t>
            </a:r>
          </a:p>
          <a:p>
            <a:pPr marL="342900" indent="-342900">
              <a:lnSpc>
                <a:spcPct val="90000"/>
              </a:lnSpc>
              <a:spcBef>
                <a:spcPts val="600"/>
              </a:spcBef>
              <a:buFont typeface="+mj-lt"/>
              <a:buAutoNum type="arabicPeriod"/>
            </a:pPr>
            <a:r>
              <a:rPr lang="en-US" dirty="0" err="1" smtClean="0">
                <a:solidFill>
                  <a:srgbClr val="07090A"/>
                </a:solidFill>
              </a:rPr>
              <a:t>Noahnic</a:t>
            </a:r>
            <a:r>
              <a:rPr lang="en-US" dirty="0" smtClean="0">
                <a:solidFill>
                  <a:srgbClr val="07090A"/>
                </a:solidFill>
              </a:rPr>
              <a:t>/Human government – The Flood to Abraham</a:t>
            </a:r>
          </a:p>
          <a:p>
            <a:pPr marL="342900" indent="-342900">
              <a:lnSpc>
                <a:spcPct val="90000"/>
              </a:lnSpc>
              <a:spcBef>
                <a:spcPts val="600"/>
              </a:spcBef>
              <a:buFont typeface="+mj-lt"/>
              <a:buAutoNum type="arabicPeriod"/>
            </a:pPr>
            <a:r>
              <a:rPr lang="en-US" dirty="0" smtClean="0">
                <a:solidFill>
                  <a:srgbClr val="07090A"/>
                </a:solidFill>
              </a:rPr>
              <a:t>Law – Moses to Jesus</a:t>
            </a:r>
          </a:p>
          <a:p>
            <a:pPr marL="342900" indent="-342900">
              <a:lnSpc>
                <a:spcPct val="90000"/>
              </a:lnSpc>
              <a:spcBef>
                <a:spcPts val="600"/>
              </a:spcBef>
              <a:buFont typeface="+mj-lt"/>
              <a:buAutoNum type="arabicPeriod"/>
            </a:pPr>
            <a:r>
              <a:rPr lang="en-US" dirty="0" smtClean="0">
                <a:solidFill>
                  <a:srgbClr val="07090A"/>
                </a:solidFill>
              </a:rPr>
              <a:t>Grace – 1</a:t>
            </a:r>
            <a:r>
              <a:rPr lang="en-US" baseline="30000" dirty="0" smtClean="0">
                <a:solidFill>
                  <a:srgbClr val="07090A"/>
                </a:solidFill>
              </a:rPr>
              <a:t>st</a:t>
            </a:r>
            <a:r>
              <a:rPr lang="en-US" dirty="0" smtClean="0">
                <a:solidFill>
                  <a:srgbClr val="07090A"/>
                </a:solidFill>
              </a:rPr>
              <a:t> coming of Christ until rapture</a:t>
            </a:r>
          </a:p>
          <a:p>
            <a:pPr marL="342900" indent="-342900">
              <a:lnSpc>
                <a:spcPct val="90000"/>
              </a:lnSpc>
              <a:spcBef>
                <a:spcPts val="600"/>
              </a:spcBef>
              <a:buFont typeface="+mj-lt"/>
              <a:buAutoNum type="arabicPeriod"/>
            </a:pPr>
            <a:r>
              <a:rPr lang="en-US" dirty="0" smtClean="0">
                <a:solidFill>
                  <a:srgbClr val="07090A"/>
                </a:solidFill>
              </a:rPr>
              <a:t>Tribulation – Rapture to 2</a:t>
            </a:r>
            <a:r>
              <a:rPr lang="en-US" baseline="30000" dirty="0" smtClean="0">
                <a:solidFill>
                  <a:srgbClr val="07090A"/>
                </a:solidFill>
              </a:rPr>
              <a:t>nd</a:t>
            </a:r>
            <a:r>
              <a:rPr lang="en-US" dirty="0" smtClean="0">
                <a:solidFill>
                  <a:srgbClr val="07090A"/>
                </a:solidFill>
              </a:rPr>
              <a:t> coming of Christ</a:t>
            </a:r>
          </a:p>
          <a:p>
            <a:pPr marL="342900" indent="-342900">
              <a:lnSpc>
                <a:spcPct val="90000"/>
              </a:lnSpc>
              <a:spcBef>
                <a:spcPts val="600"/>
              </a:spcBef>
              <a:buFont typeface="+mj-lt"/>
              <a:buAutoNum type="arabicPeriod"/>
            </a:pPr>
            <a:r>
              <a:rPr lang="en-US" dirty="0" smtClean="0">
                <a:solidFill>
                  <a:srgbClr val="07090A"/>
                </a:solidFill>
              </a:rPr>
              <a:t>Millennium – 2</a:t>
            </a:r>
            <a:r>
              <a:rPr lang="en-US" baseline="30000" dirty="0" smtClean="0">
                <a:solidFill>
                  <a:srgbClr val="07090A"/>
                </a:solidFill>
              </a:rPr>
              <a:t>nd</a:t>
            </a:r>
            <a:r>
              <a:rPr lang="en-US" dirty="0" smtClean="0">
                <a:solidFill>
                  <a:srgbClr val="07090A"/>
                </a:solidFill>
              </a:rPr>
              <a:t> coming to the Great White Throne Judgment</a:t>
            </a:r>
          </a:p>
        </p:txBody>
      </p:sp>
      <p:sp>
        <p:nvSpPr>
          <p:cNvPr id="13" name="Title 20"/>
          <p:cNvSpPr txBox="1">
            <a:spLocks/>
          </p:cNvSpPr>
          <p:nvPr/>
        </p:nvSpPr>
        <p:spPr>
          <a:xfrm>
            <a:off x="420906" y="232231"/>
            <a:ext cx="4223660" cy="1378858"/>
          </a:xfrm>
          <a:prstGeom prst="rect">
            <a:avLst/>
          </a:prstGeom>
        </p:spPr>
        <p:txBody>
          <a:bodyPr vert="horz" lIns="0" tIns="0" rIns="0" bIns="0" rtlCol="0" anchor="t" anchorCtr="0">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07090A"/>
                </a:solidFill>
                <a:effectLst/>
                <a:uLnTx/>
                <a:uFillTx/>
                <a:latin typeface="+mj-lt"/>
                <a:ea typeface="+mj-ea"/>
                <a:cs typeface="+mj-cs"/>
              </a:rPr>
              <a:t>Bible Study Principle</a:t>
            </a:r>
          </a:p>
          <a:p>
            <a:pPr marL="0" marR="0" lvl="0" indent="0" algn="l" defTabSz="914400" rtl="0" eaLnBrk="1" fontAlgn="auto" latinLnBrk="0" hangingPunct="1">
              <a:lnSpc>
                <a:spcPct val="80000"/>
              </a:lnSpc>
              <a:spcBef>
                <a:spcPct val="0"/>
              </a:spcBef>
              <a:spcAft>
                <a:spcPts val="0"/>
              </a:spcAft>
              <a:buClrTx/>
              <a:buSzTx/>
              <a:buFontTx/>
              <a:buNone/>
              <a:tabLst/>
              <a:defRPr/>
            </a:pPr>
            <a:r>
              <a:rPr lang="en-US" sz="2200" dirty="0" smtClean="0">
                <a:solidFill>
                  <a:srgbClr val="FF0000"/>
                </a:solidFill>
                <a:latin typeface="+mj-lt"/>
                <a:ea typeface="+mj-ea"/>
                <a:cs typeface="+mj-cs"/>
              </a:rPr>
              <a:t>All scripture is to be rightly divided</a:t>
            </a:r>
          </a:p>
          <a:p>
            <a:pPr>
              <a:lnSpc>
                <a:spcPct val="80000"/>
              </a:lnSpc>
              <a:spcBef>
                <a:spcPct val="0"/>
              </a:spcBef>
            </a:pPr>
            <a:r>
              <a:rPr lang="en-US" i="1" dirty="0" smtClean="0">
                <a:solidFill>
                  <a:srgbClr val="07090A"/>
                </a:solidFill>
                <a:latin typeface="+mj-lt"/>
                <a:ea typeface="+mj-ea"/>
                <a:cs typeface="+mj-cs"/>
              </a:rPr>
              <a:t>2Tim 2:15 Study to </a:t>
            </a:r>
            <a:r>
              <a:rPr lang="en-US" i="1" dirty="0" err="1" smtClean="0">
                <a:solidFill>
                  <a:srgbClr val="07090A"/>
                </a:solidFill>
                <a:latin typeface="+mj-lt"/>
                <a:ea typeface="+mj-ea"/>
                <a:cs typeface="+mj-cs"/>
              </a:rPr>
              <a:t>shew</a:t>
            </a:r>
            <a:r>
              <a:rPr lang="en-US" i="1" dirty="0" smtClean="0">
                <a:solidFill>
                  <a:srgbClr val="07090A"/>
                </a:solidFill>
                <a:latin typeface="+mj-lt"/>
                <a:ea typeface="+mj-ea"/>
                <a:cs typeface="+mj-cs"/>
              </a:rPr>
              <a:t> thyself approved unto God, a workman that </a:t>
            </a:r>
            <a:r>
              <a:rPr lang="en-US" i="1" dirty="0" err="1" smtClean="0">
                <a:solidFill>
                  <a:srgbClr val="07090A"/>
                </a:solidFill>
                <a:latin typeface="+mj-lt"/>
                <a:ea typeface="+mj-ea"/>
                <a:cs typeface="+mj-cs"/>
              </a:rPr>
              <a:t>needeth</a:t>
            </a:r>
            <a:r>
              <a:rPr lang="en-US" i="1" dirty="0" smtClean="0">
                <a:solidFill>
                  <a:srgbClr val="07090A"/>
                </a:solidFill>
                <a:latin typeface="+mj-lt"/>
                <a:ea typeface="+mj-ea"/>
                <a:cs typeface="+mj-cs"/>
              </a:rPr>
              <a:t> not to be ashamed, rightly dividing the word of truth.</a:t>
            </a:r>
            <a:endParaRPr kumimoji="0" lang="en-US" sz="2000" b="0" i="1" u="none" strike="noStrike" kern="1200" cap="none" spc="0" normalizeH="0" baseline="0" noProof="0" dirty="0">
              <a:ln>
                <a:noFill/>
              </a:ln>
              <a:solidFill>
                <a:srgbClr val="07090A"/>
              </a:solidFill>
              <a:effectLst/>
              <a:uLnTx/>
              <a:uFillTx/>
              <a:latin typeface="+mj-lt"/>
              <a:ea typeface="+mj-ea"/>
              <a:cs typeface="+mj-cs"/>
            </a:endParaRPr>
          </a:p>
        </p:txBody>
      </p:sp>
      <p:pic>
        <p:nvPicPr>
          <p:cNvPr id="1026" name="Picture 2"/>
          <p:cNvPicPr>
            <a:picLocks noChangeAspect="1" noChangeArrowheads="1"/>
          </p:cNvPicPr>
          <p:nvPr/>
        </p:nvPicPr>
        <p:blipFill>
          <a:blip r:embed="rId3" cstate="print"/>
          <a:srcRect/>
          <a:stretch>
            <a:fillRect/>
          </a:stretch>
        </p:blipFill>
        <p:spPr bwMode="auto">
          <a:xfrm>
            <a:off x="5341259" y="414955"/>
            <a:ext cx="6197601" cy="6099031"/>
          </a:xfrm>
          <a:prstGeom prst="rect">
            <a:avLst/>
          </a:prstGeom>
          <a:noFill/>
          <a:ln w="9525">
            <a:noFill/>
            <a:miter lim="800000"/>
            <a:headEnd/>
            <a:tailEnd/>
          </a:ln>
        </p:spPr>
      </p:pic>
    </p:spTree>
    <p:extLst>
      <p:ext uri="{BB962C8B-B14F-4D97-AF65-F5344CB8AC3E}">
        <p14:creationId xmlns:p14="http://schemas.microsoft.com/office/powerpoint/2010/main" xmlns="" val="40597689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0"/>
          <p:cNvSpPr>
            <a:spLocks noGrp="1"/>
          </p:cNvSpPr>
          <p:nvPr>
            <p:ph type="title"/>
          </p:nvPr>
        </p:nvSpPr>
        <p:spPr>
          <a:xfrm>
            <a:off x="624114" y="275772"/>
            <a:ext cx="8723086" cy="754742"/>
          </a:xfrm>
        </p:spPr>
        <p:txBody>
          <a:bodyPr/>
          <a:lstStyle/>
          <a:p>
            <a:r>
              <a:rPr lang="en-US" sz="3200" dirty="0" smtClean="0">
                <a:solidFill>
                  <a:srgbClr val="07090A"/>
                </a:solidFill>
              </a:rPr>
              <a:t>Top 3 Lessons from the principle of Measured Words</a:t>
            </a:r>
            <a:endParaRPr lang="en-US" sz="3200" dirty="0">
              <a:solidFill>
                <a:srgbClr val="07090A"/>
              </a:solidFill>
            </a:endParaRPr>
          </a:p>
        </p:txBody>
      </p:sp>
      <p:sp>
        <p:nvSpPr>
          <p:cNvPr id="7" name="Rectangle 6"/>
          <p:cNvSpPr/>
          <p:nvPr/>
        </p:nvSpPr>
        <p:spPr>
          <a:xfrm>
            <a:off x="522514" y="1393371"/>
            <a:ext cx="6734629" cy="5021943"/>
          </a:xfrm>
          <a:prstGeom prst="rect">
            <a:avLst/>
          </a:prstGeom>
          <a:ln>
            <a:noFill/>
          </a:ln>
        </p:spPr>
        <p:txBody>
          <a:bodyPr wrap="square" lIns="91396" tIns="45699" rIns="91396" bIns="45699">
            <a:noAutofit/>
          </a:bodyPr>
          <a:lstStyle/>
          <a:p>
            <a:pPr marL="457200" lvl="0" indent="-457200">
              <a:lnSpc>
                <a:spcPct val="90000"/>
              </a:lnSpc>
              <a:spcBef>
                <a:spcPts val="600"/>
              </a:spcBef>
              <a:buFont typeface="+mj-lt"/>
              <a:buAutoNum type="arabicPeriod" startAt="3"/>
            </a:pPr>
            <a:r>
              <a:rPr lang="en-US" sz="2200" dirty="0" smtClean="0">
                <a:solidFill>
                  <a:srgbClr val="07090A"/>
                </a:solidFill>
              </a:rPr>
              <a:t>Exhortation to Sanctification</a:t>
            </a:r>
          </a:p>
          <a:p>
            <a:pPr marL="457200" indent="274320">
              <a:lnSpc>
                <a:spcPct val="90000"/>
              </a:lnSpc>
              <a:spcBef>
                <a:spcPts val="600"/>
              </a:spcBef>
              <a:buFont typeface="Arial" pitchFamily="34" charset="0"/>
              <a:buChar char="•"/>
            </a:pPr>
            <a:r>
              <a:rPr lang="en-US" dirty="0" smtClean="0">
                <a:solidFill>
                  <a:srgbClr val="07090A"/>
                </a:solidFill>
              </a:rPr>
              <a:t>Issue with fornication – 1Thes 4:3-8</a:t>
            </a:r>
          </a:p>
          <a:p>
            <a:pPr marL="731520">
              <a:lnSpc>
                <a:spcPct val="90000"/>
              </a:lnSpc>
              <a:spcBef>
                <a:spcPts val="600"/>
              </a:spcBef>
            </a:pPr>
            <a:r>
              <a:rPr lang="en-US" i="1" dirty="0" smtClean="0">
                <a:solidFill>
                  <a:srgbClr val="07090A"/>
                </a:solidFill>
              </a:rPr>
              <a:t>1Cor 6:9 Know ye not that the unrighteous shall not inherit the kingdom of God? Be not deceived: neither fornicators, nor idolaters, nor adulterers, nor effeminate, nor abusers of themselves with mankind, (10) Nor thieves, nor covetous, nor drunkards, nor revilers, nor </a:t>
            </a:r>
            <a:r>
              <a:rPr lang="en-US" i="1" dirty="0" err="1" smtClean="0">
                <a:solidFill>
                  <a:srgbClr val="07090A"/>
                </a:solidFill>
              </a:rPr>
              <a:t>extortioners</a:t>
            </a:r>
            <a:r>
              <a:rPr lang="en-US" i="1" dirty="0" smtClean="0">
                <a:solidFill>
                  <a:srgbClr val="07090A"/>
                </a:solidFill>
              </a:rPr>
              <a:t>, shall inherit the kingdom of God. (11) And such were some of you: but ye are washed, but ye are sanctified, but ye are justified in the name of the Lord Jesus, and by the Spirit of our God.</a:t>
            </a:r>
            <a:r>
              <a:rPr lang="en-US" dirty="0" smtClean="0">
                <a:solidFill>
                  <a:srgbClr val="07090A"/>
                </a:solidFill>
              </a:rPr>
              <a:t> Read 1Cor 6:9-18.</a:t>
            </a:r>
          </a:p>
          <a:p>
            <a:pPr marL="457200" indent="274320">
              <a:lnSpc>
                <a:spcPct val="90000"/>
              </a:lnSpc>
              <a:spcBef>
                <a:spcPts val="600"/>
              </a:spcBef>
              <a:buFont typeface="Arial" pitchFamily="34" charset="0"/>
              <a:buChar char="•"/>
            </a:pPr>
            <a:endParaRPr lang="en-US" dirty="0" smtClean="0">
              <a:solidFill>
                <a:srgbClr val="07090A"/>
              </a:solidFill>
            </a:endParaRPr>
          </a:p>
          <a:p>
            <a:pPr marL="457200" indent="274320">
              <a:lnSpc>
                <a:spcPct val="90000"/>
              </a:lnSpc>
              <a:spcBef>
                <a:spcPts val="600"/>
              </a:spcBef>
              <a:buFont typeface="Arial" pitchFamily="34" charset="0"/>
              <a:buChar char="•"/>
            </a:pPr>
            <a:r>
              <a:rPr lang="en-US" dirty="0" smtClean="0">
                <a:solidFill>
                  <a:srgbClr val="07090A"/>
                </a:solidFill>
              </a:rPr>
              <a:t>Read 1Cor 6:9-18, Gal 5:19-21, Eph 5:1-20, Col 3:1-7</a:t>
            </a:r>
          </a:p>
        </p:txBody>
      </p:sp>
      <p:pic>
        <p:nvPicPr>
          <p:cNvPr id="6146" name="Picture 2" descr="Image result for dating apps"/>
          <p:cNvPicPr>
            <a:picLocks noChangeAspect="1" noChangeArrowheads="1"/>
          </p:cNvPicPr>
          <p:nvPr/>
        </p:nvPicPr>
        <p:blipFill>
          <a:blip r:embed="rId3" cstate="print"/>
          <a:srcRect/>
          <a:stretch>
            <a:fillRect/>
          </a:stretch>
        </p:blipFill>
        <p:spPr bwMode="auto">
          <a:xfrm>
            <a:off x="7257143" y="1400631"/>
            <a:ext cx="4859112" cy="4859112"/>
          </a:xfrm>
          <a:prstGeom prst="rect">
            <a:avLst/>
          </a:prstGeom>
          <a:noFill/>
        </p:spPr>
      </p:pic>
    </p:spTree>
    <p:extLst>
      <p:ext uri="{BB962C8B-B14F-4D97-AF65-F5344CB8AC3E}">
        <p14:creationId xmlns:p14="http://schemas.microsoft.com/office/powerpoint/2010/main" xmlns="" val="40597689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itle 56"/>
          <p:cNvSpPr>
            <a:spLocks noGrp="1"/>
          </p:cNvSpPr>
          <p:nvPr>
            <p:ph type="title"/>
          </p:nvPr>
        </p:nvSpPr>
        <p:spPr>
          <a:xfrm>
            <a:off x="624115" y="566057"/>
            <a:ext cx="8302172" cy="769256"/>
          </a:xfrm>
        </p:spPr>
        <p:txBody>
          <a:bodyPr/>
          <a:lstStyle/>
          <a:p>
            <a:r>
              <a:rPr lang="en-US" b="1" dirty="0" smtClean="0"/>
              <a:t>1Thessalonians </a:t>
            </a:r>
            <a:endParaRPr lang="en-US" dirty="0">
              <a:solidFill>
                <a:srgbClr val="FF0000"/>
              </a:solidFill>
            </a:endParaRPr>
          </a:p>
        </p:txBody>
      </p:sp>
      <p:sp>
        <p:nvSpPr>
          <p:cNvPr id="5" name="Slide Number Placeholder 4"/>
          <p:cNvSpPr>
            <a:spLocks noGrp="1"/>
          </p:cNvSpPr>
          <p:nvPr>
            <p:ph type="sldNum" sz="quarter" idx="4294967295"/>
          </p:nvPr>
        </p:nvSpPr>
        <p:spPr>
          <a:xfrm>
            <a:off x="11276011" y="6556248"/>
            <a:ext cx="381661" cy="182880"/>
          </a:xfrm>
        </p:spPr>
        <p:txBody>
          <a:bodyPr/>
          <a:lstStyle/>
          <a:p>
            <a:fld id="{C51EAA63-D034-42AE-91FA-B13B9518C7BE}" type="slidenum">
              <a:rPr lang="uk-UA" smtClean="0">
                <a:solidFill>
                  <a:srgbClr val="5F5F5F"/>
                </a:solidFill>
              </a:rPr>
              <a:pPr/>
              <a:t>21</a:t>
            </a:fld>
            <a:endParaRPr lang="uk-UA" dirty="0">
              <a:solidFill>
                <a:srgbClr val="5F5F5F"/>
              </a:solidFill>
            </a:endParaRPr>
          </a:p>
        </p:txBody>
      </p:sp>
      <p:sp>
        <p:nvSpPr>
          <p:cNvPr id="6" name="Title 20"/>
          <p:cNvSpPr txBox="1">
            <a:spLocks/>
          </p:cNvSpPr>
          <p:nvPr/>
        </p:nvSpPr>
        <p:spPr>
          <a:xfrm>
            <a:off x="580571" y="1872325"/>
            <a:ext cx="6400749" cy="4354303"/>
          </a:xfrm>
          <a:prstGeom prst="rect">
            <a:avLst/>
          </a:prstGeom>
        </p:spPr>
        <p:txBody>
          <a:bodyPr vert="horz" lIns="0" tIns="0" rIns="0" bIns="0" rtlCol="0" anchor="t" anchorCtr="0">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0" i="0" u="none" strike="noStrike" kern="1200" cap="none" spc="0" normalizeH="0" baseline="0" noProof="0" dirty="0" smtClean="0">
                <a:ln>
                  <a:noFill/>
                </a:ln>
                <a:effectLst/>
                <a:uLnTx/>
                <a:uFillTx/>
                <a:latin typeface="+mj-lt"/>
                <a:ea typeface="+mj-ea"/>
                <a:cs typeface="+mj-cs"/>
              </a:rPr>
              <a:t>Bible Study Principles applied</a:t>
            </a:r>
          </a:p>
          <a:p>
            <a:pPr marL="0" marR="0" lvl="0" indent="0" algn="l" defTabSz="914400" rtl="0" eaLnBrk="1" fontAlgn="auto" latinLnBrk="0" hangingPunct="1">
              <a:lnSpc>
                <a:spcPct val="80000"/>
              </a:lnSpc>
              <a:spcBef>
                <a:spcPct val="0"/>
              </a:spcBef>
              <a:spcAft>
                <a:spcPts val="0"/>
              </a:spcAft>
              <a:buClrTx/>
              <a:buSzTx/>
              <a:buFontTx/>
              <a:buNone/>
              <a:tabLst/>
              <a:defRPr/>
            </a:pPr>
            <a:endParaRPr lang="en-US" sz="2200" dirty="0" smtClean="0">
              <a:latin typeface="+mj-lt"/>
              <a:ea typeface="+mj-ea"/>
              <a:cs typeface="+mj-cs"/>
            </a:endParaRPr>
          </a:p>
          <a:p>
            <a:pPr marL="182880" marR="0" lvl="0" indent="-182880" algn="l" defTabSz="914400" rtl="0" eaLnBrk="1" fontAlgn="auto" latinLnBrk="0" hangingPunct="1">
              <a:lnSpc>
                <a:spcPct val="80000"/>
              </a:lnSpc>
              <a:spcBef>
                <a:spcPct val="0"/>
              </a:spcBef>
              <a:spcAft>
                <a:spcPts val="0"/>
              </a:spcAft>
              <a:buClrTx/>
              <a:buSzTx/>
              <a:buFont typeface="Arial" pitchFamily="34" charset="0"/>
              <a:buChar char="•"/>
              <a:tabLst/>
              <a:defRPr/>
            </a:pPr>
            <a:r>
              <a:rPr lang="en-US" sz="2200" dirty="0" smtClean="0">
                <a:latin typeface="+mj-lt"/>
                <a:ea typeface="+mj-ea"/>
                <a:cs typeface="+mj-cs"/>
              </a:rPr>
              <a:t>The principle of Time</a:t>
            </a:r>
          </a:p>
          <a:p>
            <a:pPr marL="182880" marR="0" lvl="0" indent="-182880" algn="l" defTabSz="914400" rtl="0" eaLnBrk="1" fontAlgn="auto" latinLnBrk="0" hangingPunct="1">
              <a:lnSpc>
                <a:spcPct val="80000"/>
              </a:lnSpc>
              <a:spcBef>
                <a:spcPct val="0"/>
              </a:spcBef>
              <a:spcAft>
                <a:spcPts val="0"/>
              </a:spcAft>
              <a:buClrTx/>
              <a:buSzTx/>
              <a:buFont typeface="Arial" pitchFamily="34" charset="0"/>
              <a:buChar char="•"/>
              <a:tabLst/>
              <a:defRPr/>
            </a:pPr>
            <a:endParaRPr lang="en-US" sz="2200" dirty="0" smtClean="0">
              <a:latin typeface="+mj-lt"/>
              <a:ea typeface="+mj-ea"/>
              <a:cs typeface="+mj-cs"/>
            </a:endParaRPr>
          </a:p>
          <a:p>
            <a:pPr marL="182880" marR="0" lvl="0" indent="-182880" algn="l" defTabSz="914400" rtl="0" eaLnBrk="1" fontAlgn="auto" latinLnBrk="0" hangingPunct="1">
              <a:lnSpc>
                <a:spcPct val="80000"/>
              </a:lnSpc>
              <a:spcBef>
                <a:spcPct val="0"/>
              </a:spcBef>
              <a:spcAft>
                <a:spcPts val="0"/>
              </a:spcAft>
              <a:buClrTx/>
              <a:buSzTx/>
              <a:buFont typeface="Arial" pitchFamily="34" charset="0"/>
              <a:buChar char="•"/>
              <a:tabLst/>
              <a:defRPr/>
            </a:pPr>
            <a:r>
              <a:rPr lang="en-US" sz="2200" dirty="0" smtClean="0">
                <a:latin typeface="+mj-lt"/>
                <a:ea typeface="+mj-ea"/>
                <a:cs typeface="+mj-cs"/>
              </a:rPr>
              <a:t>The principle of People Groups</a:t>
            </a:r>
          </a:p>
          <a:p>
            <a:pPr marL="182880" marR="0" lvl="0" indent="-182880" algn="l" defTabSz="914400" rtl="0" eaLnBrk="1" fontAlgn="auto" latinLnBrk="0" hangingPunct="1">
              <a:lnSpc>
                <a:spcPct val="80000"/>
              </a:lnSpc>
              <a:spcBef>
                <a:spcPct val="0"/>
              </a:spcBef>
              <a:spcAft>
                <a:spcPts val="0"/>
              </a:spcAft>
              <a:buClrTx/>
              <a:buSzTx/>
              <a:buFont typeface="Arial" pitchFamily="34" charset="0"/>
              <a:buChar char="•"/>
              <a:tabLst/>
              <a:defRPr/>
            </a:pPr>
            <a:endParaRPr lang="en-US" sz="2200" dirty="0" smtClean="0">
              <a:latin typeface="+mj-lt"/>
              <a:ea typeface="+mj-ea"/>
              <a:cs typeface="+mj-cs"/>
            </a:endParaRPr>
          </a:p>
          <a:p>
            <a:pPr marL="182880" marR="0" lvl="0" indent="-182880" algn="l" defTabSz="914400" rtl="0" eaLnBrk="1" fontAlgn="auto" latinLnBrk="0" hangingPunct="1">
              <a:lnSpc>
                <a:spcPct val="80000"/>
              </a:lnSpc>
              <a:spcBef>
                <a:spcPct val="0"/>
              </a:spcBef>
              <a:spcAft>
                <a:spcPts val="0"/>
              </a:spcAft>
              <a:buClrTx/>
              <a:buSzTx/>
              <a:buFont typeface="Arial" pitchFamily="34" charset="0"/>
              <a:buChar char="•"/>
              <a:tabLst/>
              <a:defRPr/>
            </a:pPr>
            <a:r>
              <a:rPr lang="en-US" sz="2200" dirty="0" smtClean="0">
                <a:latin typeface="+mj-lt"/>
                <a:ea typeface="+mj-ea"/>
                <a:cs typeface="+mj-cs"/>
              </a:rPr>
              <a:t>The principle of Three Applications of Scripture</a:t>
            </a:r>
          </a:p>
          <a:p>
            <a:pPr marL="182880" marR="0" lvl="0" indent="-182880" algn="l" defTabSz="914400" rtl="0" eaLnBrk="1" fontAlgn="auto" latinLnBrk="0" hangingPunct="1">
              <a:lnSpc>
                <a:spcPct val="80000"/>
              </a:lnSpc>
              <a:spcBef>
                <a:spcPct val="0"/>
              </a:spcBef>
              <a:spcAft>
                <a:spcPts val="0"/>
              </a:spcAft>
              <a:buClrTx/>
              <a:buSzTx/>
              <a:buFont typeface="Arial" pitchFamily="34" charset="0"/>
              <a:buChar char="•"/>
              <a:tabLst/>
              <a:defRPr/>
            </a:pPr>
            <a:endParaRPr lang="en-US" sz="2200" dirty="0" smtClean="0">
              <a:latin typeface="+mj-lt"/>
              <a:ea typeface="+mj-ea"/>
              <a:cs typeface="+mj-cs"/>
            </a:endParaRPr>
          </a:p>
          <a:p>
            <a:pPr marL="182880" marR="0" lvl="0" indent="-182880" algn="l" defTabSz="914400" rtl="0" eaLnBrk="1" fontAlgn="auto" latinLnBrk="0" hangingPunct="1">
              <a:lnSpc>
                <a:spcPct val="80000"/>
              </a:lnSpc>
              <a:spcBef>
                <a:spcPct val="0"/>
              </a:spcBef>
              <a:spcAft>
                <a:spcPts val="0"/>
              </a:spcAft>
              <a:buClrTx/>
              <a:buSzTx/>
              <a:buFont typeface="Arial" pitchFamily="34" charset="0"/>
              <a:buChar char="•"/>
              <a:tabLst/>
              <a:defRPr/>
            </a:pPr>
            <a:r>
              <a:rPr lang="en-US" sz="2200" dirty="0" smtClean="0">
                <a:latin typeface="+mj-lt"/>
                <a:ea typeface="+mj-ea"/>
                <a:cs typeface="+mj-cs"/>
              </a:rPr>
              <a:t>The principle of Context</a:t>
            </a:r>
          </a:p>
          <a:p>
            <a:pPr marL="182880" marR="0" lvl="0" indent="-182880" algn="l" defTabSz="914400" rtl="0" eaLnBrk="1" fontAlgn="auto" latinLnBrk="0" hangingPunct="1">
              <a:lnSpc>
                <a:spcPct val="80000"/>
              </a:lnSpc>
              <a:spcBef>
                <a:spcPct val="0"/>
              </a:spcBef>
              <a:spcAft>
                <a:spcPts val="0"/>
              </a:spcAft>
              <a:buClrTx/>
              <a:buSzTx/>
              <a:buFont typeface="Arial" pitchFamily="34" charset="0"/>
              <a:buChar char="•"/>
              <a:tabLst/>
              <a:defRPr/>
            </a:pPr>
            <a:endParaRPr lang="en-US" sz="2200" dirty="0" smtClean="0">
              <a:latin typeface="+mj-lt"/>
              <a:ea typeface="+mj-ea"/>
              <a:cs typeface="+mj-cs"/>
            </a:endParaRPr>
          </a:p>
          <a:p>
            <a:pPr marL="182880" marR="0" lvl="0" indent="-182880" algn="l" defTabSz="914400" rtl="0" eaLnBrk="1" fontAlgn="auto" latinLnBrk="0" hangingPunct="1">
              <a:lnSpc>
                <a:spcPct val="80000"/>
              </a:lnSpc>
              <a:spcBef>
                <a:spcPct val="0"/>
              </a:spcBef>
              <a:spcAft>
                <a:spcPts val="0"/>
              </a:spcAft>
              <a:buClrTx/>
              <a:buSzTx/>
              <a:buFont typeface="Arial" pitchFamily="34" charset="0"/>
              <a:buChar char="•"/>
              <a:tabLst/>
              <a:defRPr/>
            </a:pPr>
            <a:r>
              <a:rPr lang="en-US" sz="2200" dirty="0" smtClean="0">
                <a:latin typeface="+mj-lt"/>
                <a:ea typeface="+mj-ea"/>
                <a:cs typeface="+mj-cs"/>
              </a:rPr>
              <a:t>The principle of Measured Words</a:t>
            </a:r>
          </a:p>
          <a:p>
            <a:pPr marL="182880" marR="0" lvl="0" indent="-182880" algn="l" defTabSz="914400" rtl="0" eaLnBrk="1" fontAlgn="auto" latinLnBrk="0" hangingPunct="1">
              <a:lnSpc>
                <a:spcPct val="80000"/>
              </a:lnSpc>
              <a:spcBef>
                <a:spcPct val="0"/>
              </a:spcBef>
              <a:spcAft>
                <a:spcPts val="0"/>
              </a:spcAft>
              <a:buClrTx/>
              <a:buSzTx/>
              <a:buFont typeface="Arial" pitchFamily="34" charset="0"/>
              <a:buChar char="•"/>
              <a:tabLst/>
              <a:defRPr/>
            </a:pPr>
            <a:endParaRPr lang="en-US" sz="2200" dirty="0" smtClean="0">
              <a:latin typeface="+mj-lt"/>
              <a:ea typeface="+mj-ea"/>
              <a:cs typeface="+mj-cs"/>
            </a:endParaRPr>
          </a:p>
          <a:p>
            <a:pPr marL="182880" marR="0" lvl="0" indent="-182880" algn="l" defTabSz="914400" rtl="0" eaLnBrk="1" fontAlgn="auto" latinLnBrk="0" hangingPunct="1">
              <a:lnSpc>
                <a:spcPct val="80000"/>
              </a:lnSpc>
              <a:spcBef>
                <a:spcPct val="0"/>
              </a:spcBef>
              <a:spcAft>
                <a:spcPts val="0"/>
              </a:spcAft>
              <a:buClrTx/>
              <a:buSzTx/>
              <a:buFont typeface="Arial" pitchFamily="34" charset="0"/>
              <a:buChar char="•"/>
              <a:tabLst/>
              <a:defRPr/>
            </a:pPr>
            <a:r>
              <a:rPr lang="en-US" sz="2200" dirty="0" smtClean="0">
                <a:latin typeface="+mj-lt"/>
                <a:ea typeface="+mj-ea"/>
                <a:cs typeface="+mj-cs"/>
              </a:rPr>
              <a:t>The principle of Full Mention</a:t>
            </a:r>
          </a:p>
          <a:p>
            <a:pPr marL="0" marR="0" lvl="0" indent="0" algn="l" defTabSz="914400" rtl="0" eaLnBrk="1" fontAlgn="auto" latinLnBrk="0" hangingPunct="1">
              <a:lnSpc>
                <a:spcPct val="80000"/>
              </a:lnSpc>
              <a:spcBef>
                <a:spcPct val="0"/>
              </a:spcBef>
              <a:spcAft>
                <a:spcPts val="0"/>
              </a:spcAft>
              <a:buClrTx/>
              <a:buSzTx/>
              <a:buFontTx/>
              <a:buNone/>
              <a:tabLst/>
              <a:defRPr/>
            </a:pPr>
            <a:endParaRPr kumimoji="0" lang="en-US" sz="2000" b="0" i="1" u="none" strike="noStrike" kern="1200" cap="none" spc="0" normalizeH="0" baseline="0" noProof="0" dirty="0">
              <a:ln>
                <a:noFill/>
              </a:ln>
              <a:effectLst/>
              <a:uLnTx/>
              <a:uFillTx/>
              <a:latin typeface="+mj-lt"/>
              <a:ea typeface="+mj-ea"/>
              <a:cs typeface="+mj-cs"/>
            </a:endParaRPr>
          </a:p>
        </p:txBody>
      </p:sp>
      <p:pic>
        <p:nvPicPr>
          <p:cNvPr id="2053" name="Picture 5"/>
          <p:cNvPicPr>
            <a:picLocks noChangeAspect="1" noChangeArrowheads="1"/>
          </p:cNvPicPr>
          <p:nvPr/>
        </p:nvPicPr>
        <p:blipFill>
          <a:blip r:embed="rId3" cstate="print"/>
          <a:srcRect/>
          <a:stretch>
            <a:fillRect/>
          </a:stretch>
        </p:blipFill>
        <p:spPr bwMode="auto">
          <a:xfrm>
            <a:off x="6585480" y="1890938"/>
            <a:ext cx="5096770" cy="4321175"/>
          </a:xfrm>
          <a:prstGeom prst="rect">
            <a:avLst/>
          </a:prstGeom>
          <a:noFill/>
          <a:ln w="9525">
            <a:noFill/>
            <a:miter lim="800000"/>
            <a:headEnd/>
            <a:tailEnd/>
          </a:ln>
          <a:effectLst>
            <a:softEdge rad="31750"/>
          </a:effectLst>
        </p:spPr>
      </p:pic>
      <p:sp>
        <p:nvSpPr>
          <p:cNvPr id="18" name="Rectangle 17"/>
          <p:cNvSpPr/>
          <p:nvPr/>
        </p:nvSpPr>
        <p:spPr>
          <a:xfrm>
            <a:off x="7612736" y="1077616"/>
            <a:ext cx="3200408" cy="535489"/>
          </a:xfrm>
          <a:prstGeom prst="rect">
            <a:avLst/>
          </a:prstGeom>
          <a:ln>
            <a:noFill/>
          </a:ln>
        </p:spPr>
        <p:txBody>
          <a:bodyPr wrap="square" lIns="91396" tIns="45699" rIns="91396" bIns="45699">
            <a:spAutoFit/>
          </a:bodyPr>
          <a:lstStyle/>
          <a:p>
            <a:pPr marL="274320" indent="-274320">
              <a:lnSpc>
                <a:spcPct val="90000"/>
              </a:lnSpc>
              <a:spcBef>
                <a:spcPts val="600"/>
              </a:spcBef>
            </a:pPr>
            <a:r>
              <a:rPr lang="en-US" sz="3200" dirty="0" smtClean="0">
                <a:solidFill>
                  <a:srgbClr val="07090A"/>
                </a:solidFill>
              </a:rPr>
              <a:t>“Feed my sheep”</a:t>
            </a:r>
          </a:p>
        </p:txBody>
      </p:sp>
    </p:spTree>
    <p:extLst>
      <p:ext uri="{BB962C8B-B14F-4D97-AF65-F5344CB8AC3E}">
        <p14:creationId xmlns:p14="http://schemas.microsoft.com/office/powerpoint/2010/main" xmlns="" val="40597689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246907" y="2064588"/>
            <a:ext cx="6379029" cy="2419081"/>
          </a:xfrm>
          <a:prstGeom prst="rect">
            <a:avLst/>
          </a:prstGeom>
          <a:ln>
            <a:noFill/>
          </a:ln>
        </p:spPr>
        <p:txBody>
          <a:bodyPr wrap="square" lIns="91396" tIns="45699" rIns="91396" bIns="45699">
            <a:spAutoFit/>
          </a:bodyPr>
          <a:lstStyle/>
          <a:p>
            <a:pPr marL="274320" indent="-274320">
              <a:lnSpc>
                <a:spcPct val="90000"/>
              </a:lnSpc>
              <a:spcBef>
                <a:spcPts val="600"/>
              </a:spcBef>
            </a:pPr>
            <a:r>
              <a:rPr lang="en-US" sz="2800" dirty="0" smtClean="0">
                <a:solidFill>
                  <a:srgbClr val="07090A"/>
                </a:solidFill>
              </a:rPr>
              <a:t>	1Thessalonians 1:1 Paul, and Silvanus, and </a:t>
            </a:r>
            <a:r>
              <a:rPr lang="en-US" sz="2800" dirty="0" err="1" smtClean="0">
                <a:solidFill>
                  <a:srgbClr val="07090A"/>
                </a:solidFill>
              </a:rPr>
              <a:t>Timotheus</a:t>
            </a:r>
            <a:r>
              <a:rPr lang="en-US" sz="2800" dirty="0" smtClean="0">
                <a:solidFill>
                  <a:srgbClr val="07090A"/>
                </a:solidFill>
              </a:rPr>
              <a:t>, </a:t>
            </a:r>
            <a:r>
              <a:rPr lang="en-US" sz="2800" b="1" dirty="0" smtClean="0">
                <a:solidFill>
                  <a:srgbClr val="FF0000"/>
                </a:solidFill>
              </a:rPr>
              <a:t>unto the church</a:t>
            </a:r>
            <a:r>
              <a:rPr lang="en-US" sz="2800" dirty="0" smtClean="0">
                <a:solidFill>
                  <a:srgbClr val="07090A"/>
                </a:solidFill>
              </a:rPr>
              <a:t> of the Thessalonians which is in God the Father and in the Lord Jesus Christ: Grace be unto you, and peace, from God our Father, and the Lord Jesus Christ.</a:t>
            </a:r>
          </a:p>
        </p:txBody>
      </p:sp>
      <p:sp>
        <p:nvSpPr>
          <p:cNvPr id="11" name="Rectangle 10"/>
          <p:cNvSpPr/>
          <p:nvPr/>
        </p:nvSpPr>
        <p:spPr>
          <a:xfrm>
            <a:off x="406395" y="2917375"/>
            <a:ext cx="4325264" cy="3102345"/>
          </a:xfrm>
          <a:prstGeom prst="rect">
            <a:avLst/>
          </a:prstGeom>
          <a:ln>
            <a:noFill/>
          </a:ln>
        </p:spPr>
        <p:txBody>
          <a:bodyPr wrap="square" lIns="91396" tIns="45699" rIns="91396" bIns="45699">
            <a:spAutoFit/>
          </a:bodyPr>
          <a:lstStyle/>
          <a:p>
            <a:pPr indent="-182880">
              <a:lnSpc>
                <a:spcPct val="90000"/>
              </a:lnSpc>
              <a:spcBef>
                <a:spcPts val="600"/>
              </a:spcBef>
            </a:pPr>
            <a:r>
              <a:rPr lang="en-US" sz="2000" dirty="0" smtClean="0">
                <a:solidFill>
                  <a:srgbClr val="FF0000"/>
                </a:solidFill>
              </a:rPr>
              <a:t>The Principle of People Groups – Rightly dividing peoples.</a:t>
            </a:r>
            <a:endParaRPr lang="en-US" b="1" dirty="0" smtClean="0">
              <a:solidFill>
                <a:srgbClr val="07090A"/>
              </a:solidFill>
            </a:endParaRPr>
          </a:p>
          <a:p>
            <a:pPr marL="182880" indent="-182880">
              <a:lnSpc>
                <a:spcPct val="90000"/>
              </a:lnSpc>
              <a:spcBef>
                <a:spcPts val="600"/>
              </a:spcBef>
              <a:buFont typeface="Arial" pitchFamily="34" charset="0"/>
              <a:buChar char="•"/>
            </a:pPr>
            <a:r>
              <a:rPr lang="en-US" dirty="0" smtClean="0">
                <a:solidFill>
                  <a:srgbClr val="07090A"/>
                </a:solidFill>
              </a:rPr>
              <a:t>The Bible is written to 3 groups of people: </a:t>
            </a:r>
            <a:r>
              <a:rPr lang="en-US" b="1" dirty="0" smtClean="0">
                <a:solidFill>
                  <a:srgbClr val="07090A"/>
                </a:solidFill>
              </a:rPr>
              <a:t>Jews</a:t>
            </a:r>
            <a:r>
              <a:rPr lang="en-US" dirty="0" smtClean="0">
                <a:solidFill>
                  <a:srgbClr val="07090A"/>
                </a:solidFill>
              </a:rPr>
              <a:t>, </a:t>
            </a:r>
            <a:r>
              <a:rPr lang="en-US" b="1" dirty="0" smtClean="0">
                <a:solidFill>
                  <a:srgbClr val="07090A"/>
                </a:solidFill>
              </a:rPr>
              <a:t>Gentiles</a:t>
            </a:r>
            <a:r>
              <a:rPr lang="en-US" dirty="0" smtClean="0">
                <a:solidFill>
                  <a:srgbClr val="07090A"/>
                </a:solidFill>
              </a:rPr>
              <a:t>, </a:t>
            </a:r>
            <a:r>
              <a:rPr lang="en-US" b="1" dirty="0" smtClean="0">
                <a:solidFill>
                  <a:srgbClr val="07090A"/>
                </a:solidFill>
              </a:rPr>
              <a:t>Church</a:t>
            </a:r>
            <a:r>
              <a:rPr lang="en-US" dirty="0" smtClean="0">
                <a:solidFill>
                  <a:srgbClr val="07090A"/>
                </a:solidFill>
              </a:rPr>
              <a:t>. 1Cor 10:32. </a:t>
            </a:r>
          </a:p>
          <a:p>
            <a:pPr marL="182880" indent="-182880">
              <a:lnSpc>
                <a:spcPct val="90000"/>
              </a:lnSpc>
              <a:spcBef>
                <a:spcPts val="600"/>
              </a:spcBef>
              <a:buFont typeface="Arial" pitchFamily="34" charset="0"/>
              <a:buChar char="•"/>
            </a:pPr>
            <a:endParaRPr lang="en-US" dirty="0" smtClean="0">
              <a:solidFill>
                <a:srgbClr val="07090A"/>
              </a:solidFill>
            </a:endParaRPr>
          </a:p>
          <a:p>
            <a:pPr marL="182880" indent="-182880">
              <a:lnSpc>
                <a:spcPct val="90000"/>
              </a:lnSpc>
              <a:spcBef>
                <a:spcPts val="600"/>
              </a:spcBef>
              <a:buFont typeface="Arial" pitchFamily="34" charset="0"/>
              <a:buChar char="•"/>
            </a:pPr>
            <a:r>
              <a:rPr lang="en-US" dirty="0" smtClean="0">
                <a:solidFill>
                  <a:srgbClr val="07090A"/>
                </a:solidFill>
              </a:rPr>
              <a:t>All of the Bible is written FOR you; not all of the Bible is directly TO you. </a:t>
            </a:r>
          </a:p>
          <a:p>
            <a:pPr marL="182880" indent="-182880">
              <a:lnSpc>
                <a:spcPct val="90000"/>
              </a:lnSpc>
              <a:spcBef>
                <a:spcPts val="600"/>
              </a:spcBef>
              <a:buFont typeface="Arial" pitchFamily="34" charset="0"/>
              <a:buChar char="•"/>
            </a:pPr>
            <a:endParaRPr lang="en-US" dirty="0" smtClean="0">
              <a:solidFill>
                <a:srgbClr val="07090A"/>
              </a:solidFill>
            </a:endParaRPr>
          </a:p>
          <a:p>
            <a:pPr marL="182880" indent="-182880">
              <a:lnSpc>
                <a:spcPct val="90000"/>
              </a:lnSpc>
              <a:spcBef>
                <a:spcPts val="600"/>
              </a:spcBef>
              <a:buFont typeface="Arial" pitchFamily="34" charset="0"/>
              <a:buChar char="•"/>
            </a:pPr>
            <a:r>
              <a:rPr lang="en-US" dirty="0" smtClean="0">
                <a:solidFill>
                  <a:srgbClr val="07090A"/>
                </a:solidFill>
              </a:rPr>
              <a:t>Ask yourself, “To whom is God speaking?”</a:t>
            </a:r>
          </a:p>
          <a:p>
            <a:pPr marL="182880" indent="-182880">
              <a:lnSpc>
                <a:spcPct val="90000"/>
              </a:lnSpc>
              <a:spcBef>
                <a:spcPts val="600"/>
              </a:spcBef>
              <a:buFont typeface="Arial" pitchFamily="34" charset="0"/>
              <a:buChar char="•"/>
            </a:pPr>
            <a:endParaRPr lang="en-US" dirty="0" smtClean="0">
              <a:solidFill>
                <a:srgbClr val="07090A"/>
              </a:solidFill>
            </a:endParaRPr>
          </a:p>
        </p:txBody>
      </p:sp>
      <p:cxnSp>
        <p:nvCxnSpPr>
          <p:cNvPr id="13" name="Straight Connector 12"/>
          <p:cNvCxnSpPr/>
          <p:nvPr/>
        </p:nvCxnSpPr>
        <p:spPr>
          <a:xfrm flipH="1">
            <a:off x="4905820" y="986976"/>
            <a:ext cx="29028" cy="4659086"/>
          </a:xfrm>
          <a:prstGeom prst="line">
            <a:avLst/>
          </a:prstGeom>
          <a:ln w="38100">
            <a:solidFill>
              <a:schemeClr val="tx1">
                <a:alpha val="69020"/>
              </a:schemeClr>
            </a:solidFill>
            <a:miter lim="800000"/>
          </a:ln>
        </p:spPr>
        <p:style>
          <a:lnRef idx="1">
            <a:schemeClr val="accent1"/>
          </a:lnRef>
          <a:fillRef idx="0">
            <a:schemeClr val="accent1"/>
          </a:fillRef>
          <a:effectRef idx="0">
            <a:schemeClr val="accent1"/>
          </a:effectRef>
          <a:fontRef idx="minor">
            <a:schemeClr val="tx1"/>
          </a:fontRef>
        </p:style>
      </p:cxnSp>
      <p:sp>
        <p:nvSpPr>
          <p:cNvPr id="6" name="Title 20"/>
          <p:cNvSpPr txBox="1">
            <a:spLocks/>
          </p:cNvSpPr>
          <p:nvPr/>
        </p:nvSpPr>
        <p:spPr>
          <a:xfrm>
            <a:off x="464448" y="986972"/>
            <a:ext cx="4223660" cy="1843314"/>
          </a:xfrm>
          <a:prstGeom prst="rect">
            <a:avLst/>
          </a:prstGeom>
        </p:spPr>
        <p:txBody>
          <a:bodyPr vert="horz" lIns="0" tIns="0" rIns="0" bIns="0" rtlCol="0" anchor="t" anchorCtr="0">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07090A"/>
                </a:solidFill>
                <a:effectLst/>
                <a:uLnTx/>
                <a:uFillTx/>
                <a:latin typeface="+mj-lt"/>
                <a:ea typeface="+mj-ea"/>
                <a:cs typeface="+mj-cs"/>
              </a:rPr>
              <a:t>Bible Study Principle</a:t>
            </a:r>
          </a:p>
          <a:p>
            <a:pPr marL="0" marR="0" lvl="0" indent="0" algn="l" defTabSz="914400" rtl="0" eaLnBrk="1" fontAlgn="auto" latinLnBrk="0" hangingPunct="1">
              <a:lnSpc>
                <a:spcPct val="80000"/>
              </a:lnSpc>
              <a:spcBef>
                <a:spcPct val="0"/>
              </a:spcBef>
              <a:spcAft>
                <a:spcPts val="0"/>
              </a:spcAft>
              <a:buClrTx/>
              <a:buSzTx/>
              <a:buFontTx/>
              <a:buNone/>
              <a:tabLst/>
              <a:defRPr/>
            </a:pPr>
            <a:r>
              <a:rPr lang="en-US" sz="2200" dirty="0" smtClean="0">
                <a:solidFill>
                  <a:srgbClr val="FF0000"/>
                </a:solidFill>
                <a:latin typeface="+mj-lt"/>
                <a:ea typeface="+mj-ea"/>
                <a:cs typeface="+mj-cs"/>
              </a:rPr>
              <a:t>All scripture is to be rightly divided</a:t>
            </a:r>
          </a:p>
          <a:p>
            <a:pPr>
              <a:lnSpc>
                <a:spcPct val="80000"/>
              </a:lnSpc>
              <a:spcBef>
                <a:spcPct val="0"/>
              </a:spcBef>
            </a:pPr>
            <a:r>
              <a:rPr lang="en-US" i="1" dirty="0" smtClean="0">
                <a:solidFill>
                  <a:srgbClr val="07090A"/>
                </a:solidFill>
                <a:latin typeface="+mj-lt"/>
                <a:ea typeface="+mj-ea"/>
                <a:cs typeface="+mj-cs"/>
              </a:rPr>
              <a:t>2Tim 2:15 Study to </a:t>
            </a:r>
            <a:r>
              <a:rPr lang="en-US" i="1" dirty="0" err="1" smtClean="0">
                <a:solidFill>
                  <a:srgbClr val="07090A"/>
                </a:solidFill>
                <a:latin typeface="+mj-lt"/>
                <a:ea typeface="+mj-ea"/>
                <a:cs typeface="+mj-cs"/>
              </a:rPr>
              <a:t>shew</a:t>
            </a:r>
            <a:r>
              <a:rPr lang="en-US" i="1" dirty="0" smtClean="0">
                <a:solidFill>
                  <a:srgbClr val="07090A"/>
                </a:solidFill>
                <a:latin typeface="+mj-lt"/>
                <a:ea typeface="+mj-ea"/>
                <a:cs typeface="+mj-cs"/>
              </a:rPr>
              <a:t> thyself approved unto God, a workman that </a:t>
            </a:r>
            <a:r>
              <a:rPr lang="en-US" i="1" dirty="0" err="1" smtClean="0">
                <a:solidFill>
                  <a:srgbClr val="07090A"/>
                </a:solidFill>
                <a:latin typeface="+mj-lt"/>
                <a:ea typeface="+mj-ea"/>
                <a:cs typeface="+mj-cs"/>
              </a:rPr>
              <a:t>needeth</a:t>
            </a:r>
            <a:r>
              <a:rPr lang="en-US" i="1" dirty="0" smtClean="0">
                <a:solidFill>
                  <a:srgbClr val="07090A"/>
                </a:solidFill>
                <a:latin typeface="+mj-lt"/>
                <a:ea typeface="+mj-ea"/>
                <a:cs typeface="+mj-cs"/>
              </a:rPr>
              <a:t> not to be ashamed, rightly dividing the word of truth.</a:t>
            </a:r>
            <a:endParaRPr kumimoji="0" lang="en-US" sz="2000" b="0" i="1" u="none" strike="noStrike" kern="1200" cap="none" spc="0" normalizeH="0" baseline="0" noProof="0" dirty="0">
              <a:ln>
                <a:noFill/>
              </a:ln>
              <a:solidFill>
                <a:srgbClr val="07090A"/>
              </a:solidFill>
              <a:effectLst/>
              <a:uLnTx/>
              <a:uFillTx/>
              <a:latin typeface="+mj-lt"/>
              <a:ea typeface="+mj-ea"/>
              <a:cs typeface="+mj-cs"/>
            </a:endParaRPr>
          </a:p>
        </p:txBody>
      </p:sp>
    </p:spTree>
    <p:extLst>
      <p:ext uri="{BB962C8B-B14F-4D97-AF65-F5344CB8AC3E}">
        <p14:creationId xmlns:p14="http://schemas.microsoft.com/office/powerpoint/2010/main" xmlns="" val="40597689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H="1">
            <a:off x="4818736" y="1233714"/>
            <a:ext cx="29028" cy="4659086"/>
          </a:xfrm>
          <a:prstGeom prst="line">
            <a:avLst/>
          </a:prstGeom>
          <a:ln w="38100">
            <a:solidFill>
              <a:schemeClr val="tx1">
                <a:alpha val="69020"/>
              </a:schemeClr>
            </a:solidFill>
            <a:miter lim="800000"/>
          </a:ln>
        </p:spPr>
        <p:style>
          <a:lnRef idx="1">
            <a:schemeClr val="accent1"/>
          </a:lnRef>
          <a:fillRef idx="0">
            <a:schemeClr val="accent1"/>
          </a:fillRef>
          <a:effectRef idx="0">
            <a:schemeClr val="accent1"/>
          </a:effectRef>
          <a:fontRef idx="minor">
            <a:schemeClr val="tx1"/>
          </a:fontRef>
        </p:style>
      </p:cxnSp>
      <p:sp>
        <p:nvSpPr>
          <p:cNvPr id="5" name="Title 20"/>
          <p:cNvSpPr>
            <a:spLocks noGrp="1"/>
          </p:cNvSpPr>
          <p:nvPr>
            <p:ph type="title"/>
          </p:nvPr>
        </p:nvSpPr>
        <p:spPr>
          <a:xfrm>
            <a:off x="5094510" y="725712"/>
            <a:ext cx="6937829" cy="885370"/>
          </a:xfrm>
        </p:spPr>
        <p:txBody>
          <a:bodyPr/>
          <a:lstStyle/>
          <a:p>
            <a:r>
              <a:rPr lang="en-US" sz="3200" dirty="0" smtClean="0">
                <a:solidFill>
                  <a:srgbClr val="07090A"/>
                </a:solidFill>
              </a:rPr>
              <a:t>Historical: The Apostle Paul’s </a:t>
            </a:r>
            <a:br>
              <a:rPr lang="en-US" sz="3200" dirty="0" smtClean="0">
                <a:solidFill>
                  <a:srgbClr val="07090A"/>
                </a:solidFill>
              </a:rPr>
            </a:br>
            <a:r>
              <a:rPr lang="en-US" sz="3200" dirty="0" smtClean="0">
                <a:solidFill>
                  <a:srgbClr val="07090A"/>
                </a:solidFill>
              </a:rPr>
              <a:t>2</a:t>
            </a:r>
            <a:r>
              <a:rPr lang="en-US" sz="3200" baseline="30000" dirty="0" smtClean="0">
                <a:solidFill>
                  <a:srgbClr val="07090A"/>
                </a:solidFill>
              </a:rPr>
              <a:t>nd</a:t>
            </a:r>
            <a:r>
              <a:rPr lang="en-US" sz="3200" dirty="0" smtClean="0">
                <a:solidFill>
                  <a:srgbClr val="07090A"/>
                </a:solidFill>
              </a:rPr>
              <a:t> Missionary Journey Acts 15:36-18:22</a:t>
            </a:r>
            <a:endParaRPr lang="en-US" sz="3200" dirty="0">
              <a:solidFill>
                <a:srgbClr val="07090A"/>
              </a:solidFill>
            </a:endParaRPr>
          </a:p>
        </p:txBody>
      </p:sp>
      <p:pic>
        <p:nvPicPr>
          <p:cNvPr id="1026" name="Picture 2"/>
          <p:cNvPicPr>
            <a:picLocks noChangeAspect="1" noChangeArrowheads="1"/>
          </p:cNvPicPr>
          <p:nvPr/>
        </p:nvPicPr>
        <p:blipFill>
          <a:blip r:embed="rId3" cstate="print"/>
          <a:srcRect/>
          <a:stretch>
            <a:fillRect/>
          </a:stretch>
        </p:blipFill>
        <p:spPr bwMode="auto">
          <a:xfrm>
            <a:off x="5098819" y="1814281"/>
            <a:ext cx="6615250" cy="4484915"/>
          </a:xfrm>
          <a:prstGeom prst="rect">
            <a:avLst/>
          </a:prstGeom>
          <a:noFill/>
          <a:ln w="9525">
            <a:noFill/>
            <a:miter lim="800000"/>
            <a:headEnd/>
            <a:tailEnd/>
          </a:ln>
          <a:effectLst>
            <a:softEdge rad="63500"/>
          </a:effectLst>
        </p:spPr>
      </p:pic>
      <p:sp>
        <p:nvSpPr>
          <p:cNvPr id="7" name="Rectangle 6"/>
          <p:cNvSpPr/>
          <p:nvPr/>
        </p:nvSpPr>
        <p:spPr>
          <a:xfrm>
            <a:off x="290282" y="2714171"/>
            <a:ext cx="4499429" cy="3647110"/>
          </a:xfrm>
          <a:prstGeom prst="rect">
            <a:avLst/>
          </a:prstGeom>
          <a:ln>
            <a:noFill/>
          </a:ln>
        </p:spPr>
        <p:txBody>
          <a:bodyPr wrap="square" lIns="91396" tIns="45699" rIns="91396" bIns="45699">
            <a:spAutoFit/>
          </a:bodyPr>
          <a:lstStyle/>
          <a:p>
            <a:pPr indent="-182880">
              <a:lnSpc>
                <a:spcPct val="90000"/>
              </a:lnSpc>
              <a:spcBef>
                <a:spcPts val="600"/>
              </a:spcBef>
            </a:pPr>
            <a:r>
              <a:rPr lang="en-US" sz="2000" dirty="0" smtClean="0">
                <a:solidFill>
                  <a:srgbClr val="FF0000"/>
                </a:solidFill>
              </a:rPr>
              <a:t>The Principle of Three Applications of Scripture – Rightly dividing the application of scripture.</a:t>
            </a:r>
            <a:endParaRPr lang="en-US" b="1" dirty="0" smtClean="0">
              <a:solidFill>
                <a:srgbClr val="07090A"/>
              </a:solidFill>
            </a:endParaRPr>
          </a:p>
          <a:p>
            <a:pPr marL="182880" indent="-182880">
              <a:lnSpc>
                <a:spcPct val="90000"/>
              </a:lnSpc>
              <a:spcBef>
                <a:spcPts val="600"/>
              </a:spcBef>
              <a:buFont typeface="Arial" pitchFamily="34" charset="0"/>
              <a:buChar char="•"/>
            </a:pPr>
            <a:r>
              <a:rPr lang="en-US" dirty="0" smtClean="0">
                <a:solidFill>
                  <a:srgbClr val="07090A"/>
                </a:solidFill>
              </a:rPr>
              <a:t>All Scripture has one meaning in its natural </a:t>
            </a:r>
            <a:r>
              <a:rPr lang="en-US" b="1" dirty="0" smtClean="0">
                <a:solidFill>
                  <a:srgbClr val="07090A"/>
                </a:solidFill>
              </a:rPr>
              <a:t>context</a:t>
            </a:r>
            <a:r>
              <a:rPr lang="en-US" dirty="0" smtClean="0">
                <a:solidFill>
                  <a:srgbClr val="07090A"/>
                </a:solidFill>
              </a:rPr>
              <a:t> that can be applied in three ways: </a:t>
            </a:r>
            <a:r>
              <a:rPr lang="en-US" u="sng" dirty="0" smtClean="0">
                <a:solidFill>
                  <a:srgbClr val="07090A"/>
                </a:solidFill>
              </a:rPr>
              <a:t>Historical</a:t>
            </a:r>
            <a:r>
              <a:rPr lang="en-US" dirty="0" smtClean="0">
                <a:solidFill>
                  <a:srgbClr val="07090A"/>
                </a:solidFill>
              </a:rPr>
              <a:t>, </a:t>
            </a:r>
            <a:r>
              <a:rPr lang="en-US" u="sng" dirty="0" smtClean="0">
                <a:solidFill>
                  <a:srgbClr val="07090A"/>
                </a:solidFill>
              </a:rPr>
              <a:t>Doctrinal</a:t>
            </a:r>
            <a:r>
              <a:rPr lang="en-US" dirty="0" smtClean="0">
                <a:solidFill>
                  <a:srgbClr val="07090A"/>
                </a:solidFill>
              </a:rPr>
              <a:t>, </a:t>
            </a:r>
            <a:r>
              <a:rPr lang="en-US" u="sng" dirty="0" smtClean="0">
                <a:solidFill>
                  <a:srgbClr val="07090A"/>
                </a:solidFill>
              </a:rPr>
              <a:t>Devotional</a:t>
            </a:r>
            <a:br>
              <a:rPr lang="en-US" u="sng" dirty="0" smtClean="0">
                <a:solidFill>
                  <a:srgbClr val="07090A"/>
                </a:solidFill>
              </a:rPr>
            </a:br>
            <a:endParaRPr lang="en-US" dirty="0" smtClean="0">
              <a:solidFill>
                <a:srgbClr val="07090A"/>
              </a:solidFill>
            </a:endParaRPr>
          </a:p>
          <a:p>
            <a:pPr marL="182880" indent="-182880">
              <a:lnSpc>
                <a:spcPct val="90000"/>
              </a:lnSpc>
              <a:spcBef>
                <a:spcPts val="600"/>
              </a:spcBef>
              <a:buFont typeface="Arial" pitchFamily="34" charset="0"/>
              <a:buChar char="•"/>
            </a:pPr>
            <a:r>
              <a:rPr lang="en-US" dirty="0" smtClean="0">
                <a:solidFill>
                  <a:srgbClr val="07090A"/>
                </a:solidFill>
              </a:rPr>
              <a:t>Historical application is simply story telling – anyone can do it. </a:t>
            </a:r>
            <a:br>
              <a:rPr lang="en-US" dirty="0" smtClean="0">
                <a:solidFill>
                  <a:srgbClr val="07090A"/>
                </a:solidFill>
              </a:rPr>
            </a:br>
            <a:endParaRPr lang="en-US" dirty="0" smtClean="0">
              <a:solidFill>
                <a:srgbClr val="07090A"/>
              </a:solidFill>
            </a:endParaRPr>
          </a:p>
          <a:p>
            <a:pPr marL="182880" indent="-182880">
              <a:lnSpc>
                <a:spcPct val="90000"/>
              </a:lnSpc>
              <a:spcBef>
                <a:spcPts val="600"/>
              </a:spcBef>
              <a:buFont typeface="Arial" pitchFamily="34" charset="0"/>
              <a:buChar char="•"/>
            </a:pPr>
            <a:r>
              <a:rPr lang="en-US" dirty="0" smtClean="0">
                <a:solidFill>
                  <a:srgbClr val="07090A"/>
                </a:solidFill>
              </a:rPr>
              <a:t>Doctrinal application requires the enlightenment of the Holy Spirit, a correct heart attitude, prayers, and study.</a:t>
            </a:r>
          </a:p>
        </p:txBody>
      </p:sp>
      <p:sp>
        <p:nvSpPr>
          <p:cNvPr id="8" name="Title 20"/>
          <p:cNvSpPr txBox="1">
            <a:spLocks/>
          </p:cNvSpPr>
          <p:nvPr/>
        </p:nvSpPr>
        <p:spPr>
          <a:xfrm>
            <a:off x="377364" y="856346"/>
            <a:ext cx="4223660" cy="1843314"/>
          </a:xfrm>
          <a:prstGeom prst="rect">
            <a:avLst/>
          </a:prstGeom>
        </p:spPr>
        <p:txBody>
          <a:bodyPr vert="horz" lIns="0" tIns="0" rIns="0" bIns="0" rtlCol="0" anchor="t" anchorCtr="0">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07090A"/>
                </a:solidFill>
                <a:effectLst/>
                <a:uLnTx/>
                <a:uFillTx/>
                <a:latin typeface="+mj-lt"/>
                <a:ea typeface="+mj-ea"/>
                <a:cs typeface="+mj-cs"/>
              </a:rPr>
              <a:t>Bible Study Principle</a:t>
            </a:r>
          </a:p>
          <a:p>
            <a:pPr marL="0" marR="0" lvl="0" indent="0" algn="l" defTabSz="914400" rtl="0" eaLnBrk="1" fontAlgn="auto" latinLnBrk="0" hangingPunct="1">
              <a:lnSpc>
                <a:spcPct val="80000"/>
              </a:lnSpc>
              <a:spcBef>
                <a:spcPct val="0"/>
              </a:spcBef>
              <a:spcAft>
                <a:spcPts val="0"/>
              </a:spcAft>
              <a:buClrTx/>
              <a:buSzTx/>
              <a:buFontTx/>
              <a:buNone/>
              <a:tabLst/>
              <a:defRPr/>
            </a:pPr>
            <a:r>
              <a:rPr lang="en-US" sz="2200" dirty="0" smtClean="0">
                <a:solidFill>
                  <a:srgbClr val="FF0000"/>
                </a:solidFill>
                <a:latin typeface="+mj-lt"/>
                <a:ea typeface="+mj-ea"/>
                <a:cs typeface="+mj-cs"/>
              </a:rPr>
              <a:t>All scripture is to be rightly divided</a:t>
            </a:r>
          </a:p>
          <a:p>
            <a:pPr>
              <a:lnSpc>
                <a:spcPct val="80000"/>
              </a:lnSpc>
              <a:spcBef>
                <a:spcPct val="0"/>
              </a:spcBef>
            </a:pPr>
            <a:r>
              <a:rPr lang="en-US" i="1" dirty="0" smtClean="0">
                <a:solidFill>
                  <a:srgbClr val="07090A"/>
                </a:solidFill>
                <a:latin typeface="+mj-lt"/>
                <a:ea typeface="+mj-ea"/>
                <a:cs typeface="+mj-cs"/>
              </a:rPr>
              <a:t>2Tim 2:15 Study to </a:t>
            </a:r>
            <a:r>
              <a:rPr lang="en-US" i="1" dirty="0" err="1" smtClean="0">
                <a:solidFill>
                  <a:srgbClr val="07090A"/>
                </a:solidFill>
                <a:latin typeface="+mj-lt"/>
                <a:ea typeface="+mj-ea"/>
                <a:cs typeface="+mj-cs"/>
              </a:rPr>
              <a:t>shew</a:t>
            </a:r>
            <a:r>
              <a:rPr lang="en-US" i="1" dirty="0" smtClean="0">
                <a:solidFill>
                  <a:srgbClr val="07090A"/>
                </a:solidFill>
                <a:latin typeface="+mj-lt"/>
                <a:ea typeface="+mj-ea"/>
                <a:cs typeface="+mj-cs"/>
              </a:rPr>
              <a:t> thyself approved unto God, a workman that </a:t>
            </a:r>
            <a:r>
              <a:rPr lang="en-US" i="1" dirty="0" err="1" smtClean="0">
                <a:solidFill>
                  <a:srgbClr val="07090A"/>
                </a:solidFill>
                <a:latin typeface="+mj-lt"/>
                <a:ea typeface="+mj-ea"/>
                <a:cs typeface="+mj-cs"/>
              </a:rPr>
              <a:t>needeth</a:t>
            </a:r>
            <a:r>
              <a:rPr lang="en-US" i="1" dirty="0" smtClean="0">
                <a:solidFill>
                  <a:srgbClr val="07090A"/>
                </a:solidFill>
                <a:latin typeface="+mj-lt"/>
                <a:ea typeface="+mj-ea"/>
                <a:cs typeface="+mj-cs"/>
              </a:rPr>
              <a:t> not to be ashamed, rightly dividing the word of truth.</a:t>
            </a:r>
            <a:endParaRPr kumimoji="0" lang="en-US" sz="2000" b="0" i="1" u="none" strike="noStrike" kern="1200" cap="none" spc="0" normalizeH="0" baseline="0" noProof="0" dirty="0">
              <a:ln>
                <a:noFill/>
              </a:ln>
              <a:solidFill>
                <a:srgbClr val="07090A"/>
              </a:solidFill>
              <a:effectLst/>
              <a:uLnTx/>
              <a:uFillTx/>
              <a:latin typeface="+mj-lt"/>
              <a:ea typeface="+mj-ea"/>
              <a:cs typeface="+mj-cs"/>
            </a:endParaRPr>
          </a:p>
        </p:txBody>
      </p:sp>
    </p:spTree>
    <p:extLst>
      <p:ext uri="{BB962C8B-B14F-4D97-AF65-F5344CB8AC3E}">
        <p14:creationId xmlns:p14="http://schemas.microsoft.com/office/powerpoint/2010/main" xmlns="" val="40597689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0"/>
          <p:cNvSpPr txBox="1">
            <a:spLocks/>
          </p:cNvSpPr>
          <p:nvPr/>
        </p:nvSpPr>
        <p:spPr>
          <a:xfrm>
            <a:off x="449934" y="551542"/>
            <a:ext cx="4223660" cy="1494971"/>
          </a:xfrm>
          <a:prstGeom prst="rect">
            <a:avLst/>
          </a:prstGeom>
        </p:spPr>
        <p:txBody>
          <a:bodyPr vert="horz" lIns="0" tIns="0" rIns="0" bIns="0" rtlCol="0" anchor="t" anchorCtr="0">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07090A"/>
                </a:solidFill>
                <a:effectLst/>
                <a:uLnTx/>
                <a:uFillTx/>
                <a:latin typeface="+mj-lt"/>
                <a:ea typeface="+mj-ea"/>
                <a:cs typeface="+mj-cs"/>
              </a:rPr>
              <a:t>Bible Study Principle</a:t>
            </a:r>
          </a:p>
          <a:p>
            <a:pPr marL="0" marR="0" lvl="0" indent="0" algn="l" defTabSz="914400" rtl="0" eaLnBrk="1" fontAlgn="auto" latinLnBrk="0" hangingPunct="1">
              <a:lnSpc>
                <a:spcPct val="80000"/>
              </a:lnSpc>
              <a:spcBef>
                <a:spcPct val="0"/>
              </a:spcBef>
              <a:spcAft>
                <a:spcPts val="0"/>
              </a:spcAft>
              <a:buClrTx/>
              <a:buSzTx/>
              <a:buFontTx/>
              <a:buNone/>
              <a:tabLst/>
              <a:defRPr/>
            </a:pPr>
            <a:r>
              <a:rPr lang="en-US" sz="2200" dirty="0" smtClean="0">
                <a:solidFill>
                  <a:srgbClr val="FF0000"/>
                </a:solidFill>
                <a:latin typeface="+mj-lt"/>
                <a:ea typeface="+mj-ea"/>
                <a:cs typeface="+mj-cs"/>
              </a:rPr>
              <a:t>All scripture is to be rightly divided</a:t>
            </a:r>
          </a:p>
          <a:p>
            <a:pPr>
              <a:lnSpc>
                <a:spcPct val="80000"/>
              </a:lnSpc>
              <a:spcBef>
                <a:spcPct val="0"/>
              </a:spcBef>
            </a:pPr>
            <a:r>
              <a:rPr lang="en-US" i="1" dirty="0" smtClean="0">
                <a:solidFill>
                  <a:srgbClr val="07090A"/>
                </a:solidFill>
                <a:latin typeface="+mj-lt"/>
                <a:ea typeface="+mj-ea"/>
                <a:cs typeface="+mj-cs"/>
              </a:rPr>
              <a:t>2Tim 2:15 Study to </a:t>
            </a:r>
            <a:r>
              <a:rPr lang="en-US" i="1" dirty="0" err="1" smtClean="0">
                <a:solidFill>
                  <a:srgbClr val="07090A"/>
                </a:solidFill>
                <a:latin typeface="+mj-lt"/>
                <a:ea typeface="+mj-ea"/>
                <a:cs typeface="+mj-cs"/>
              </a:rPr>
              <a:t>shew</a:t>
            </a:r>
            <a:r>
              <a:rPr lang="en-US" i="1" dirty="0" smtClean="0">
                <a:solidFill>
                  <a:srgbClr val="07090A"/>
                </a:solidFill>
                <a:latin typeface="+mj-lt"/>
                <a:ea typeface="+mj-ea"/>
                <a:cs typeface="+mj-cs"/>
              </a:rPr>
              <a:t> thyself approved unto God, a workman that </a:t>
            </a:r>
            <a:r>
              <a:rPr lang="en-US" i="1" dirty="0" err="1" smtClean="0">
                <a:solidFill>
                  <a:srgbClr val="07090A"/>
                </a:solidFill>
                <a:latin typeface="+mj-lt"/>
                <a:ea typeface="+mj-ea"/>
                <a:cs typeface="+mj-cs"/>
              </a:rPr>
              <a:t>needeth</a:t>
            </a:r>
            <a:r>
              <a:rPr lang="en-US" i="1" dirty="0" smtClean="0">
                <a:solidFill>
                  <a:srgbClr val="07090A"/>
                </a:solidFill>
                <a:latin typeface="+mj-lt"/>
                <a:ea typeface="+mj-ea"/>
                <a:cs typeface="+mj-cs"/>
              </a:rPr>
              <a:t> not to be ashamed, rightly dividing the word of truth.</a:t>
            </a:r>
            <a:endParaRPr kumimoji="0" lang="en-US" sz="2000" b="0" i="1" u="none" strike="noStrike" kern="1200" cap="none" spc="0" normalizeH="0" baseline="0" noProof="0" dirty="0">
              <a:ln>
                <a:noFill/>
              </a:ln>
              <a:solidFill>
                <a:srgbClr val="07090A"/>
              </a:solidFill>
              <a:effectLst/>
              <a:uLnTx/>
              <a:uFillTx/>
              <a:latin typeface="+mj-lt"/>
              <a:ea typeface="+mj-ea"/>
              <a:cs typeface="+mj-cs"/>
            </a:endParaRPr>
          </a:p>
        </p:txBody>
      </p:sp>
      <p:cxnSp>
        <p:nvCxnSpPr>
          <p:cNvPr id="4" name="Straight Connector 3"/>
          <p:cNvCxnSpPr/>
          <p:nvPr/>
        </p:nvCxnSpPr>
        <p:spPr>
          <a:xfrm flipH="1">
            <a:off x="4891306" y="943434"/>
            <a:ext cx="29028" cy="4659086"/>
          </a:xfrm>
          <a:prstGeom prst="line">
            <a:avLst/>
          </a:prstGeom>
          <a:ln w="38100">
            <a:solidFill>
              <a:schemeClr val="tx1">
                <a:alpha val="69020"/>
              </a:schemeClr>
            </a:solidFill>
            <a:miter lim="800000"/>
          </a:ln>
        </p:spPr>
        <p:style>
          <a:lnRef idx="1">
            <a:schemeClr val="accent1"/>
          </a:lnRef>
          <a:fillRef idx="0">
            <a:schemeClr val="accent1"/>
          </a:fillRef>
          <a:effectRef idx="0">
            <a:schemeClr val="accent1"/>
          </a:effectRef>
          <a:fontRef idx="minor">
            <a:schemeClr val="tx1"/>
          </a:fontRef>
        </p:style>
      </p:cxnSp>
      <p:sp>
        <p:nvSpPr>
          <p:cNvPr id="5" name="Title 20"/>
          <p:cNvSpPr>
            <a:spLocks noGrp="1"/>
          </p:cNvSpPr>
          <p:nvPr>
            <p:ph type="title"/>
          </p:nvPr>
        </p:nvSpPr>
        <p:spPr>
          <a:xfrm>
            <a:off x="5239651" y="725712"/>
            <a:ext cx="6865258" cy="899884"/>
          </a:xfrm>
        </p:spPr>
        <p:txBody>
          <a:bodyPr/>
          <a:lstStyle/>
          <a:p>
            <a:r>
              <a:rPr lang="en-US" sz="3200" dirty="0" smtClean="0">
                <a:solidFill>
                  <a:srgbClr val="07090A"/>
                </a:solidFill>
              </a:rPr>
              <a:t>1Thessalonians 1</a:t>
            </a:r>
            <a:br>
              <a:rPr lang="en-US" sz="3200" dirty="0" smtClean="0">
                <a:solidFill>
                  <a:srgbClr val="07090A"/>
                </a:solidFill>
              </a:rPr>
            </a:br>
            <a:r>
              <a:rPr lang="en-US" sz="2400" dirty="0" smtClean="0">
                <a:solidFill>
                  <a:srgbClr val="07090A"/>
                </a:solidFill>
              </a:rPr>
              <a:t>Outline</a:t>
            </a:r>
            <a:endParaRPr lang="en-US" sz="3200" dirty="0">
              <a:solidFill>
                <a:srgbClr val="07090A"/>
              </a:solidFill>
            </a:endParaRPr>
          </a:p>
        </p:txBody>
      </p:sp>
      <p:sp>
        <p:nvSpPr>
          <p:cNvPr id="7" name="Rectangle 6"/>
          <p:cNvSpPr/>
          <p:nvPr/>
        </p:nvSpPr>
        <p:spPr>
          <a:xfrm>
            <a:off x="5174338" y="2024710"/>
            <a:ext cx="6828971" cy="4201914"/>
          </a:xfrm>
          <a:prstGeom prst="rect">
            <a:avLst/>
          </a:prstGeom>
          <a:ln>
            <a:noFill/>
          </a:ln>
        </p:spPr>
        <p:txBody>
          <a:bodyPr wrap="square" lIns="91396" tIns="45699" rIns="91396" bIns="45699">
            <a:noAutofit/>
          </a:bodyPr>
          <a:lstStyle/>
          <a:p>
            <a:pPr marL="182880" indent="-182880">
              <a:lnSpc>
                <a:spcPct val="90000"/>
              </a:lnSpc>
              <a:spcBef>
                <a:spcPts val="600"/>
              </a:spcBef>
            </a:pPr>
            <a:r>
              <a:rPr lang="en-US" dirty="0" smtClean="0">
                <a:solidFill>
                  <a:srgbClr val="07090A"/>
                </a:solidFill>
              </a:rPr>
              <a:t>Divide each chapter into 2 to 4 sections.</a:t>
            </a:r>
          </a:p>
          <a:p>
            <a:pPr marL="182880" indent="-182880">
              <a:lnSpc>
                <a:spcPct val="90000"/>
              </a:lnSpc>
              <a:spcBef>
                <a:spcPts val="600"/>
              </a:spcBef>
            </a:pPr>
            <a:endParaRPr lang="en-US" b="1" dirty="0" smtClean="0">
              <a:solidFill>
                <a:srgbClr val="07090A"/>
              </a:solidFill>
            </a:endParaRPr>
          </a:p>
          <a:p>
            <a:pPr marL="182880" indent="-182880">
              <a:lnSpc>
                <a:spcPct val="90000"/>
              </a:lnSpc>
              <a:spcBef>
                <a:spcPts val="600"/>
              </a:spcBef>
              <a:buFont typeface="Arial" pitchFamily="34" charset="0"/>
              <a:buChar char="•"/>
            </a:pPr>
            <a:r>
              <a:rPr lang="en-US" dirty="0" smtClean="0">
                <a:solidFill>
                  <a:srgbClr val="07090A"/>
                </a:solidFill>
              </a:rPr>
              <a:t>The validation of the election of God – verses 1-4</a:t>
            </a:r>
          </a:p>
          <a:p>
            <a:pPr marL="640080" lvl="1" indent="-182880">
              <a:lnSpc>
                <a:spcPct val="90000"/>
              </a:lnSpc>
              <a:spcBef>
                <a:spcPts val="600"/>
              </a:spcBef>
              <a:buFont typeface="Arial" pitchFamily="34" charset="0"/>
              <a:buChar char="•"/>
            </a:pPr>
            <a:r>
              <a:rPr lang="en-US" dirty="0" smtClean="0">
                <a:solidFill>
                  <a:srgbClr val="07090A"/>
                </a:solidFill>
              </a:rPr>
              <a:t>As demonstrated by the work of faith, labor of love, and patience of hope.</a:t>
            </a:r>
          </a:p>
          <a:p>
            <a:pPr marL="182880" indent="-182880">
              <a:lnSpc>
                <a:spcPct val="90000"/>
              </a:lnSpc>
              <a:spcBef>
                <a:spcPts val="600"/>
              </a:spcBef>
              <a:buFont typeface="Arial" pitchFamily="34" charset="0"/>
              <a:buChar char="•"/>
            </a:pPr>
            <a:endParaRPr lang="en-US" dirty="0" smtClean="0">
              <a:solidFill>
                <a:srgbClr val="07090A"/>
              </a:solidFill>
            </a:endParaRPr>
          </a:p>
          <a:p>
            <a:pPr marL="182880" indent="-182880">
              <a:lnSpc>
                <a:spcPct val="90000"/>
              </a:lnSpc>
              <a:spcBef>
                <a:spcPts val="600"/>
              </a:spcBef>
              <a:buFont typeface="Arial" pitchFamily="34" charset="0"/>
              <a:buChar char="•"/>
            </a:pPr>
            <a:r>
              <a:rPr lang="en-US" dirty="0" smtClean="0">
                <a:solidFill>
                  <a:srgbClr val="07090A"/>
                </a:solidFill>
              </a:rPr>
              <a:t>The validation of the Gospel – verse 5</a:t>
            </a:r>
          </a:p>
          <a:p>
            <a:pPr marL="640080" lvl="1" indent="-182880">
              <a:lnSpc>
                <a:spcPct val="90000"/>
              </a:lnSpc>
              <a:spcBef>
                <a:spcPts val="600"/>
              </a:spcBef>
              <a:buFont typeface="Arial" pitchFamily="34" charset="0"/>
              <a:buChar char="•"/>
            </a:pPr>
            <a:r>
              <a:rPr lang="en-US" dirty="0" smtClean="0">
                <a:solidFill>
                  <a:srgbClr val="07090A"/>
                </a:solidFill>
              </a:rPr>
              <a:t>As demonstrated by the word of God, the power of God, the residence of the Holy Spirit, and the full assurance of the hope.</a:t>
            </a:r>
          </a:p>
          <a:p>
            <a:pPr marL="182880" indent="-182880">
              <a:lnSpc>
                <a:spcPct val="90000"/>
              </a:lnSpc>
              <a:spcBef>
                <a:spcPts val="600"/>
              </a:spcBef>
              <a:buFont typeface="Arial" pitchFamily="34" charset="0"/>
              <a:buChar char="•"/>
            </a:pPr>
            <a:endParaRPr lang="en-US" dirty="0" smtClean="0">
              <a:solidFill>
                <a:srgbClr val="07090A"/>
              </a:solidFill>
            </a:endParaRPr>
          </a:p>
          <a:p>
            <a:pPr marL="182880" indent="-182880">
              <a:lnSpc>
                <a:spcPct val="90000"/>
              </a:lnSpc>
              <a:spcBef>
                <a:spcPts val="600"/>
              </a:spcBef>
              <a:buFont typeface="Arial" pitchFamily="34" charset="0"/>
              <a:buChar char="•"/>
            </a:pPr>
            <a:r>
              <a:rPr lang="en-US" dirty="0" smtClean="0">
                <a:solidFill>
                  <a:srgbClr val="07090A"/>
                </a:solidFill>
              </a:rPr>
              <a:t>The validation of discipleship – verses 6-10</a:t>
            </a:r>
          </a:p>
          <a:p>
            <a:pPr marL="640080" lvl="1" indent="-182880">
              <a:lnSpc>
                <a:spcPct val="90000"/>
              </a:lnSpc>
              <a:spcBef>
                <a:spcPts val="600"/>
              </a:spcBef>
              <a:buFont typeface="Arial" pitchFamily="34" charset="0"/>
              <a:buChar char="•"/>
            </a:pPr>
            <a:r>
              <a:rPr lang="en-US" dirty="0" smtClean="0">
                <a:solidFill>
                  <a:srgbClr val="07090A"/>
                </a:solidFill>
              </a:rPr>
              <a:t>As demonstrated by the steadfastness of faith, the fruitfulness of faith, the repentance from idols, and the patience of faith.</a:t>
            </a:r>
          </a:p>
          <a:p>
            <a:pPr marL="182880" indent="-182880">
              <a:lnSpc>
                <a:spcPct val="90000"/>
              </a:lnSpc>
              <a:spcBef>
                <a:spcPts val="600"/>
              </a:spcBef>
              <a:buFont typeface="Arial" pitchFamily="34" charset="0"/>
              <a:buChar char="•"/>
            </a:pPr>
            <a:endParaRPr lang="en-US" dirty="0" smtClean="0">
              <a:solidFill>
                <a:srgbClr val="07090A"/>
              </a:solidFill>
            </a:endParaRPr>
          </a:p>
        </p:txBody>
      </p:sp>
      <p:sp>
        <p:nvSpPr>
          <p:cNvPr id="8" name="Rectangle 7"/>
          <p:cNvSpPr/>
          <p:nvPr/>
        </p:nvSpPr>
        <p:spPr>
          <a:xfrm>
            <a:off x="290282" y="2249716"/>
            <a:ext cx="4499429" cy="4471951"/>
          </a:xfrm>
          <a:prstGeom prst="rect">
            <a:avLst/>
          </a:prstGeom>
          <a:ln>
            <a:noFill/>
          </a:ln>
        </p:spPr>
        <p:txBody>
          <a:bodyPr wrap="square" lIns="91396" tIns="45699" rIns="91396" bIns="45699">
            <a:spAutoFit/>
          </a:bodyPr>
          <a:lstStyle/>
          <a:p>
            <a:pPr indent="-182880">
              <a:lnSpc>
                <a:spcPct val="90000"/>
              </a:lnSpc>
              <a:spcBef>
                <a:spcPts val="600"/>
              </a:spcBef>
            </a:pPr>
            <a:r>
              <a:rPr lang="en-US" sz="2000" dirty="0" smtClean="0">
                <a:solidFill>
                  <a:srgbClr val="FF0000"/>
                </a:solidFill>
              </a:rPr>
              <a:t>The Principle of Three Applications of Scripture – Rightly dividing the application of scripture.</a:t>
            </a:r>
            <a:endParaRPr lang="en-US" b="1" dirty="0" smtClean="0">
              <a:solidFill>
                <a:srgbClr val="07090A"/>
              </a:solidFill>
            </a:endParaRPr>
          </a:p>
          <a:p>
            <a:pPr marL="182880" indent="-182880">
              <a:lnSpc>
                <a:spcPct val="90000"/>
              </a:lnSpc>
              <a:spcBef>
                <a:spcPts val="600"/>
              </a:spcBef>
              <a:buFont typeface="Arial" pitchFamily="34" charset="0"/>
              <a:buChar char="•"/>
            </a:pPr>
            <a:r>
              <a:rPr lang="en-US" dirty="0" smtClean="0">
                <a:solidFill>
                  <a:srgbClr val="07090A"/>
                </a:solidFill>
              </a:rPr>
              <a:t>All Scripture has one meaning in its natural context that can be applied in three ways: </a:t>
            </a:r>
            <a:r>
              <a:rPr lang="en-US" u="sng" dirty="0" smtClean="0">
                <a:solidFill>
                  <a:srgbClr val="07090A"/>
                </a:solidFill>
              </a:rPr>
              <a:t>Historical</a:t>
            </a:r>
            <a:r>
              <a:rPr lang="en-US" dirty="0" smtClean="0">
                <a:solidFill>
                  <a:srgbClr val="07090A"/>
                </a:solidFill>
              </a:rPr>
              <a:t>, </a:t>
            </a:r>
            <a:r>
              <a:rPr lang="en-US" u="sng" dirty="0" smtClean="0">
                <a:solidFill>
                  <a:srgbClr val="07090A"/>
                </a:solidFill>
              </a:rPr>
              <a:t>Doctrinal</a:t>
            </a:r>
            <a:r>
              <a:rPr lang="en-US" dirty="0" smtClean="0">
                <a:solidFill>
                  <a:srgbClr val="07090A"/>
                </a:solidFill>
              </a:rPr>
              <a:t>, </a:t>
            </a:r>
            <a:r>
              <a:rPr lang="en-US" u="sng" dirty="0" smtClean="0">
                <a:solidFill>
                  <a:srgbClr val="07090A"/>
                </a:solidFill>
              </a:rPr>
              <a:t>Devotional</a:t>
            </a:r>
            <a:br>
              <a:rPr lang="en-US" u="sng" dirty="0" smtClean="0">
                <a:solidFill>
                  <a:srgbClr val="07090A"/>
                </a:solidFill>
              </a:rPr>
            </a:br>
            <a:endParaRPr lang="en-US" dirty="0" smtClean="0">
              <a:solidFill>
                <a:srgbClr val="07090A"/>
              </a:solidFill>
            </a:endParaRPr>
          </a:p>
          <a:p>
            <a:pPr marL="182880" indent="-182880">
              <a:lnSpc>
                <a:spcPct val="90000"/>
              </a:lnSpc>
              <a:spcBef>
                <a:spcPts val="600"/>
              </a:spcBef>
              <a:buFont typeface="Arial" pitchFamily="34" charset="0"/>
              <a:buChar char="•"/>
            </a:pPr>
            <a:r>
              <a:rPr lang="en-US" b="1" dirty="0" smtClean="0">
                <a:solidFill>
                  <a:srgbClr val="07090A"/>
                </a:solidFill>
              </a:rPr>
              <a:t>Historical application: </a:t>
            </a:r>
            <a:r>
              <a:rPr lang="en-US" dirty="0" smtClean="0">
                <a:solidFill>
                  <a:srgbClr val="07090A"/>
                </a:solidFill>
              </a:rPr>
              <a:t/>
            </a:r>
            <a:br>
              <a:rPr lang="en-US" dirty="0" smtClean="0">
                <a:solidFill>
                  <a:srgbClr val="07090A"/>
                </a:solidFill>
              </a:rPr>
            </a:br>
            <a:r>
              <a:rPr lang="en-US" dirty="0" smtClean="0">
                <a:solidFill>
                  <a:srgbClr val="07090A"/>
                </a:solidFill>
              </a:rPr>
              <a:t>What was the historical, social, political, and cultural background of the book, chapter, verse?</a:t>
            </a:r>
          </a:p>
          <a:p>
            <a:pPr marL="182880" indent="-182880">
              <a:lnSpc>
                <a:spcPct val="90000"/>
              </a:lnSpc>
              <a:spcBef>
                <a:spcPts val="600"/>
              </a:spcBef>
              <a:buFont typeface="Arial" pitchFamily="34" charset="0"/>
              <a:buChar char="•"/>
            </a:pPr>
            <a:r>
              <a:rPr lang="en-US" b="1" dirty="0" smtClean="0">
                <a:solidFill>
                  <a:srgbClr val="07090A"/>
                </a:solidFill>
              </a:rPr>
              <a:t>Doctrinal application:</a:t>
            </a:r>
            <a:r>
              <a:rPr lang="en-US" dirty="0" smtClean="0">
                <a:solidFill>
                  <a:srgbClr val="07090A"/>
                </a:solidFill>
              </a:rPr>
              <a:t> </a:t>
            </a:r>
            <a:br>
              <a:rPr lang="en-US" dirty="0" smtClean="0">
                <a:solidFill>
                  <a:srgbClr val="07090A"/>
                </a:solidFill>
              </a:rPr>
            </a:br>
            <a:r>
              <a:rPr lang="en-US" dirty="0" smtClean="0">
                <a:solidFill>
                  <a:srgbClr val="07090A"/>
                </a:solidFill>
              </a:rPr>
              <a:t>What is the Scripture directly teaching?</a:t>
            </a:r>
          </a:p>
          <a:p>
            <a:pPr marL="182880" indent="-182880">
              <a:lnSpc>
                <a:spcPct val="90000"/>
              </a:lnSpc>
              <a:spcBef>
                <a:spcPts val="600"/>
              </a:spcBef>
              <a:buFont typeface="Arial" pitchFamily="34" charset="0"/>
              <a:buChar char="•"/>
            </a:pPr>
            <a:r>
              <a:rPr lang="en-US" b="1" dirty="0" smtClean="0">
                <a:solidFill>
                  <a:srgbClr val="07090A"/>
                </a:solidFill>
              </a:rPr>
              <a:t>Personal application: </a:t>
            </a:r>
            <a:br>
              <a:rPr lang="en-US" b="1" dirty="0" smtClean="0">
                <a:solidFill>
                  <a:srgbClr val="07090A"/>
                </a:solidFill>
              </a:rPr>
            </a:br>
            <a:r>
              <a:rPr lang="en-US" dirty="0" smtClean="0">
                <a:solidFill>
                  <a:srgbClr val="07090A"/>
                </a:solidFill>
              </a:rPr>
              <a:t>How can I apply this teaching or principle to my life?</a:t>
            </a:r>
          </a:p>
        </p:txBody>
      </p:sp>
    </p:spTree>
    <p:extLst>
      <p:ext uri="{BB962C8B-B14F-4D97-AF65-F5344CB8AC3E}">
        <p14:creationId xmlns:p14="http://schemas.microsoft.com/office/powerpoint/2010/main" xmlns="" val="40597689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H="1">
            <a:off x="4920334" y="914406"/>
            <a:ext cx="29028" cy="4659086"/>
          </a:xfrm>
          <a:prstGeom prst="line">
            <a:avLst/>
          </a:prstGeom>
          <a:ln w="38100">
            <a:solidFill>
              <a:schemeClr val="tx1">
                <a:alpha val="69020"/>
              </a:schemeClr>
            </a:solidFill>
            <a:miter lim="800000"/>
          </a:ln>
        </p:spPr>
        <p:style>
          <a:lnRef idx="1">
            <a:schemeClr val="accent1"/>
          </a:lnRef>
          <a:fillRef idx="0">
            <a:schemeClr val="accent1"/>
          </a:fillRef>
          <a:effectRef idx="0">
            <a:schemeClr val="accent1"/>
          </a:effectRef>
          <a:fontRef idx="minor">
            <a:schemeClr val="tx1"/>
          </a:fontRef>
        </p:style>
      </p:cxnSp>
      <p:sp>
        <p:nvSpPr>
          <p:cNvPr id="5" name="Title 20"/>
          <p:cNvSpPr>
            <a:spLocks noGrp="1"/>
          </p:cNvSpPr>
          <p:nvPr>
            <p:ph type="title"/>
          </p:nvPr>
        </p:nvSpPr>
        <p:spPr>
          <a:xfrm>
            <a:off x="5268679" y="667656"/>
            <a:ext cx="6865258" cy="899884"/>
          </a:xfrm>
        </p:spPr>
        <p:txBody>
          <a:bodyPr/>
          <a:lstStyle/>
          <a:p>
            <a:r>
              <a:rPr lang="en-US" sz="3200" dirty="0" smtClean="0">
                <a:solidFill>
                  <a:srgbClr val="07090A"/>
                </a:solidFill>
              </a:rPr>
              <a:t>1Thessalonians 2</a:t>
            </a:r>
            <a:br>
              <a:rPr lang="en-US" sz="3200" dirty="0" smtClean="0">
                <a:solidFill>
                  <a:srgbClr val="07090A"/>
                </a:solidFill>
              </a:rPr>
            </a:br>
            <a:r>
              <a:rPr lang="en-US" sz="2400" dirty="0" smtClean="0">
                <a:solidFill>
                  <a:srgbClr val="07090A"/>
                </a:solidFill>
              </a:rPr>
              <a:t>Outline</a:t>
            </a:r>
            <a:endParaRPr lang="en-US" sz="3200" dirty="0">
              <a:solidFill>
                <a:srgbClr val="07090A"/>
              </a:solidFill>
            </a:endParaRPr>
          </a:p>
        </p:txBody>
      </p:sp>
      <p:sp>
        <p:nvSpPr>
          <p:cNvPr id="7" name="Rectangle 6"/>
          <p:cNvSpPr/>
          <p:nvPr/>
        </p:nvSpPr>
        <p:spPr>
          <a:xfrm>
            <a:off x="5203366" y="1966654"/>
            <a:ext cx="6828971" cy="4201914"/>
          </a:xfrm>
          <a:prstGeom prst="rect">
            <a:avLst/>
          </a:prstGeom>
          <a:ln>
            <a:noFill/>
          </a:ln>
        </p:spPr>
        <p:txBody>
          <a:bodyPr wrap="square" lIns="91396" tIns="45699" rIns="91396" bIns="45699">
            <a:noAutofit/>
          </a:bodyPr>
          <a:lstStyle/>
          <a:p>
            <a:pPr marL="182880" indent="-182880">
              <a:lnSpc>
                <a:spcPct val="90000"/>
              </a:lnSpc>
              <a:spcBef>
                <a:spcPts val="600"/>
              </a:spcBef>
            </a:pPr>
            <a:r>
              <a:rPr lang="en-US" dirty="0" smtClean="0">
                <a:solidFill>
                  <a:srgbClr val="07090A"/>
                </a:solidFill>
              </a:rPr>
              <a:t>Divide each chapter into 2 to 4 sections.</a:t>
            </a:r>
          </a:p>
          <a:p>
            <a:pPr marL="182880" indent="-182880">
              <a:lnSpc>
                <a:spcPct val="90000"/>
              </a:lnSpc>
              <a:spcBef>
                <a:spcPts val="600"/>
              </a:spcBef>
            </a:pPr>
            <a:endParaRPr lang="en-US" b="1" dirty="0" smtClean="0">
              <a:solidFill>
                <a:srgbClr val="07090A"/>
              </a:solidFill>
            </a:endParaRPr>
          </a:p>
          <a:p>
            <a:pPr marL="182880" indent="-182880">
              <a:lnSpc>
                <a:spcPct val="90000"/>
              </a:lnSpc>
              <a:spcBef>
                <a:spcPts val="600"/>
              </a:spcBef>
              <a:buFont typeface="Arial" pitchFamily="34" charset="0"/>
              <a:buChar char="•"/>
            </a:pPr>
            <a:r>
              <a:rPr lang="en-US" dirty="0" smtClean="0">
                <a:solidFill>
                  <a:srgbClr val="07090A"/>
                </a:solidFill>
              </a:rPr>
              <a:t>In what manner the gospel was preached – verses 1-12</a:t>
            </a:r>
          </a:p>
          <a:p>
            <a:pPr marL="182880" indent="-182880">
              <a:lnSpc>
                <a:spcPct val="90000"/>
              </a:lnSpc>
              <a:spcBef>
                <a:spcPts val="600"/>
              </a:spcBef>
              <a:buFont typeface="Arial" pitchFamily="34" charset="0"/>
              <a:buChar char="•"/>
            </a:pPr>
            <a:endParaRPr lang="en-US" dirty="0" smtClean="0">
              <a:solidFill>
                <a:srgbClr val="07090A"/>
              </a:solidFill>
            </a:endParaRPr>
          </a:p>
          <a:p>
            <a:pPr marL="182880" indent="-182880">
              <a:lnSpc>
                <a:spcPct val="90000"/>
              </a:lnSpc>
              <a:spcBef>
                <a:spcPts val="600"/>
              </a:spcBef>
              <a:buFont typeface="Arial" pitchFamily="34" charset="0"/>
              <a:buChar char="•"/>
            </a:pPr>
            <a:r>
              <a:rPr lang="en-US" dirty="0" smtClean="0">
                <a:solidFill>
                  <a:srgbClr val="07090A"/>
                </a:solidFill>
              </a:rPr>
              <a:t>In what manner the gospel was received – verses 13-14</a:t>
            </a:r>
          </a:p>
          <a:p>
            <a:pPr marL="182880" indent="-182880">
              <a:lnSpc>
                <a:spcPct val="90000"/>
              </a:lnSpc>
              <a:spcBef>
                <a:spcPts val="600"/>
              </a:spcBef>
              <a:buFont typeface="Arial" pitchFamily="34" charset="0"/>
              <a:buChar char="•"/>
            </a:pPr>
            <a:endParaRPr lang="en-US" dirty="0" smtClean="0">
              <a:solidFill>
                <a:srgbClr val="07090A"/>
              </a:solidFill>
            </a:endParaRPr>
          </a:p>
          <a:p>
            <a:pPr marL="182880" indent="-182880">
              <a:lnSpc>
                <a:spcPct val="90000"/>
              </a:lnSpc>
              <a:spcBef>
                <a:spcPts val="600"/>
              </a:spcBef>
              <a:buFont typeface="Arial" pitchFamily="34" charset="0"/>
              <a:buChar char="•"/>
            </a:pPr>
            <a:r>
              <a:rPr lang="en-US" dirty="0" smtClean="0">
                <a:solidFill>
                  <a:srgbClr val="07090A"/>
                </a:solidFill>
              </a:rPr>
              <a:t>In what manner the Jews and Satan hinder the gospel – verses 15-20</a:t>
            </a:r>
          </a:p>
          <a:p>
            <a:pPr marL="182880" indent="-182880">
              <a:lnSpc>
                <a:spcPct val="90000"/>
              </a:lnSpc>
              <a:spcBef>
                <a:spcPts val="600"/>
              </a:spcBef>
              <a:buFont typeface="Arial" pitchFamily="34" charset="0"/>
              <a:buChar char="•"/>
            </a:pPr>
            <a:endParaRPr lang="en-US" dirty="0" smtClean="0">
              <a:solidFill>
                <a:srgbClr val="07090A"/>
              </a:solidFill>
            </a:endParaRPr>
          </a:p>
        </p:txBody>
      </p:sp>
      <p:sp>
        <p:nvSpPr>
          <p:cNvPr id="10" name="Rectangle 9"/>
          <p:cNvSpPr/>
          <p:nvPr/>
        </p:nvSpPr>
        <p:spPr>
          <a:xfrm>
            <a:off x="290282" y="2249716"/>
            <a:ext cx="4499429" cy="4471951"/>
          </a:xfrm>
          <a:prstGeom prst="rect">
            <a:avLst/>
          </a:prstGeom>
          <a:ln>
            <a:noFill/>
          </a:ln>
        </p:spPr>
        <p:txBody>
          <a:bodyPr wrap="square" lIns="91396" tIns="45699" rIns="91396" bIns="45699">
            <a:spAutoFit/>
          </a:bodyPr>
          <a:lstStyle/>
          <a:p>
            <a:pPr indent="-182880">
              <a:lnSpc>
                <a:spcPct val="90000"/>
              </a:lnSpc>
              <a:spcBef>
                <a:spcPts val="600"/>
              </a:spcBef>
            </a:pPr>
            <a:r>
              <a:rPr lang="en-US" sz="2000" dirty="0" smtClean="0">
                <a:solidFill>
                  <a:srgbClr val="FF0000"/>
                </a:solidFill>
              </a:rPr>
              <a:t>The Principle of Three Applications of Scripture – Rightly dividing the application of scripture.</a:t>
            </a:r>
            <a:endParaRPr lang="en-US" b="1" dirty="0" smtClean="0">
              <a:solidFill>
                <a:srgbClr val="07090A"/>
              </a:solidFill>
            </a:endParaRPr>
          </a:p>
          <a:p>
            <a:pPr marL="182880" indent="-182880">
              <a:lnSpc>
                <a:spcPct val="90000"/>
              </a:lnSpc>
              <a:spcBef>
                <a:spcPts val="600"/>
              </a:spcBef>
              <a:buFont typeface="Arial" pitchFamily="34" charset="0"/>
              <a:buChar char="•"/>
            </a:pPr>
            <a:r>
              <a:rPr lang="en-US" dirty="0" smtClean="0">
                <a:solidFill>
                  <a:srgbClr val="07090A"/>
                </a:solidFill>
              </a:rPr>
              <a:t>All Scripture has one meaning in its natural context that can be applied in three ways: </a:t>
            </a:r>
            <a:r>
              <a:rPr lang="en-US" u="sng" dirty="0" smtClean="0">
                <a:solidFill>
                  <a:srgbClr val="07090A"/>
                </a:solidFill>
              </a:rPr>
              <a:t>Historical</a:t>
            </a:r>
            <a:r>
              <a:rPr lang="en-US" dirty="0" smtClean="0">
                <a:solidFill>
                  <a:srgbClr val="07090A"/>
                </a:solidFill>
              </a:rPr>
              <a:t>, </a:t>
            </a:r>
            <a:r>
              <a:rPr lang="en-US" u="sng" dirty="0" smtClean="0">
                <a:solidFill>
                  <a:srgbClr val="07090A"/>
                </a:solidFill>
              </a:rPr>
              <a:t>Doctrinal</a:t>
            </a:r>
            <a:r>
              <a:rPr lang="en-US" dirty="0" smtClean="0">
                <a:solidFill>
                  <a:srgbClr val="07090A"/>
                </a:solidFill>
              </a:rPr>
              <a:t>, </a:t>
            </a:r>
            <a:r>
              <a:rPr lang="en-US" u="sng" dirty="0" smtClean="0">
                <a:solidFill>
                  <a:srgbClr val="07090A"/>
                </a:solidFill>
              </a:rPr>
              <a:t>Devotional</a:t>
            </a:r>
            <a:br>
              <a:rPr lang="en-US" u="sng" dirty="0" smtClean="0">
                <a:solidFill>
                  <a:srgbClr val="07090A"/>
                </a:solidFill>
              </a:rPr>
            </a:br>
            <a:endParaRPr lang="en-US" dirty="0" smtClean="0">
              <a:solidFill>
                <a:srgbClr val="07090A"/>
              </a:solidFill>
            </a:endParaRPr>
          </a:p>
          <a:p>
            <a:pPr marL="182880" indent="-182880">
              <a:lnSpc>
                <a:spcPct val="90000"/>
              </a:lnSpc>
              <a:spcBef>
                <a:spcPts val="600"/>
              </a:spcBef>
              <a:buFont typeface="Arial" pitchFamily="34" charset="0"/>
              <a:buChar char="•"/>
            </a:pPr>
            <a:r>
              <a:rPr lang="en-US" b="1" dirty="0" smtClean="0">
                <a:solidFill>
                  <a:srgbClr val="07090A"/>
                </a:solidFill>
              </a:rPr>
              <a:t>Historical application: </a:t>
            </a:r>
            <a:r>
              <a:rPr lang="en-US" dirty="0" smtClean="0">
                <a:solidFill>
                  <a:srgbClr val="07090A"/>
                </a:solidFill>
              </a:rPr>
              <a:t/>
            </a:r>
            <a:br>
              <a:rPr lang="en-US" dirty="0" smtClean="0">
                <a:solidFill>
                  <a:srgbClr val="07090A"/>
                </a:solidFill>
              </a:rPr>
            </a:br>
            <a:r>
              <a:rPr lang="en-US" dirty="0" smtClean="0">
                <a:solidFill>
                  <a:srgbClr val="07090A"/>
                </a:solidFill>
              </a:rPr>
              <a:t>What was the historical, social, political, and cultural background of the book, chapter, verse?</a:t>
            </a:r>
          </a:p>
          <a:p>
            <a:pPr marL="182880" indent="-182880">
              <a:lnSpc>
                <a:spcPct val="90000"/>
              </a:lnSpc>
              <a:spcBef>
                <a:spcPts val="600"/>
              </a:spcBef>
              <a:buFont typeface="Arial" pitchFamily="34" charset="0"/>
              <a:buChar char="•"/>
            </a:pPr>
            <a:r>
              <a:rPr lang="en-US" b="1" dirty="0" smtClean="0">
                <a:solidFill>
                  <a:srgbClr val="07090A"/>
                </a:solidFill>
              </a:rPr>
              <a:t>Doctrinal application:</a:t>
            </a:r>
            <a:r>
              <a:rPr lang="en-US" dirty="0" smtClean="0">
                <a:solidFill>
                  <a:srgbClr val="07090A"/>
                </a:solidFill>
              </a:rPr>
              <a:t> </a:t>
            </a:r>
            <a:br>
              <a:rPr lang="en-US" dirty="0" smtClean="0">
                <a:solidFill>
                  <a:srgbClr val="07090A"/>
                </a:solidFill>
              </a:rPr>
            </a:br>
            <a:r>
              <a:rPr lang="en-US" dirty="0" smtClean="0">
                <a:solidFill>
                  <a:srgbClr val="07090A"/>
                </a:solidFill>
              </a:rPr>
              <a:t>What is the Scripture directly teaching?</a:t>
            </a:r>
          </a:p>
          <a:p>
            <a:pPr marL="182880" indent="-182880">
              <a:lnSpc>
                <a:spcPct val="90000"/>
              </a:lnSpc>
              <a:spcBef>
                <a:spcPts val="600"/>
              </a:spcBef>
              <a:buFont typeface="Arial" pitchFamily="34" charset="0"/>
              <a:buChar char="•"/>
            </a:pPr>
            <a:r>
              <a:rPr lang="en-US" b="1" dirty="0" smtClean="0">
                <a:solidFill>
                  <a:srgbClr val="07090A"/>
                </a:solidFill>
              </a:rPr>
              <a:t>Personal application: </a:t>
            </a:r>
            <a:br>
              <a:rPr lang="en-US" b="1" dirty="0" smtClean="0">
                <a:solidFill>
                  <a:srgbClr val="07090A"/>
                </a:solidFill>
              </a:rPr>
            </a:br>
            <a:r>
              <a:rPr lang="en-US" dirty="0" smtClean="0">
                <a:solidFill>
                  <a:srgbClr val="07090A"/>
                </a:solidFill>
              </a:rPr>
              <a:t>How can I apply this teaching or principle to my life?</a:t>
            </a:r>
          </a:p>
        </p:txBody>
      </p:sp>
      <p:sp>
        <p:nvSpPr>
          <p:cNvPr id="8" name="Title 20"/>
          <p:cNvSpPr txBox="1">
            <a:spLocks/>
          </p:cNvSpPr>
          <p:nvPr/>
        </p:nvSpPr>
        <p:spPr>
          <a:xfrm>
            <a:off x="449934" y="551542"/>
            <a:ext cx="4223660" cy="1494971"/>
          </a:xfrm>
          <a:prstGeom prst="rect">
            <a:avLst/>
          </a:prstGeom>
        </p:spPr>
        <p:txBody>
          <a:bodyPr vert="horz" lIns="0" tIns="0" rIns="0" bIns="0" rtlCol="0" anchor="t" anchorCtr="0">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07090A"/>
                </a:solidFill>
                <a:effectLst/>
                <a:uLnTx/>
                <a:uFillTx/>
                <a:latin typeface="+mj-lt"/>
                <a:ea typeface="+mj-ea"/>
                <a:cs typeface="+mj-cs"/>
              </a:rPr>
              <a:t>Bible Study Principle</a:t>
            </a:r>
          </a:p>
          <a:p>
            <a:pPr marL="0" marR="0" lvl="0" indent="0" algn="l" defTabSz="914400" rtl="0" eaLnBrk="1" fontAlgn="auto" latinLnBrk="0" hangingPunct="1">
              <a:lnSpc>
                <a:spcPct val="80000"/>
              </a:lnSpc>
              <a:spcBef>
                <a:spcPct val="0"/>
              </a:spcBef>
              <a:spcAft>
                <a:spcPts val="0"/>
              </a:spcAft>
              <a:buClrTx/>
              <a:buSzTx/>
              <a:buFontTx/>
              <a:buNone/>
              <a:tabLst/>
              <a:defRPr/>
            </a:pPr>
            <a:r>
              <a:rPr lang="en-US" sz="2200" dirty="0" smtClean="0">
                <a:solidFill>
                  <a:srgbClr val="FF0000"/>
                </a:solidFill>
                <a:latin typeface="+mj-lt"/>
                <a:ea typeface="+mj-ea"/>
                <a:cs typeface="+mj-cs"/>
              </a:rPr>
              <a:t>All scripture is to be rightly divided</a:t>
            </a:r>
          </a:p>
          <a:p>
            <a:pPr>
              <a:lnSpc>
                <a:spcPct val="80000"/>
              </a:lnSpc>
              <a:spcBef>
                <a:spcPct val="0"/>
              </a:spcBef>
            </a:pPr>
            <a:r>
              <a:rPr lang="en-US" i="1" dirty="0" smtClean="0">
                <a:solidFill>
                  <a:srgbClr val="07090A"/>
                </a:solidFill>
                <a:latin typeface="+mj-lt"/>
                <a:ea typeface="+mj-ea"/>
                <a:cs typeface="+mj-cs"/>
              </a:rPr>
              <a:t>2Tim 2:15 Study to </a:t>
            </a:r>
            <a:r>
              <a:rPr lang="en-US" i="1" dirty="0" err="1" smtClean="0">
                <a:solidFill>
                  <a:srgbClr val="07090A"/>
                </a:solidFill>
                <a:latin typeface="+mj-lt"/>
                <a:ea typeface="+mj-ea"/>
                <a:cs typeface="+mj-cs"/>
              </a:rPr>
              <a:t>shew</a:t>
            </a:r>
            <a:r>
              <a:rPr lang="en-US" i="1" dirty="0" smtClean="0">
                <a:solidFill>
                  <a:srgbClr val="07090A"/>
                </a:solidFill>
                <a:latin typeface="+mj-lt"/>
                <a:ea typeface="+mj-ea"/>
                <a:cs typeface="+mj-cs"/>
              </a:rPr>
              <a:t> thyself approved unto God, a workman that </a:t>
            </a:r>
            <a:r>
              <a:rPr lang="en-US" i="1" dirty="0" err="1" smtClean="0">
                <a:solidFill>
                  <a:srgbClr val="07090A"/>
                </a:solidFill>
                <a:latin typeface="+mj-lt"/>
                <a:ea typeface="+mj-ea"/>
                <a:cs typeface="+mj-cs"/>
              </a:rPr>
              <a:t>needeth</a:t>
            </a:r>
            <a:r>
              <a:rPr lang="en-US" i="1" dirty="0" smtClean="0">
                <a:solidFill>
                  <a:srgbClr val="07090A"/>
                </a:solidFill>
                <a:latin typeface="+mj-lt"/>
                <a:ea typeface="+mj-ea"/>
                <a:cs typeface="+mj-cs"/>
              </a:rPr>
              <a:t> not to be ashamed, rightly dividing the word of truth.</a:t>
            </a:r>
            <a:endParaRPr kumimoji="0" lang="en-US" sz="2000" b="0" i="1" u="none" strike="noStrike" kern="1200" cap="none" spc="0" normalizeH="0" baseline="0" noProof="0" dirty="0">
              <a:ln>
                <a:noFill/>
              </a:ln>
              <a:solidFill>
                <a:srgbClr val="07090A"/>
              </a:solidFill>
              <a:effectLst/>
              <a:uLnTx/>
              <a:uFillTx/>
              <a:latin typeface="+mj-lt"/>
              <a:ea typeface="+mj-ea"/>
              <a:cs typeface="+mj-cs"/>
            </a:endParaRPr>
          </a:p>
        </p:txBody>
      </p:sp>
    </p:spTree>
    <p:extLst>
      <p:ext uri="{BB962C8B-B14F-4D97-AF65-F5344CB8AC3E}">
        <p14:creationId xmlns:p14="http://schemas.microsoft.com/office/powerpoint/2010/main" xmlns="" val="40597689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H="1">
            <a:off x="4934848" y="914406"/>
            <a:ext cx="29028" cy="4659086"/>
          </a:xfrm>
          <a:prstGeom prst="line">
            <a:avLst/>
          </a:prstGeom>
          <a:ln w="38100">
            <a:solidFill>
              <a:schemeClr val="tx1">
                <a:alpha val="69020"/>
              </a:schemeClr>
            </a:solidFill>
            <a:miter lim="800000"/>
          </a:ln>
        </p:spPr>
        <p:style>
          <a:lnRef idx="1">
            <a:schemeClr val="accent1"/>
          </a:lnRef>
          <a:fillRef idx="0">
            <a:schemeClr val="accent1"/>
          </a:fillRef>
          <a:effectRef idx="0">
            <a:schemeClr val="accent1"/>
          </a:effectRef>
          <a:fontRef idx="minor">
            <a:schemeClr val="tx1"/>
          </a:fontRef>
        </p:style>
      </p:cxnSp>
      <p:sp>
        <p:nvSpPr>
          <p:cNvPr id="5" name="Title 20"/>
          <p:cNvSpPr>
            <a:spLocks noGrp="1"/>
          </p:cNvSpPr>
          <p:nvPr>
            <p:ph type="title"/>
          </p:nvPr>
        </p:nvSpPr>
        <p:spPr>
          <a:xfrm>
            <a:off x="5283193" y="667656"/>
            <a:ext cx="6865258" cy="899884"/>
          </a:xfrm>
        </p:spPr>
        <p:txBody>
          <a:bodyPr/>
          <a:lstStyle/>
          <a:p>
            <a:r>
              <a:rPr lang="en-US" sz="3200" dirty="0" smtClean="0">
                <a:solidFill>
                  <a:srgbClr val="07090A"/>
                </a:solidFill>
              </a:rPr>
              <a:t>1Thessalonians 3</a:t>
            </a:r>
            <a:br>
              <a:rPr lang="en-US" sz="3200" dirty="0" smtClean="0">
                <a:solidFill>
                  <a:srgbClr val="07090A"/>
                </a:solidFill>
              </a:rPr>
            </a:br>
            <a:r>
              <a:rPr lang="en-US" sz="2400" dirty="0" smtClean="0">
                <a:solidFill>
                  <a:srgbClr val="07090A"/>
                </a:solidFill>
              </a:rPr>
              <a:t>Outline</a:t>
            </a:r>
            <a:endParaRPr lang="en-US" sz="3200" dirty="0">
              <a:solidFill>
                <a:srgbClr val="07090A"/>
              </a:solidFill>
            </a:endParaRPr>
          </a:p>
        </p:txBody>
      </p:sp>
      <p:sp>
        <p:nvSpPr>
          <p:cNvPr id="7" name="Rectangle 6"/>
          <p:cNvSpPr/>
          <p:nvPr/>
        </p:nvSpPr>
        <p:spPr>
          <a:xfrm>
            <a:off x="5217880" y="1966654"/>
            <a:ext cx="6828971" cy="4201914"/>
          </a:xfrm>
          <a:prstGeom prst="rect">
            <a:avLst/>
          </a:prstGeom>
          <a:ln>
            <a:noFill/>
          </a:ln>
        </p:spPr>
        <p:txBody>
          <a:bodyPr wrap="square" lIns="91396" tIns="45699" rIns="91396" bIns="45699">
            <a:noAutofit/>
          </a:bodyPr>
          <a:lstStyle/>
          <a:p>
            <a:pPr marL="182880" indent="-182880">
              <a:lnSpc>
                <a:spcPct val="90000"/>
              </a:lnSpc>
              <a:spcBef>
                <a:spcPts val="600"/>
              </a:spcBef>
            </a:pPr>
            <a:r>
              <a:rPr lang="en-US" dirty="0" smtClean="0">
                <a:solidFill>
                  <a:srgbClr val="07090A"/>
                </a:solidFill>
              </a:rPr>
              <a:t>Divide each chapter into 2 to 4 sections.</a:t>
            </a:r>
          </a:p>
          <a:p>
            <a:pPr marL="182880" indent="-182880">
              <a:lnSpc>
                <a:spcPct val="90000"/>
              </a:lnSpc>
              <a:spcBef>
                <a:spcPts val="600"/>
              </a:spcBef>
            </a:pPr>
            <a:endParaRPr lang="en-US" b="1" dirty="0" smtClean="0">
              <a:solidFill>
                <a:srgbClr val="07090A"/>
              </a:solidFill>
            </a:endParaRPr>
          </a:p>
          <a:p>
            <a:pPr marL="182880" indent="-182880">
              <a:lnSpc>
                <a:spcPct val="90000"/>
              </a:lnSpc>
              <a:spcBef>
                <a:spcPts val="600"/>
              </a:spcBef>
              <a:buFont typeface="Arial" pitchFamily="34" charset="0"/>
              <a:buChar char="•"/>
            </a:pPr>
            <a:r>
              <a:rPr lang="en-US" dirty="0" smtClean="0">
                <a:solidFill>
                  <a:srgbClr val="07090A"/>
                </a:solidFill>
              </a:rPr>
              <a:t>Faith that withstands afflictions – verses 1-6</a:t>
            </a:r>
          </a:p>
          <a:p>
            <a:pPr marL="182880" indent="-182880">
              <a:lnSpc>
                <a:spcPct val="90000"/>
              </a:lnSpc>
              <a:spcBef>
                <a:spcPts val="600"/>
              </a:spcBef>
              <a:buFont typeface="Arial" pitchFamily="34" charset="0"/>
              <a:buChar char="•"/>
            </a:pPr>
            <a:endParaRPr lang="en-US" dirty="0" smtClean="0">
              <a:solidFill>
                <a:srgbClr val="07090A"/>
              </a:solidFill>
            </a:endParaRPr>
          </a:p>
          <a:p>
            <a:pPr marL="182880" indent="-182880">
              <a:lnSpc>
                <a:spcPct val="90000"/>
              </a:lnSpc>
              <a:spcBef>
                <a:spcPts val="600"/>
              </a:spcBef>
              <a:buFont typeface="Arial" pitchFamily="34" charset="0"/>
              <a:buChar char="•"/>
            </a:pPr>
            <a:r>
              <a:rPr lang="en-US" dirty="0" smtClean="0">
                <a:solidFill>
                  <a:srgbClr val="07090A"/>
                </a:solidFill>
              </a:rPr>
              <a:t>Faith that comforts others of afflictions – verses 7-13</a:t>
            </a:r>
          </a:p>
          <a:p>
            <a:pPr marL="182880" indent="-182880">
              <a:lnSpc>
                <a:spcPct val="90000"/>
              </a:lnSpc>
              <a:spcBef>
                <a:spcPts val="600"/>
              </a:spcBef>
              <a:buFont typeface="Arial" pitchFamily="34" charset="0"/>
              <a:buChar char="•"/>
            </a:pPr>
            <a:endParaRPr lang="en-US" dirty="0" smtClean="0">
              <a:solidFill>
                <a:srgbClr val="07090A"/>
              </a:solidFill>
            </a:endParaRPr>
          </a:p>
        </p:txBody>
      </p:sp>
      <p:sp>
        <p:nvSpPr>
          <p:cNvPr id="10" name="Rectangle 9"/>
          <p:cNvSpPr/>
          <p:nvPr/>
        </p:nvSpPr>
        <p:spPr>
          <a:xfrm>
            <a:off x="290282" y="2249716"/>
            <a:ext cx="4499429" cy="4471951"/>
          </a:xfrm>
          <a:prstGeom prst="rect">
            <a:avLst/>
          </a:prstGeom>
          <a:ln>
            <a:noFill/>
          </a:ln>
        </p:spPr>
        <p:txBody>
          <a:bodyPr wrap="square" lIns="91396" tIns="45699" rIns="91396" bIns="45699">
            <a:spAutoFit/>
          </a:bodyPr>
          <a:lstStyle/>
          <a:p>
            <a:pPr indent="-182880">
              <a:lnSpc>
                <a:spcPct val="90000"/>
              </a:lnSpc>
              <a:spcBef>
                <a:spcPts val="600"/>
              </a:spcBef>
            </a:pPr>
            <a:r>
              <a:rPr lang="en-US" sz="2000" dirty="0" smtClean="0">
                <a:solidFill>
                  <a:srgbClr val="FF0000"/>
                </a:solidFill>
              </a:rPr>
              <a:t>The Principle of Three Applications of Scripture – Rightly dividing the application of scripture.</a:t>
            </a:r>
            <a:endParaRPr lang="en-US" b="1" dirty="0" smtClean="0">
              <a:solidFill>
                <a:srgbClr val="07090A"/>
              </a:solidFill>
            </a:endParaRPr>
          </a:p>
          <a:p>
            <a:pPr marL="182880" indent="-182880">
              <a:lnSpc>
                <a:spcPct val="90000"/>
              </a:lnSpc>
              <a:spcBef>
                <a:spcPts val="600"/>
              </a:spcBef>
              <a:buFont typeface="Arial" pitchFamily="34" charset="0"/>
              <a:buChar char="•"/>
            </a:pPr>
            <a:r>
              <a:rPr lang="en-US" dirty="0" smtClean="0">
                <a:solidFill>
                  <a:srgbClr val="07090A"/>
                </a:solidFill>
              </a:rPr>
              <a:t>All Scripture has one meaning in its natural context that can be applied in three ways: </a:t>
            </a:r>
            <a:r>
              <a:rPr lang="en-US" u="sng" dirty="0" smtClean="0">
                <a:solidFill>
                  <a:srgbClr val="07090A"/>
                </a:solidFill>
              </a:rPr>
              <a:t>Historical</a:t>
            </a:r>
            <a:r>
              <a:rPr lang="en-US" dirty="0" smtClean="0">
                <a:solidFill>
                  <a:srgbClr val="07090A"/>
                </a:solidFill>
              </a:rPr>
              <a:t>, </a:t>
            </a:r>
            <a:r>
              <a:rPr lang="en-US" u="sng" dirty="0" smtClean="0">
                <a:solidFill>
                  <a:srgbClr val="07090A"/>
                </a:solidFill>
              </a:rPr>
              <a:t>Doctrinal</a:t>
            </a:r>
            <a:r>
              <a:rPr lang="en-US" dirty="0" smtClean="0">
                <a:solidFill>
                  <a:srgbClr val="07090A"/>
                </a:solidFill>
              </a:rPr>
              <a:t>, </a:t>
            </a:r>
            <a:r>
              <a:rPr lang="en-US" u="sng" dirty="0" smtClean="0">
                <a:solidFill>
                  <a:srgbClr val="07090A"/>
                </a:solidFill>
              </a:rPr>
              <a:t>Devotional</a:t>
            </a:r>
            <a:br>
              <a:rPr lang="en-US" u="sng" dirty="0" smtClean="0">
                <a:solidFill>
                  <a:srgbClr val="07090A"/>
                </a:solidFill>
              </a:rPr>
            </a:br>
            <a:endParaRPr lang="en-US" dirty="0" smtClean="0">
              <a:solidFill>
                <a:srgbClr val="07090A"/>
              </a:solidFill>
            </a:endParaRPr>
          </a:p>
          <a:p>
            <a:pPr marL="182880" indent="-182880">
              <a:lnSpc>
                <a:spcPct val="90000"/>
              </a:lnSpc>
              <a:spcBef>
                <a:spcPts val="600"/>
              </a:spcBef>
              <a:buFont typeface="Arial" pitchFamily="34" charset="0"/>
              <a:buChar char="•"/>
            </a:pPr>
            <a:r>
              <a:rPr lang="en-US" b="1" dirty="0" smtClean="0">
                <a:solidFill>
                  <a:srgbClr val="07090A"/>
                </a:solidFill>
              </a:rPr>
              <a:t>Historical application: </a:t>
            </a:r>
            <a:r>
              <a:rPr lang="en-US" dirty="0" smtClean="0">
                <a:solidFill>
                  <a:srgbClr val="07090A"/>
                </a:solidFill>
              </a:rPr>
              <a:t/>
            </a:r>
            <a:br>
              <a:rPr lang="en-US" dirty="0" smtClean="0">
                <a:solidFill>
                  <a:srgbClr val="07090A"/>
                </a:solidFill>
              </a:rPr>
            </a:br>
            <a:r>
              <a:rPr lang="en-US" dirty="0" smtClean="0">
                <a:solidFill>
                  <a:srgbClr val="07090A"/>
                </a:solidFill>
              </a:rPr>
              <a:t>What was the historical, social, political, and cultural background of the book, chapter, verse?</a:t>
            </a:r>
          </a:p>
          <a:p>
            <a:pPr marL="182880" indent="-182880">
              <a:lnSpc>
                <a:spcPct val="90000"/>
              </a:lnSpc>
              <a:spcBef>
                <a:spcPts val="600"/>
              </a:spcBef>
              <a:buFont typeface="Arial" pitchFamily="34" charset="0"/>
              <a:buChar char="•"/>
            </a:pPr>
            <a:r>
              <a:rPr lang="en-US" b="1" dirty="0" smtClean="0">
                <a:solidFill>
                  <a:srgbClr val="07090A"/>
                </a:solidFill>
              </a:rPr>
              <a:t>Doctrinal application:</a:t>
            </a:r>
            <a:r>
              <a:rPr lang="en-US" dirty="0" smtClean="0">
                <a:solidFill>
                  <a:srgbClr val="07090A"/>
                </a:solidFill>
              </a:rPr>
              <a:t> </a:t>
            </a:r>
            <a:br>
              <a:rPr lang="en-US" dirty="0" smtClean="0">
                <a:solidFill>
                  <a:srgbClr val="07090A"/>
                </a:solidFill>
              </a:rPr>
            </a:br>
            <a:r>
              <a:rPr lang="en-US" dirty="0" smtClean="0">
                <a:solidFill>
                  <a:srgbClr val="07090A"/>
                </a:solidFill>
              </a:rPr>
              <a:t>What is the Scripture directly teaching?</a:t>
            </a:r>
          </a:p>
          <a:p>
            <a:pPr marL="182880" indent="-182880">
              <a:lnSpc>
                <a:spcPct val="90000"/>
              </a:lnSpc>
              <a:spcBef>
                <a:spcPts val="600"/>
              </a:spcBef>
              <a:buFont typeface="Arial" pitchFamily="34" charset="0"/>
              <a:buChar char="•"/>
            </a:pPr>
            <a:r>
              <a:rPr lang="en-US" b="1" dirty="0" smtClean="0">
                <a:solidFill>
                  <a:srgbClr val="07090A"/>
                </a:solidFill>
              </a:rPr>
              <a:t>Personal application: </a:t>
            </a:r>
            <a:br>
              <a:rPr lang="en-US" b="1" dirty="0" smtClean="0">
                <a:solidFill>
                  <a:srgbClr val="07090A"/>
                </a:solidFill>
              </a:rPr>
            </a:br>
            <a:r>
              <a:rPr lang="en-US" dirty="0" smtClean="0">
                <a:solidFill>
                  <a:srgbClr val="07090A"/>
                </a:solidFill>
              </a:rPr>
              <a:t>How can I apply this teaching or principle to my life?</a:t>
            </a:r>
          </a:p>
        </p:txBody>
      </p:sp>
      <p:sp>
        <p:nvSpPr>
          <p:cNvPr id="8" name="Title 20"/>
          <p:cNvSpPr txBox="1">
            <a:spLocks/>
          </p:cNvSpPr>
          <p:nvPr/>
        </p:nvSpPr>
        <p:spPr>
          <a:xfrm>
            <a:off x="449934" y="551542"/>
            <a:ext cx="4223660" cy="1494971"/>
          </a:xfrm>
          <a:prstGeom prst="rect">
            <a:avLst/>
          </a:prstGeom>
        </p:spPr>
        <p:txBody>
          <a:bodyPr vert="horz" lIns="0" tIns="0" rIns="0" bIns="0" rtlCol="0" anchor="t" anchorCtr="0">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07090A"/>
                </a:solidFill>
                <a:effectLst/>
                <a:uLnTx/>
                <a:uFillTx/>
                <a:latin typeface="+mj-lt"/>
                <a:ea typeface="+mj-ea"/>
                <a:cs typeface="+mj-cs"/>
              </a:rPr>
              <a:t>Bible Study Principle</a:t>
            </a:r>
          </a:p>
          <a:p>
            <a:pPr marL="0" marR="0" lvl="0" indent="0" algn="l" defTabSz="914400" rtl="0" eaLnBrk="1" fontAlgn="auto" latinLnBrk="0" hangingPunct="1">
              <a:lnSpc>
                <a:spcPct val="80000"/>
              </a:lnSpc>
              <a:spcBef>
                <a:spcPct val="0"/>
              </a:spcBef>
              <a:spcAft>
                <a:spcPts val="0"/>
              </a:spcAft>
              <a:buClrTx/>
              <a:buSzTx/>
              <a:buFontTx/>
              <a:buNone/>
              <a:tabLst/>
              <a:defRPr/>
            </a:pPr>
            <a:r>
              <a:rPr lang="en-US" sz="2200" dirty="0" smtClean="0">
                <a:solidFill>
                  <a:srgbClr val="FF0000"/>
                </a:solidFill>
                <a:latin typeface="+mj-lt"/>
                <a:ea typeface="+mj-ea"/>
                <a:cs typeface="+mj-cs"/>
              </a:rPr>
              <a:t>All scripture is to be rightly divided</a:t>
            </a:r>
          </a:p>
          <a:p>
            <a:pPr>
              <a:lnSpc>
                <a:spcPct val="80000"/>
              </a:lnSpc>
              <a:spcBef>
                <a:spcPct val="0"/>
              </a:spcBef>
            </a:pPr>
            <a:r>
              <a:rPr lang="en-US" i="1" dirty="0" smtClean="0">
                <a:solidFill>
                  <a:srgbClr val="07090A"/>
                </a:solidFill>
                <a:latin typeface="+mj-lt"/>
                <a:ea typeface="+mj-ea"/>
                <a:cs typeface="+mj-cs"/>
              </a:rPr>
              <a:t>2Tim 2:15 Study to </a:t>
            </a:r>
            <a:r>
              <a:rPr lang="en-US" i="1" dirty="0" err="1" smtClean="0">
                <a:solidFill>
                  <a:srgbClr val="07090A"/>
                </a:solidFill>
                <a:latin typeface="+mj-lt"/>
                <a:ea typeface="+mj-ea"/>
                <a:cs typeface="+mj-cs"/>
              </a:rPr>
              <a:t>shew</a:t>
            </a:r>
            <a:r>
              <a:rPr lang="en-US" i="1" dirty="0" smtClean="0">
                <a:solidFill>
                  <a:srgbClr val="07090A"/>
                </a:solidFill>
                <a:latin typeface="+mj-lt"/>
                <a:ea typeface="+mj-ea"/>
                <a:cs typeface="+mj-cs"/>
              </a:rPr>
              <a:t> thyself approved unto God, a workman that </a:t>
            </a:r>
            <a:r>
              <a:rPr lang="en-US" i="1" dirty="0" err="1" smtClean="0">
                <a:solidFill>
                  <a:srgbClr val="07090A"/>
                </a:solidFill>
                <a:latin typeface="+mj-lt"/>
                <a:ea typeface="+mj-ea"/>
                <a:cs typeface="+mj-cs"/>
              </a:rPr>
              <a:t>needeth</a:t>
            </a:r>
            <a:r>
              <a:rPr lang="en-US" i="1" dirty="0" smtClean="0">
                <a:solidFill>
                  <a:srgbClr val="07090A"/>
                </a:solidFill>
                <a:latin typeface="+mj-lt"/>
                <a:ea typeface="+mj-ea"/>
                <a:cs typeface="+mj-cs"/>
              </a:rPr>
              <a:t> not to be ashamed, rightly dividing the word of truth.</a:t>
            </a:r>
            <a:endParaRPr kumimoji="0" lang="en-US" sz="2000" b="0" i="1" u="none" strike="noStrike" kern="1200" cap="none" spc="0" normalizeH="0" baseline="0" noProof="0" dirty="0">
              <a:ln>
                <a:noFill/>
              </a:ln>
              <a:solidFill>
                <a:srgbClr val="07090A"/>
              </a:solidFill>
              <a:effectLst/>
              <a:uLnTx/>
              <a:uFillTx/>
              <a:latin typeface="+mj-lt"/>
              <a:ea typeface="+mj-ea"/>
              <a:cs typeface="+mj-cs"/>
            </a:endParaRPr>
          </a:p>
        </p:txBody>
      </p:sp>
    </p:spTree>
    <p:extLst>
      <p:ext uri="{BB962C8B-B14F-4D97-AF65-F5344CB8AC3E}">
        <p14:creationId xmlns:p14="http://schemas.microsoft.com/office/powerpoint/2010/main" xmlns="" val="40597689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H="1">
            <a:off x="4905820" y="914406"/>
            <a:ext cx="29028" cy="4659086"/>
          </a:xfrm>
          <a:prstGeom prst="line">
            <a:avLst/>
          </a:prstGeom>
          <a:ln w="38100">
            <a:solidFill>
              <a:schemeClr val="tx1">
                <a:alpha val="69020"/>
              </a:schemeClr>
            </a:solidFill>
            <a:miter lim="800000"/>
          </a:ln>
        </p:spPr>
        <p:style>
          <a:lnRef idx="1">
            <a:schemeClr val="accent1"/>
          </a:lnRef>
          <a:fillRef idx="0">
            <a:schemeClr val="accent1"/>
          </a:fillRef>
          <a:effectRef idx="0">
            <a:schemeClr val="accent1"/>
          </a:effectRef>
          <a:fontRef idx="minor">
            <a:schemeClr val="tx1"/>
          </a:fontRef>
        </p:style>
      </p:cxnSp>
      <p:sp>
        <p:nvSpPr>
          <p:cNvPr id="5" name="Title 20"/>
          <p:cNvSpPr>
            <a:spLocks noGrp="1"/>
          </p:cNvSpPr>
          <p:nvPr>
            <p:ph type="title"/>
          </p:nvPr>
        </p:nvSpPr>
        <p:spPr>
          <a:xfrm>
            <a:off x="5254165" y="667656"/>
            <a:ext cx="6865258" cy="899884"/>
          </a:xfrm>
        </p:spPr>
        <p:txBody>
          <a:bodyPr/>
          <a:lstStyle/>
          <a:p>
            <a:r>
              <a:rPr lang="en-US" sz="3200" dirty="0" smtClean="0">
                <a:solidFill>
                  <a:srgbClr val="07090A"/>
                </a:solidFill>
              </a:rPr>
              <a:t>1Thessalonians 4</a:t>
            </a:r>
            <a:br>
              <a:rPr lang="en-US" sz="3200" dirty="0" smtClean="0">
                <a:solidFill>
                  <a:srgbClr val="07090A"/>
                </a:solidFill>
              </a:rPr>
            </a:br>
            <a:r>
              <a:rPr lang="en-US" sz="2400" dirty="0" smtClean="0">
                <a:solidFill>
                  <a:srgbClr val="07090A"/>
                </a:solidFill>
              </a:rPr>
              <a:t>Outline</a:t>
            </a:r>
            <a:endParaRPr lang="en-US" sz="3200" dirty="0">
              <a:solidFill>
                <a:srgbClr val="07090A"/>
              </a:solidFill>
            </a:endParaRPr>
          </a:p>
        </p:txBody>
      </p:sp>
      <p:sp>
        <p:nvSpPr>
          <p:cNvPr id="7" name="Rectangle 6"/>
          <p:cNvSpPr/>
          <p:nvPr/>
        </p:nvSpPr>
        <p:spPr>
          <a:xfrm>
            <a:off x="5188853" y="1966654"/>
            <a:ext cx="6785428" cy="4201914"/>
          </a:xfrm>
          <a:prstGeom prst="rect">
            <a:avLst/>
          </a:prstGeom>
          <a:ln>
            <a:noFill/>
          </a:ln>
        </p:spPr>
        <p:txBody>
          <a:bodyPr wrap="square" lIns="91396" tIns="45699" rIns="91396" bIns="45699">
            <a:noAutofit/>
          </a:bodyPr>
          <a:lstStyle/>
          <a:p>
            <a:pPr marL="182880" indent="-182880">
              <a:lnSpc>
                <a:spcPct val="90000"/>
              </a:lnSpc>
              <a:spcBef>
                <a:spcPts val="600"/>
              </a:spcBef>
            </a:pPr>
            <a:r>
              <a:rPr lang="en-US" dirty="0" smtClean="0">
                <a:solidFill>
                  <a:srgbClr val="07090A"/>
                </a:solidFill>
              </a:rPr>
              <a:t>Divide each chapter into 2 to 4 sections.</a:t>
            </a:r>
          </a:p>
          <a:p>
            <a:pPr marL="182880" indent="-182880">
              <a:lnSpc>
                <a:spcPct val="90000"/>
              </a:lnSpc>
              <a:spcBef>
                <a:spcPts val="600"/>
              </a:spcBef>
            </a:pPr>
            <a:endParaRPr lang="en-US" b="1" dirty="0" smtClean="0">
              <a:solidFill>
                <a:srgbClr val="07090A"/>
              </a:solidFill>
            </a:endParaRPr>
          </a:p>
          <a:p>
            <a:pPr marL="182880" indent="-182880">
              <a:lnSpc>
                <a:spcPct val="90000"/>
              </a:lnSpc>
              <a:spcBef>
                <a:spcPts val="600"/>
              </a:spcBef>
              <a:buFont typeface="Arial" pitchFamily="34" charset="0"/>
              <a:buChar char="•"/>
            </a:pPr>
            <a:r>
              <a:rPr lang="en-US" dirty="0" smtClean="0">
                <a:solidFill>
                  <a:srgbClr val="07090A"/>
                </a:solidFill>
              </a:rPr>
              <a:t>Exhortation to sanctification – verses 1-8</a:t>
            </a:r>
          </a:p>
          <a:p>
            <a:pPr marL="182880" indent="-182880">
              <a:lnSpc>
                <a:spcPct val="90000"/>
              </a:lnSpc>
              <a:spcBef>
                <a:spcPts val="600"/>
              </a:spcBef>
              <a:buFont typeface="Arial" pitchFamily="34" charset="0"/>
              <a:buChar char="•"/>
            </a:pPr>
            <a:endParaRPr lang="en-US" dirty="0" smtClean="0">
              <a:solidFill>
                <a:srgbClr val="07090A"/>
              </a:solidFill>
            </a:endParaRPr>
          </a:p>
          <a:p>
            <a:pPr marL="182880" indent="-182880">
              <a:lnSpc>
                <a:spcPct val="90000"/>
              </a:lnSpc>
              <a:spcBef>
                <a:spcPts val="600"/>
              </a:spcBef>
              <a:buFont typeface="Arial" pitchFamily="34" charset="0"/>
              <a:buChar char="•"/>
            </a:pPr>
            <a:r>
              <a:rPr lang="en-US" dirty="0" smtClean="0">
                <a:solidFill>
                  <a:srgbClr val="07090A"/>
                </a:solidFill>
              </a:rPr>
              <a:t>Exhortation to increase in brotherly love – verses 9-12</a:t>
            </a:r>
          </a:p>
          <a:p>
            <a:pPr marL="182880" indent="-182880">
              <a:lnSpc>
                <a:spcPct val="90000"/>
              </a:lnSpc>
              <a:spcBef>
                <a:spcPts val="600"/>
              </a:spcBef>
              <a:buFont typeface="Arial" pitchFamily="34" charset="0"/>
              <a:buChar char="•"/>
            </a:pPr>
            <a:endParaRPr lang="en-US" dirty="0" smtClean="0">
              <a:solidFill>
                <a:srgbClr val="07090A"/>
              </a:solidFill>
            </a:endParaRPr>
          </a:p>
          <a:p>
            <a:pPr marL="182880" indent="-182880">
              <a:lnSpc>
                <a:spcPct val="90000"/>
              </a:lnSpc>
              <a:spcBef>
                <a:spcPts val="600"/>
              </a:spcBef>
              <a:buFont typeface="Arial" pitchFamily="34" charset="0"/>
              <a:buChar char="•"/>
            </a:pPr>
            <a:r>
              <a:rPr lang="en-US" dirty="0" smtClean="0">
                <a:solidFill>
                  <a:srgbClr val="07090A"/>
                </a:solidFill>
              </a:rPr>
              <a:t>Exhortation to comfort those who lost loved ones in Christ – </a:t>
            </a:r>
            <a:br>
              <a:rPr lang="en-US" dirty="0" smtClean="0">
                <a:solidFill>
                  <a:srgbClr val="07090A"/>
                </a:solidFill>
              </a:rPr>
            </a:br>
            <a:r>
              <a:rPr lang="en-US" dirty="0" smtClean="0">
                <a:solidFill>
                  <a:srgbClr val="07090A"/>
                </a:solidFill>
              </a:rPr>
              <a:t>verses 13-18</a:t>
            </a:r>
          </a:p>
          <a:p>
            <a:pPr marL="182880" indent="-182880">
              <a:lnSpc>
                <a:spcPct val="90000"/>
              </a:lnSpc>
              <a:spcBef>
                <a:spcPts val="600"/>
              </a:spcBef>
              <a:buFont typeface="Arial" pitchFamily="34" charset="0"/>
              <a:buChar char="•"/>
            </a:pPr>
            <a:endParaRPr lang="en-US" dirty="0" smtClean="0">
              <a:solidFill>
                <a:srgbClr val="07090A"/>
              </a:solidFill>
            </a:endParaRPr>
          </a:p>
          <a:p>
            <a:pPr marL="182880" indent="-182880">
              <a:lnSpc>
                <a:spcPct val="90000"/>
              </a:lnSpc>
              <a:spcBef>
                <a:spcPts val="600"/>
              </a:spcBef>
              <a:buFont typeface="Arial" pitchFamily="34" charset="0"/>
              <a:buChar char="•"/>
            </a:pPr>
            <a:endParaRPr lang="en-US" dirty="0" smtClean="0">
              <a:solidFill>
                <a:srgbClr val="07090A"/>
              </a:solidFill>
            </a:endParaRPr>
          </a:p>
        </p:txBody>
      </p:sp>
      <p:sp>
        <p:nvSpPr>
          <p:cNvPr id="10" name="Rectangle 9"/>
          <p:cNvSpPr/>
          <p:nvPr/>
        </p:nvSpPr>
        <p:spPr>
          <a:xfrm>
            <a:off x="290282" y="2249716"/>
            <a:ext cx="4499429" cy="4471951"/>
          </a:xfrm>
          <a:prstGeom prst="rect">
            <a:avLst/>
          </a:prstGeom>
          <a:ln>
            <a:noFill/>
          </a:ln>
        </p:spPr>
        <p:txBody>
          <a:bodyPr wrap="square" lIns="91396" tIns="45699" rIns="91396" bIns="45699">
            <a:spAutoFit/>
          </a:bodyPr>
          <a:lstStyle/>
          <a:p>
            <a:pPr indent="-182880">
              <a:lnSpc>
                <a:spcPct val="90000"/>
              </a:lnSpc>
              <a:spcBef>
                <a:spcPts val="600"/>
              </a:spcBef>
            </a:pPr>
            <a:r>
              <a:rPr lang="en-US" sz="2000" dirty="0" smtClean="0">
                <a:solidFill>
                  <a:srgbClr val="FF0000"/>
                </a:solidFill>
              </a:rPr>
              <a:t>The Principle of Three Applications of Scripture – Rightly dividing the application of scripture.</a:t>
            </a:r>
            <a:endParaRPr lang="en-US" b="1" dirty="0" smtClean="0">
              <a:solidFill>
                <a:srgbClr val="07090A"/>
              </a:solidFill>
            </a:endParaRPr>
          </a:p>
          <a:p>
            <a:pPr marL="182880" indent="-182880">
              <a:lnSpc>
                <a:spcPct val="90000"/>
              </a:lnSpc>
              <a:spcBef>
                <a:spcPts val="600"/>
              </a:spcBef>
              <a:buFont typeface="Arial" pitchFamily="34" charset="0"/>
              <a:buChar char="•"/>
            </a:pPr>
            <a:r>
              <a:rPr lang="en-US" dirty="0" smtClean="0">
                <a:solidFill>
                  <a:srgbClr val="07090A"/>
                </a:solidFill>
              </a:rPr>
              <a:t>All Scripture has one meaning in its natural context that can be applied in three ways: </a:t>
            </a:r>
            <a:r>
              <a:rPr lang="en-US" u="sng" dirty="0" smtClean="0">
                <a:solidFill>
                  <a:srgbClr val="07090A"/>
                </a:solidFill>
              </a:rPr>
              <a:t>Historical</a:t>
            </a:r>
            <a:r>
              <a:rPr lang="en-US" dirty="0" smtClean="0">
                <a:solidFill>
                  <a:srgbClr val="07090A"/>
                </a:solidFill>
              </a:rPr>
              <a:t>, </a:t>
            </a:r>
            <a:r>
              <a:rPr lang="en-US" u="sng" dirty="0" smtClean="0">
                <a:solidFill>
                  <a:srgbClr val="07090A"/>
                </a:solidFill>
              </a:rPr>
              <a:t>Doctrinal</a:t>
            </a:r>
            <a:r>
              <a:rPr lang="en-US" dirty="0" smtClean="0">
                <a:solidFill>
                  <a:srgbClr val="07090A"/>
                </a:solidFill>
              </a:rPr>
              <a:t>, </a:t>
            </a:r>
            <a:r>
              <a:rPr lang="en-US" u="sng" dirty="0" smtClean="0">
                <a:solidFill>
                  <a:srgbClr val="07090A"/>
                </a:solidFill>
              </a:rPr>
              <a:t>Devotional</a:t>
            </a:r>
            <a:br>
              <a:rPr lang="en-US" u="sng" dirty="0" smtClean="0">
                <a:solidFill>
                  <a:srgbClr val="07090A"/>
                </a:solidFill>
              </a:rPr>
            </a:br>
            <a:endParaRPr lang="en-US" dirty="0" smtClean="0">
              <a:solidFill>
                <a:srgbClr val="07090A"/>
              </a:solidFill>
            </a:endParaRPr>
          </a:p>
          <a:p>
            <a:pPr marL="182880" indent="-182880">
              <a:lnSpc>
                <a:spcPct val="90000"/>
              </a:lnSpc>
              <a:spcBef>
                <a:spcPts val="600"/>
              </a:spcBef>
              <a:buFont typeface="Arial" pitchFamily="34" charset="0"/>
              <a:buChar char="•"/>
            </a:pPr>
            <a:r>
              <a:rPr lang="en-US" b="1" dirty="0" smtClean="0">
                <a:solidFill>
                  <a:srgbClr val="07090A"/>
                </a:solidFill>
              </a:rPr>
              <a:t>Historical application: </a:t>
            </a:r>
            <a:r>
              <a:rPr lang="en-US" dirty="0" smtClean="0">
                <a:solidFill>
                  <a:srgbClr val="07090A"/>
                </a:solidFill>
              </a:rPr>
              <a:t/>
            </a:r>
            <a:br>
              <a:rPr lang="en-US" dirty="0" smtClean="0">
                <a:solidFill>
                  <a:srgbClr val="07090A"/>
                </a:solidFill>
              </a:rPr>
            </a:br>
            <a:r>
              <a:rPr lang="en-US" dirty="0" smtClean="0">
                <a:solidFill>
                  <a:srgbClr val="07090A"/>
                </a:solidFill>
              </a:rPr>
              <a:t>What was the historical, social, political, and cultural background of the book, chapter, verse?</a:t>
            </a:r>
          </a:p>
          <a:p>
            <a:pPr marL="182880" indent="-182880">
              <a:lnSpc>
                <a:spcPct val="90000"/>
              </a:lnSpc>
              <a:spcBef>
                <a:spcPts val="600"/>
              </a:spcBef>
              <a:buFont typeface="Arial" pitchFamily="34" charset="0"/>
              <a:buChar char="•"/>
            </a:pPr>
            <a:r>
              <a:rPr lang="en-US" b="1" dirty="0" smtClean="0">
                <a:solidFill>
                  <a:srgbClr val="07090A"/>
                </a:solidFill>
              </a:rPr>
              <a:t>Doctrinal application:</a:t>
            </a:r>
            <a:r>
              <a:rPr lang="en-US" dirty="0" smtClean="0">
                <a:solidFill>
                  <a:srgbClr val="07090A"/>
                </a:solidFill>
              </a:rPr>
              <a:t> </a:t>
            </a:r>
            <a:br>
              <a:rPr lang="en-US" dirty="0" smtClean="0">
                <a:solidFill>
                  <a:srgbClr val="07090A"/>
                </a:solidFill>
              </a:rPr>
            </a:br>
            <a:r>
              <a:rPr lang="en-US" dirty="0" smtClean="0">
                <a:solidFill>
                  <a:srgbClr val="07090A"/>
                </a:solidFill>
              </a:rPr>
              <a:t>What is the Scripture directly teaching?</a:t>
            </a:r>
          </a:p>
          <a:p>
            <a:pPr marL="182880" indent="-182880">
              <a:lnSpc>
                <a:spcPct val="90000"/>
              </a:lnSpc>
              <a:spcBef>
                <a:spcPts val="600"/>
              </a:spcBef>
              <a:buFont typeface="Arial" pitchFamily="34" charset="0"/>
              <a:buChar char="•"/>
            </a:pPr>
            <a:r>
              <a:rPr lang="en-US" b="1" dirty="0" smtClean="0">
                <a:solidFill>
                  <a:srgbClr val="07090A"/>
                </a:solidFill>
              </a:rPr>
              <a:t>Personal application: </a:t>
            </a:r>
            <a:br>
              <a:rPr lang="en-US" b="1" dirty="0" smtClean="0">
                <a:solidFill>
                  <a:srgbClr val="07090A"/>
                </a:solidFill>
              </a:rPr>
            </a:br>
            <a:r>
              <a:rPr lang="en-US" dirty="0" smtClean="0">
                <a:solidFill>
                  <a:srgbClr val="07090A"/>
                </a:solidFill>
              </a:rPr>
              <a:t>How can I apply this teaching or principle to my life?</a:t>
            </a:r>
          </a:p>
        </p:txBody>
      </p:sp>
      <p:sp>
        <p:nvSpPr>
          <p:cNvPr id="8" name="Title 20"/>
          <p:cNvSpPr txBox="1">
            <a:spLocks/>
          </p:cNvSpPr>
          <p:nvPr/>
        </p:nvSpPr>
        <p:spPr>
          <a:xfrm>
            <a:off x="449934" y="551542"/>
            <a:ext cx="4223660" cy="1494971"/>
          </a:xfrm>
          <a:prstGeom prst="rect">
            <a:avLst/>
          </a:prstGeom>
        </p:spPr>
        <p:txBody>
          <a:bodyPr vert="horz" lIns="0" tIns="0" rIns="0" bIns="0" rtlCol="0" anchor="t" anchorCtr="0">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07090A"/>
                </a:solidFill>
                <a:effectLst/>
                <a:uLnTx/>
                <a:uFillTx/>
                <a:latin typeface="+mj-lt"/>
                <a:ea typeface="+mj-ea"/>
                <a:cs typeface="+mj-cs"/>
              </a:rPr>
              <a:t>Bible Study Principle</a:t>
            </a:r>
          </a:p>
          <a:p>
            <a:pPr marL="0" marR="0" lvl="0" indent="0" algn="l" defTabSz="914400" rtl="0" eaLnBrk="1" fontAlgn="auto" latinLnBrk="0" hangingPunct="1">
              <a:lnSpc>
                <a:spcPct val="80000"/>
              </a:lnSpc>
              <a:spcBef>
                <a:spcPct val="0"/>
              </a:spcBef>
              <a:spcAft>
                <a:spcPts val="0"/>
              </a:spcAft>
              <a:buClrTx/>
              <a:buSzTx/>
              <a:buFontTx/>
              <a:buNone/>
              <a:tabLst/>
              <a:defRPr/>
            </a:pPr>
            <a:r>
              <a:rPr lang="en-US" sz="2200" dirty="0" smtClean="0">
                <a:solidFill>
                  <a:srgbClr val="FF0000"/>
                </a:solidFill>
                <a:latin typeface="+mj-lt"/>
                <a:ea typeface="+mj-ea"/>
                <a:cs typeface="+mj-cs"/>
              </a:rPr>
              <a:t>All scripture is to be rightly divided</a:t>
            </a:r>
          </a:p>
          <a:p>
            <a:pPr>
              <a:lnSpc>
                <a:spcPct val="80000"/>
              </a:lnSpc>
              <a:spcBef>
                <a:spcPct val="0"/>
              </a:spcBef>
            </a:pPr>
            <a:r>
              <a:rPr lang="en-US" i="1" dirty="0" smtClean="0">
                <a:solidFill>
                  <a:srgbClr val="07090A"/>
                </a:solidFill>
                <a:latin typeface="+mj-lt"/>
                <a:ea typeface="+mj-ea"/>
                <a:cs typeface="+mj-cs"/>
              </a:rPr>
              <a:t>2Tim 2:15 Study to </a:t>
            </a:r>
            <a:r>
              <a:rPr lang="en-US" i="1" dirty="0" err="1" smtClean="0">
                <a:solidFill>
                  <a:srgbClr val="07090A"/>
                </a:solidFill>
                <a:latin typeface="+mj-lt"/>
                <a:ea typeface="+mj-ea"/>
                <a:cs typeface="+mj-cs"/>
              </a:rPr>
              <a:t>shew</a:t>
            </a:r>
            <a:r>
              <a:rPr lang="en-US" i="1" dirty="0" smtClean="0">
                <a:solidFill>
                  <a:srgbClr val="07090A"/>
                </a:solidFill>
                <a:latin typeface="+mj-lt"/>
                <a:ea typeface="+mj-ea"/>
                <a:cs typeface="+mj-cs"/>
              </a:rPr>
              <a:t> thyself approved unto God, a workman that </a:t>
            </a:r>
            <a:r>
              <a:rPr lang="en-US" i="1" dirty="0" err="1" smtClean="0">
                <a:solidFill>
                  <a:srgbClr val="07090A"/>
                </a:solidFill>
                <a:latin typeface="+mj-lt"/>
                <a:ea typeface="+mj-ea"/>
                <a:cs typeface="+mj-cs"/>
              </a:rPr>
              <a:t>needeth</a:t>
            </a:r>
            <a:r>
              <a:rPr lang="en-US" i="1" dirty="0" smtClean="0">
                <a:solidFill>
                  <a:srgbClr val="07090A"/>
                </a:solidFill>
                <a:latin typeface="+mj-lt"/>
                <a:ea typeface="+mj-ea"/>
                <a:cs typeface="+mj-cs"/>
              </a:rPr>
              <a:t> not to be ashamed, rightly dividing the word of truth.</a:t>
            </a:r>
            <a:endParaRPr kumimoji="0" lang="en-US" sz="2000" b="0" i="1" u="none" strike="noStrike" kern="1200" cap="none" spc="0" normalizeH="0" baseline="0" noProof="0" dirty="0">
              <a:ln>
                <a:noFill/>
              </a:ln>
              <a:solidFill>
                <a:srgbClr val="07090A"/>
              </a:solidFill>
              <a:effectLst/>
              <a:uLnTx/>
              <a:uFillTx/>
              <a:latin typeface="+mj-lt"/>
              <a:ea typeface="+mj-ea"/>
              <a:cs typeface="+mj-cs"/>
            </a:endParaRPr>
          </a:p>
        </p:txBody>
      </p:sp>
    </p:spTree>
    <p:extLst>
      <p:ext uri="{BB962C8B-B14F-4D97-AF65-F5344CB8AC3E}">
        <p14:creationId xmlns:p14="http://schemas.microsoft.com/office/powerpoint/2010/main" xmlns="" val="40597689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H="1">
            <a:off x="4905820" y="899892"/>
            <a:ext cx="29028" cy="4659086"/>
          </a:xfrm>
          <a:prstGeom prst="line">
            <a:avLst/>
          </a:prstGeom>
          <a:ln w="38100">
            <a:solidFill>
              <a:schemeClr val="tx1">
                <a:alpha val="69020"/>
              </a:schemeClr>
            </a:solidFill>
            <a:miter lim="800000"/>
          </a:ln>
        </p:spPr>
        <p:style>
          <a:lnRef idx="1">
            <a:schemeClr val="accent1"/>
          </a:lnRef>
          <a:fillRef idx="0">
            <a:schemeClr val="accent1"/>
          </a:fillRef>
          <a:effectRef idx="0">
            <a:schemeClr val="accent1"/>
          </a:effectRef>
          <a:fontRef idx="minor">
            <a:schemeClr val="tx1"/>
          </a:fontRef>
        </p:style>
      </p:cxnSp>
      <p:sp>
        <p:nvSpPr>
          <p:cNvPr id="5" name="Title 20"/>
          <p:cNvSpPr>
            <a:spLocks noGrp="1"/>
          </p:cNvSpPr>
          <p:nvPr>
            <p:ph type="title"/>
          </p:nvPr>
        </p:nvSpPr>
        <p:spPr>
          <a:xfrm>
            <a:off x="5254165" y="653142"/>
            <a:ext cx="6865258" cy="899884"/>
          </a:xfrm>
        </p:spPr>
        <p:txBody>
          <a:bodyPr/>
          <a:lstStyle/>
          <a:p>
            <a:r>
              <a:rPr lang="en-US" sz="3200" dirty="0" smtClean="0">
                <a:solidFill>
                  <a:srgbClr val="07090A"/>
                </a:solidFill>
              </a:rPr>
              <a:t>1Thessalonians 5</a:t>
            </a:r>
            <a:br>
              <a:rPr lang="en-US" sz="3200" dirty="0" smtClean="0">
                <a:solidFill>
                  <a:srgbClr val="07090A"/>
                </a:solidFill>
              </a:rPr>
            </a:br>
            <a:r>
              <a:rPr lang="en-US" sz="2400" dirty="0" smtClean="0">
                <a:solidFill>
                  <a:srgbClr val="07090A"/>
                </a:solidFill>
              </a:rPr>
              <a:t>Outline</a:t>
            </a:r>
            <a:endParaRPr lang="en-US" sz="3200" dirty="0">
              <a:solidFill>
                <a:srgbClr val="07090A"/>
              </a:solidFill>
            </a:endParaRPr>
          </a:p>
        </p:txBody>
      </p:sp>
      <p:sp>
        <p:nvSpPr>
          <p:cNvPr id="7" name="Rectangle 6"/>
          <p:cNvSpPr/>
          <p:nvPr/>
        </p:nvSpPr>
        <p:spPr>
          <a:xfrm>
            <a:off x="5188853" y="1952140"/>
            <a:ext cx="6785428" cy="4201914"/>
          </a:xfrm>
          <a:prstGeom prst="rect">
            <a:avLst/>
          </a:prstGeom>
          <a:ln>
            <a:noFill/>
          </a:ln>
        </p:spPr>
        <p:txBody>
          <a:bodyPr wrap="square" lIns="91396" tIns="45699" rIns="91396" bIns="45699">
            <a:noAutofit/>
          </a:bodyPr>
          <a:lstStyle/>
          <a:p>
            <a:pPr marL="182880" indent="-182880">
              <a:lnSpc>
                <a:spcPct val="90000"/>
              </a:lnSpc>
              <a:spcBef>
                <a:spcPts val="600"/>
              </a:spcBef>
            </a:pPr>
            <a:r>
              <a:rPr lang="en-US" dirty="0" smtClean="0">
                <a:solidFill>
                  <a:srgbClr val="07090A"/>
                </a:solidFill>
              </a:rPr>
              <a:t>Divide each chapter into 2 to 4 sections.</a:t>
            </a:r>
          </a:p>
          <a:p>
            <a:pPr marL="182880" indent="-182880">
              <a:lnSpc>
                <a:spcPct val="90000"/>
              </a:lnSpc>
              <a:spcBef>
                <a:spcPts val="600"/>
              </a:spcBef>
            </a:pPr>
            <a:endParaRPr lang="en-US" b="1" dirty="0" smtClean="0">
              <a:solidFill>
                <a:srgbClr val="07090A"/>
              </a:solidFill>
            </a:endParaRPr>
          </a:p>
          <a:p>
            <a:pPr marL="182880" indent="-182880">
              <a:lnSpc>
                <a:spcPct val="90000"/>
              </a:lnSpc>
              <a:spcBef>
                <a:spcPts val="600"/>
              </a:spcBef>
              <a:buFont typeface="Arial" pitchFamily="34" charset="0"/>
              <a:buChar char="•"/>
            </a:pPr>
            <a:r>
              <a:rPr lang="en-US" dirty="0" smtClean="0">
                <a:solidFill>
                  <a:srgbClr val="07090A"/>
                </a:solidFill>
              </a:rPr>
              <a:t>Exhortation to live a vigilant and sober life in anticipation of Christ’s return – verses 1-11</a:t>
            </a:r>
          </a:p>
          <a:p>
            <a:pPr marL="182880" indent="-182880">
              <a:lnSpc>
                <a:spcPct val="90000"/>
              </a:lnSpc>
              <a:spcBef>
                <a:spcPts val="600"/>
              </a:spcBef>
              <a:buFont typeface="Arial" pitchFamily="34" charset="0"/>
              <a:buChar char="•"/>
            </a:pPr>
            <a:endParaRPr lang="en-US" dirty="0" smtClean="0">
              <a:solidFill>
                <a:srgbClr val="07090A"/>
              </a:solidFill>
            </a:endParaRPr>
          </a:p>
          <a:p>
            <a:pPr marL="182880" indent="-182880">
              <a:lnSpc>
                <a:spcPct val="90000"/>
              </a:lnSpc>
              <a:spcBef>
                <a:spcPts val="600"/>
              </a:spcBef>
              <a:buFont typeface="Arial" pitchFamily="34" charset="0"/>
              <a:buChar char="•"/>
            </a:pPr>
            <a:r>
              <a:rPr lang="en-US" dirty="0" smtClean="0">
                <a:solidFill>
                  <a:srgbClr val="07090A"/>
                </a:solidFill>
              </a:rPr>
              <a:t>Exhortation to know and to love the church elders – verses 12-13</a:t>
            </a:r>
          </a:p>
          <a:p>
            <a:pPr marL="182880" indent="-182880">
              <a:lnSpc>
                <a:spcPct val="90000"/>
              </a:lnSpc>
              <a:spcBef>
                <a:spcPts val="600"/>
              </a:spcBef>
              <a:buFont typeface="Arial" pitchFamily="34" charset="0"/>
              <a:buChar char="•"/>
            </a:pPr>
            <a:endParaRPr lang="en-US" dirty="0" smtClean="0">
              <a:solidFill>
                <a:srgbClr val="07090A"/>
              </a:solidFill>
            </a:endParaRPr>
          </a:p>
          <a:p>
            <a:pPr marL="182880" indent="-182880">
              <a:lnSpc>
                <a:spcPct val="90000"/>
              </a:lnSpc>
              <a:spcBef>
                <a:spcPts val="600"/>
              </a:spcBef>
              <a:buFont typeface="Arial" pitchFamily="34" charset="0"/>
              <a:buChar char="•"/>
            </a:pPr>
            <a:r>
              <a:rPr lang="en-US" dirty="0" smtClean="0">
                <a:solidFill>
                  <a:srgbClr val="07090A"/>
                </a:solidFill>
              </a:rPr>
              <a:t>Misc exhortations – verses 14-28</a:t>
            </a:r>
          </a:p>
          <a:p>
            <a:pPr marL="182880" indent="-182880">
              <a:lnSpc>
                <a:spcPct val="90000"/>
              </a:lnSpc>
              <a:spcBef>
                <a:spcPts val="600"/>
              </a:spcBef>
              <a:buFont typeface="Arial" pitchFamily="34" charset="0"/>
              <a:buChar char="•"/>
            </a:pPr>
            <a:endParaRPr lang="en-US" dirty="0" smtClean="0">
              <a:solidFill>
                <a:srgbClr val="07090A"/>
              </a:solidFill>
            </a:endParaRPr>
          </a:p>
          <a:p>
            <a:pPr marL="182880" indent="-182880">
              <a:lnSpc>
                <a:spcPct val="90000"/>
              </a:lnSpc>
              <a:spcBef>
                <a:spcPts val="600"/>
              </a:spcBef>
              <a:buFont typeface="Arial" pitchFamily="34" charset="0"/>
              <a:buChar char="•"/>
            </a:pPr>
            <a:endParaRPr lang="en-US" dirty="0" smtClean="0">
              <a:solidFill>
                <a:srgbClr val="07090A"/>
              </a:solidFill>
            </a:endParaRPr>
          </a:p>
          <a:p>
            <a:pPr marL="182880" indent="-182880">
              <a:lnSpc>
                <a:spcPct val="90000"/>
              </a:lnSpc>
              <a:spcBef>
                <a:spcPts val="600"/>
              </a:spcBef>
              <a:buFont typeface="Arial" pitchFamily="34" charset="0"/>
              <a:buChar char="•"/>
            </a:pPr>
            <a:endParaRPr lang="en-US" dirty="0" smtClean="0">
              <a:solidFill>
                <a:srgbClr val="07090A"/>
              </a:solidFill>
            </a:endParaRPr>
          </a:p>
          <a:p>
            <a:pPr marL="182880" indent="-182880">
              <a:lnSpc>
                <a:spcPct val="90000"/>
              </a:lnSpc>
              <a:spcBef>
                <a:spcPts val="600"/>
              </a:spcBef>
              <a:buFont typeface="Arial" pitchFamily="34" charset="0"/>
              <a:buChar char="•"/>
            </a:pPr>
            <a:endParaRPr lang="en-US" dirty="0" smtClean="0">
              <a:solidFill>
                <a:srgbClr val="07090A"/>
              </a:solidFill>
            </a:endParaRPr>
          </a:p>
        </p:txBody>
      </p:sp>
      <p:sp>
        <p:nvSpPr>
          <p:cNvPr id="10" name="Rectangle 9"/>
          <p:cNvSpPr/>
          <p:nvPr/>
        </p:nvSpPr>
        <p:spPr>
          <a:xfrm>
            <a:off x="290282" y="2249716"/>
            <a:ext cx="4499429" cy="4471951"/>
          </a:xfrm>
          <a:prstGeom prst="rect">
            <a:avLst/>
          </a:prstGeom>
          <a:ln>
            <a:noFill/>
          </a:ln>
        </p:spPr>
        <p:txBody>
          <a:bodyPr wrap="square" lIns="91396" tIns="45699" rIns="91396" bIns="45699">
            <a:spAutoFit/>
          </a:bodyPr>
          <a:lstStyle/>
          <a:p>
            <a:pPr indent="-182880">
              <a:lnSpc>
                <a:spcPct val="90000"/>
              </a:lnSpc>
              <a:spcBef>
                <a:spcPts val="600"/>
              </a:spcBef>
            </a:pPr>
            <a:r>
              <a:rPr lang="en-US" sz="2000" dirty="0" smtClean="0">
                <a:solidFill>
                  <a:srgbClr val="FF0000"/>
                </a:solidFill>
              </a:rPr>
              <a:t>The Principle of Three Applications of Scripture – Rightly dividing the application of scripture.</a:t>
            </a:r>
            <a:endParaRPr lang="en-US" b="1" dirty="0" smtClean="0">
              <a:solidFill>
                <a:srgbClr val="07090A"/>
              </a:solidFill>
            </a:endParaRPr>
          </a:p>
          <a:p>
            <a:pPr marL="182880" indent="-182880">
              <a:lnSpc>
                <a:spcPct val="90000"/>
              </a:lnSpc>
              <a:spcBef>
                <a:spcPts val="600"/>
              </a:spcBef>
              <a:buFont typeface="Arial" pitchFamily="34" charset="0"/>
              <a:buChar char="•"/>
            </a:pPr>
            <a:r>
              <a:rPr lang="en-US" dirty="0" smtClean="0">
                <a:solidFill>
                  <a:srgbClr val="07090A"/>
                </a:solidFill>
              </a:rPr>
              <a:t>All Scripture has one meaning in its natural context that can be applied in three ways: </a:t>
            </a:r>
            <a:r>
              <a:rPr lang="en-US" u="sng" dirty="0" smtClean="0">
                <a:solidFill>
                  <a:srgbClr val="07090A"/>
                </a:solidFill>
              </a:rPr>
              <a:t>Historical</a:t>
            </a:r>
            <a:r>
              <a:rPr lang="en-US" dirty="0" smtClean="0">
                <a:solidFill>
                  <a:srgbClr val="07090A"/>
                </a:solidFill>
              </a:rPr>
              <a:t>, </a:t>
            </a:r>
            <a:r>
              <a:rPr lang="en-US" u="sng" dirty="0" smtClean="0">
                <a:solidFill>
                  <a:srgbClr val="07090A"/>
                </a:solidFill>
              </a:rPr>
              <a:t>Doctrinal</a:t>
            </a:r>
            <a:r>
              <a:rPr lang="en-US" dirty="0" smtClean="0">
                <a:solidFill>
                  <a:srgbClr val="07090A"/>
                </a:solidFill>
              </a:rPr>
              <a:t>, </a:t>
            </a:r>
            <a:r>
              <a:rPr lang="en-US" u="sng" dirty="0" smtClean="0">
                <a:solidFill>
                  <a:srgbClr val="07090A"/>
                </a:solidFill>
              </a:rPr>
              <a:t>Devotional</a:t>
            </a:r>
            <a:br>
              <a:rPr lang="en-US" u="sng" dirty="0" smtClean="0">
                <a:solidFill>
                  <a:srgbClr val="07090A"/>
                </a:solidFill>
              </a:rPr>
            </a:br>
            <a:endParaRPr lang="en-US" dirty="0" smtClean="0">
              <a:solidFill>
                <a:srgbClr val="07090A"/>
              </a:solidFill>
            </a:endParaRPr>
          </a:p>
          <a:p>
            <a:pPr marL="182880" indent="-182880">
              <a:lnSpc>
                <a:spcPct val="90000"/>
              </a:lnSpc>
              <a:spcBef>
                <a:spcPts val="600"/>
              </a:spcBef>
              <a:buFont typeface="Arial" pitchFamily="34" charset="0"/>
              <a:buChar char="•"/>
            </a:pPr>
            <a:r>
              <a:rPr lang="en-US" b="1" dirty="0" smtClean="0">
                <a:solidFill>
                  <a:srgbClr val="07090A"/>
                </a:solidFill>
              </a:rPr>
              <a:t>Historical application: </a:t>
            </a:r>
            <a:r>
              <a:rPr lang="en-US" dirty="0" smtClean="0">
                <a:solidFill>
                  <a:srgbClr val="07090A"/>
                </a:solidFill>
              </a:rPr>
              <a:t/>
            </a:r>
            <a:br>
              <a:rPr lang="en-US" dirty="0" smtClean="0">
                <a:solidFill>
                  <a:srgbClr val="07090A"/>
                </a:solidFill>
              </a:rPr>
            </a:br>
            <a:r>
              <a:rPr lang="en-US" dirty="0" smtClean="0">
                <a:solidFill>
                  <a:srgbClr val="07090A"/>
                </a:solidFill>
              </a:rPr>
              <a:t>What was the historical, social, political, and cultural background of the book, chapter, verse?</a:t>
            </a:r>
          </a:p>
          <a:p>
            <a:pPr marL="182880" indent="-182880">
              <a:lnSpc>
                <a:spcPct val="90000"/>
              </a:lnSpc>
              <a:spcBef>
                <a:spcPts val="600"/>
              </a:spcBef>
              <a:buFont typeface="Arial" pitchFamily="34" charset="0"/>
              <a:buChar char="•"/>
            </a:pPr>
            <a:r>
              <a:rPr lang="en-US" b="1" dirty="0" smtClean="0">
                <a:solidFill>
                  <a:srgbClr val="07090A"/>
                </a:solidFill>
              </a:rPr>
              <a:t>Doctrinal application:</a:t>
            </a:r>
            <a:r>
              <a:rPr lang="en-US" dirty="0" smtClean="0">
                <a:solidFill>
                  <a:srgbClr val="07090A"/>
                </a:solidFill>
              </a:rPr>
              <a:t> </a:t>
            </a:r>
            <a:br>
              <a:rPr lang="en-US" dirty="0" smtClean="0">
                <a:solidFill>
                  <a:srgbClr val="07090A"/>
                </a:solidFill>
              </a:rPr>
            </a:br>
            <a:r>
              <a:rPr lang="en-US" dirty="0" smtClean="0">
                <a:solidFill>
                  <a:srgbClr val="07090A"/>
                </a:solidFill>
              </a:rPr>
              <a:t>What is the Scripture directly teaching?</a:t>
            </a:r>
          </a:p>
          <a:p>
            <a:pPr marL="182880" indent="-182880">
              <a:lnSpc>
                <a:spcPct val="90000"/>
              </a:lnSpc>
              <a:spcBef>
                <a:spcPts val="600"/>
              </a:spcBef>
              <a:buFont typeface="Arial" pitchFamily="34" charset="0"/>
              <a:buChar char="•"/>
            </a:pPr>
            <a:r>
              <a:rPr lang="en-US" b="1" dirty="0" smtClean="0">
                <a:solidFill>
                  <a:srgbClr val="07090A"/>
                </a:solidFill>
              </a:rPr>
              <a:t>Personal application: </a:t>
            </a:r>
            <a:br>
              <a:rPr lang="en-US" b="1" dirty="0" smtClean="0">
                <a:solidFill>
                  <a:srgbClr val="07090A"/>
                </a:solidFill>
              </a:rPr>
            </a:br>
            <a:r>
              <a:rPr lang="en-US" dirty="0" smtClean="0">
                <a:solidFill>
                  <a:srgbClr val="07090A"/>
                </a:solidFill>
              </a:rPr>
              <a:t>How can I apply this teaching or principle to my life?</a:t>
            </a:r>
          </a:p>
        </p:txBody>
      </p:sp>
      <p:sp>
        <p:nvSpPr>
          <p:cNvPr id="8" name="Title 20"/>
          <p:cNvSpPr txBox="1">
            <a:spLocks/>
          </p:cNvSpPr>
          <p:nvPr/>
        </p:nvSpPr>
        <p:spPr>
          <a:xfrm>
            <a:off x="449934" y="551542"/>
            <a:ext cx="4223660" cy="1494971"/>
          </a:xfrm>
          <a:prstGeom prst="rect">
            <a:avLst/>
          </a:prstGeom>
        </p:spPr>
        <p:txBody>
          <a:bodyPr vert="horz" lIns="0" tIns="0" rIns="0" bIns="0" rtlCol="0" anchor="t" anchorCtr="0">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07090A"/>
                </a:solidFill>
                <a:effectLst/>
                <a:uLnTx/>
                <a:uFillTx/>
                <a:latin typeface="+mj-lt"/>
                <a:ea typeface="+mj-ea"/>
                <a:cs typeface="+mj-cs"/>
              </a:rPr>
              <a:t>Bible Study Principle</a:t>
            </a:r>
          </a:p>
          <a:p>
            <a:pPr marL="0" marR="0" lvl="0" indent="0" algn="l" defTabSz="914400" rtl="0" eaLnBrk="1" fontAlgn="auto" latinLnBrk="0" hangingPunct="1">
              <a:lnSpc>
                <a:spcPct val="80000"/>
              </a:lnSpc>
              <a:spcBef>
                <a:spcPct val="0"/>
              </a:spcBef>
              <a:spcAft>
                <a:spcPts val="0"/>
              </a:spcAft>
              <a:buClrTx/>
              <a:buSzTx/>
              <a:buFontTx/>
              <a:buNone/>
              <a:tabLst/>
              <a:defRPr/>
            </a:pPr>
            <a:r>
              <a:rPr lang="en-US" sz="2200" dirty="0" smtClean="0">
                <a:solidFill>
                  <a:srgbClr val="FF0000"/>
                </a:solidFill>
                <a:latin typeface="+mj-lt"/>
                <a:ea typeface="+mj-ea"/>
                <a:cs typeface="+mj-cs"/>
              </a:rPr>
              <a:t>All scripture is to be rightly divided</a:t>
            </a:r>
          </a:p>
          <a:p>
            <a:pPr>
              <a:lnSpc>
                <a:spcPct val="80000"/>
              </a:lnSpc>
              <a:spcBef>
                <a:spcPct val="0"/>
              </a:spcBef>
            </a:pPr>
            <a:r>
              <a:rPr lang="en-US" i="1" dirty="0" smtClean="0">
                <a:solidFill>
                  <a:srgbClr val="07090A"/>
                </a:solidFill>
                <a:latin typeface="+mj-lt"/>
                <a:ea typeface="+mj-ea"/>
                <a:cs typeface="+mj-cs"/>
              </a:rPr>
              <a:t>2Tim 2:15 Study to </a:t>
            </a:r>
            <a:r>
              <a:rPr lang="en-US" i="1" dirty="0" err="1" smtClean="0">
                <a:solidFill>
                  <a:srgbClr val="07090A"/>
                </a:solidFill>
                <a:latin typeface="+mj-lt"/>
                <a:ea typeface="+mj-ea"/>
                <a:cs typeface="+mj-cs"/>
              </a:rPr>
              <a:t>shew</a:t>
            </a:r>
            <a:r>
              <a:rPr lang="en-US" i="1" dirty="0" smtClean="0">
                <a:solidFill>
                  <a:srgbClr val="07090A"/>
                </a:solidFill>
                <a:latin typeface="+mj-lt"/>
                <a:ea typeface="+mj-ea"/>
                <a:cs typeface="+mj-cs"/>
              </a:rPr>
              <a:t> thyself approved unto God, a workman that </a:t>
            </a:r>
            <a:r>
              <a:rPr lang="en-US" i="1" dirty="0" err="1" smtClean="0">
                <a:solidFill>
                  <a:srgbClr val="07090A"/>
                </a:solidFill>
                <a:latin typeface="+mj-lt"/>
                <a:ea typeface="+mj-ea"/>
                <a:cs typeface="+mj-cs"/>
              </a:rPr>
              <a:t>needeth</a:t>
            </a:r>
            <a:r>
              <a:rPr lang="en-US" i="1" dirty="0" smtClean="0">
                <a:solidFill>
                  <a:srgbClr val="07090A"/>
                </a:solidFill>
                <a:latin typeface="+mj-lt"/>
                <a:ea typeface="+mj-ea"/>
                <a:cs typeface="+mj-cs"/>
              </a:rPr>
              <a:t> not to be ashamed, rightly dividing the word of truth.</a:t>
            </a:r>
            <a:endParaRPr kumimoji="0" lang="en-US" sz="2000" b="0" i="1" u="none" strike="noStrike" kern="1200" cap="none" spc="0" normalizeH="0" baseline="0" noProof="0" dirty="0">
              <a:ln>
                <a:noFill/>
              </a:ln>
              <a:solidFill>
                <a:srgbClr val="07090A"/>
              </a:solidFill>
              <a:effectLst/>
              <a:uLnTx/>
              <a:uFillTx/>
              <a:latin typeface="+mj-lt"/>
              <a:ea typeface="+mj-ea"/>
              <a:cs typeface="+mj-cs"/>
            </a:endParaRPr>
          </a:p>
        </p:txBody>
      </p:sp>
    </p:spTree>
    <p:extLst>
      <p:ext uri="{BB962C8B-B14F-4D97-AF65-F5344CB8AC3E}">
        <p14:creationId xmlns:p14="http://schemas.microsoft.com/office/powerpoint/2010/main" xmlns="" val="40597689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2_blank">
  <a:themeElements>
    <a:clrScheme name="Oracle">
      <a:dk1>
        <a:srgbClr val="5F5F5F"/>
      </a:dk1>
      <a:lt1>
        <a:srgbClr val="FFFFFF"/>
      </a:lt1>
      <a:dk2>
        <a:srgbClr val="7F7F7F"/>
      </a:dk2>
      <a:lt2>
        <a:srgbClr val="DCE3E4"/>
      </a:lt2>
      <a:accent1>
        <a:srgbClr val="F8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1555E"/>
        </a:solidFill>
        <a:ln w="19050">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5"/>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smtClean="0"/>
        </a:defPPr>
      </a:lstStyle>
    </a:txDef>
  </a:objectDefaults>
  <a:extraClrSchemeLst/>
  <a:extLst>
    <a:ext uri="{05A4C25C-085E-4340-85A3-A5531E510DB2}">
      <thm15:themeFamily xmlns:thm15="http://schemas.microsoft.com/office/thememl/2012/main" xmlns="" name="Oracle_16x9-2014-v2.1.x" id="{327BA289-4253-4B1F-93E1-0383345A9128}" vid="{D6F0D91B-DD93-4308-9726-31EB480EB9A1}"/>
    </a:ext>
  </a:extLst>
</a:theme>
</file>

<file path=ppt/theme/theme2.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8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8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22234</TotalTime>
  <Words>2756</Words>
  <Application>Microsoft Office PowerPoint</Application>
  <PresentationFormat>Custom</PresentationFormat>
  <Paragraphs>321</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2_blank</vt:lpstr>
      <vt:lpstr>Slide 1</vt:lpstr>
      <vt:lpstr>Slide 2</vt:lpstr>
      <vt:lpstr>Slide 3</vt:lpstr>
      <vt:lpstr>Historical: The Apostle Paul’s  2nd Missionary Journey Acts 15:36-18:22</vt:lpstr>
      <vt:lpstr>1Thessalonians 1 Outline</vt:lpstr>
      <vt:lpstr>1Thessalonians 2 Outline</vt:lpstr>
      <vt:lpstr>1Thessalonians 3 Outline</vt:lpstr>
      <vt:lpstr>1Thessalonians 4 Outline</vt:lpstr>
      <vt:lpstr>1Thessalonians 5 Outline</vt:lpstr>
      <vt:lpstr>Which sections are more strongly emphasized by the writer? </vt:lpstr>
      <vt:lpstr>Slide 11</vt:lpstr>
      <vt:lpstr>Slide 12</vt:lpstr>
      <vt:lpstr>Top 3 Lessons from the principle of Measured Words</vt:lpstr>
      <vt:lpstr>Top 3 Lessons from the principle of Measured Words</vt:lpstr>
      <vt:lpstr>Top 3 Lessons from the principle of Measured Words</vt:lpstr>
      <vt:lpstr>What Worked</vt:lpstr>
      <vt:lpstr>Top 3 Lessons from the principle of Measured Words</vt:lpstr>
      <vt:lpstr>Top 3 Lessons from the principle of Measured Words</vt:lpstr>
      <vt:lpstr>Top 3 Lessons from the principle of Measured Words</vt:lpstr>
      <vt:lpstr>Top 3 Lessons from the principle of Measured Words</vt:lpstr>
      <vt:lpstr>1Thessalonians </vt:lpstr>
    </vt:vector>
  </TitlesOfParts>
  <Company>Oracle Corporation</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OPCM CVC Deck</dc:title>
  <dc:creator>OCM PM Team</dc:creator>
  <cp:lastModifiedBy>RSHEE</cp:lastModifiedBy>
  <cp:revision>696</cp:revision>
  <cp:lastPrinted>2014-07-16T02:22:57Z</cp:lastPrinted>
  <dcterms:created xsi:type="dcterms:W3CDTF">2015-12-15T05:04:20Z</dcterms:created>
  <dcterms:modified xsi:type="dcterms:W3CDTF">2016-10-08T23:23:34Z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2343037</vt:lpwstr>
  </property>
  <property fmtid="{D5CDD505-2E9C-101B-9397-08002B2CF9AE}" pid="3" name="NXPowerLiteSettings">
    <vt:lpwstr>F98007B004F000</vt:lpwstr>
  </property>
  <property fmtid="{D5CDD505-2E9C-101B-9397-08002B2CF9AE}" pid="4" name="NXPowerLiteVersion">
    <vt:lpwstr>D5.0.2</vt:lpwstr>
  </property>
</Properties>
</file>