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sldIdLst>
    <p:sldId id="260" r:id="rId2"/>
    <p:sldId id="287" r:id="rId3"/>
    <p:sldId id="294" r:id="rId4"/>
    <p:sldId id="258" r:id="rId5"/>
    <p:sldId id="290" r:id="rId6"/>
    <p:sldId id="291" r:id="rId7"/>
    <p:sldId id="292" r:id="rId8"/>
    <p:sldId id="293" r:id="rId9"/>
    <p:sldId id="273" r:id="rId10"/>
    <p:sldId id="274" r:id="rId11"/>
    <p:sldId id="275" r:id="rId12"/>
    <p:sldId id="276" r:id="rId13"/>
    <p:sldId id="284" r:id="rId14"/>
    <p:sldId id="285" r:id="rId15"/>
    <p:sldId id="286" r:id="rId16"/>
    <p:sldId id="280" r:id="rId17"/>
    <p:sldId id="305" r:id="rId18"/>
    <p:sldId id="306" r:id="rId19"/>
    <p:sldId id="307" r:id="rId20"/>
    <p:sldId id="277" r:id="rId21"/>
    <p:sldId id="279" r:id="rId22"/>
    <p:sldId id="301" r:id="rId23"/>
    <p:sldId id="272" r:id="rId24"/>
    <p:sldId id="259" r:id="rId25"/>
    <p:sldId id="271" r:id="rId26"/>
    <p:sldId id="261" r:id="rId27"/>
    <p:sldId id="295" r:id="rId28"/>
    <p:sldId id="262" r:id="rId29"/>
    <p:sldId id="263" r:id="rId30"/>
    <p:sldId id="264" r:id="rId31"/>
    <p:sldId id="265" r:id="rId32"/>
    <p:sldId id="266" r:id="rId33"/>
    <p:sldId id="267" r:id="rId34"/>
    <p:sldId id="268" r:id="rId35"/>
    <p:sldId id="269" r:id="rId36"/>
    <p:sldId id="270" r:id="rId37"/>
    <p:sldId id="281" r:id="rId38"/>
    <p:sldId id="282" r:id="rId39"/>
    <p:sldId id="283" r:id="rId40"/>
    <p:sldId id="296" r:id="rId41"/>
    <p:sldId id="297" r:id="rId42"/>
    <p:sldId id="298" r:id="rId43"/>
    <p:sldId id="299" r:id="rId44"/>
    <p:sldId id="300" r:id="rId45"/>
    <p:sldId id="288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E286D-D0B6-1349-B8D6-47C2B6301BBE}" v="16" dt="2018-12-15T17:16:02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22"/>
    <p:restoredTop sz="94655"/>
  </p:normalViewPr>
  <p:slideViewPr>
    <p:cSldViewPr snapToGrid="0" snapToObjects="1">
      <p:cViewPr varScale="1">
        <p:scale>
          <a:sx n="99" d="100"/>
          <a:sy n="99" d="100"/>
        </p:scale>
        <p:origin x="70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de Glosser" userId="c799d7132dddff5c" providerId="LiveId" clId="{02AE286D-D0B6-1349-B8D6-47C2B6301BBE}"/>
    <pc:docChg chg="delSld">
      <pc:chgData name="Wade Glosser" userId="c799d7132dddff5c" providerId="LiveId" clId="{02AE286D-D0B6-1349-B8D6-47C2B6301BBE}" dt="2018-12-16T21:00:09.234" v="4" actId="2696"/>
      <pc:docMkLst>
        <pc:docMk/>
      </pc:docMkLst>
      <pc:sldChg chg="del">
        <pc:chgData name="Wade Glosser" userId="c799d7132dddff5c" providerId="LiveId" clId="{02AE286D-D0B6-1349-B8D6-47C2B6301BBE}" dt="2018-12-16T21:00:09.234" v="4" actId="2696"/>
        <pc:sldMkLst>
          <pc:docMk/>
          <pc:sldMk cId="3041678194" sldId="257"/>
        </pc:sldMkLst>
      </pc:sldChg>
      <pc:sldChg chg="del">
        <pc:chgData name="Wade Glosser" userId="c799d7132dddff5c" providerId="LiveId" clId="{02AE286D-D0B6-1349-B8D6-47C2B6301BBE}" dt="2018-12-16T20:59:52.426" v="1" actId="2696"/>
        <pc:sldMkLst>
          <pc:docMk/>
          <pc:sldMk cId="2862801581" sldId="289"/>
        </pc:sldMkLst>
      </pc:sldChg>
      <pc:sldChg chg="del">
        <pc:chgData name="Wade Glosser" userId="c799d7132dddff5c" providerId="LiveId" clId="{02AE286D-D0B6-1349-B8D6-47C2B6301BBE}" dt="2018-12-16T20:59:49.518" v="0" actId="2696"/>
        <pc:sldMkLst>
          <pc:docMk/>
          <pc:sldMk cId="2134257647" sldId="302"/>
        </pc:sldMkLst>
      </pc:sldChg>
      <pc:sldChg chg="del">
        <pc:chgData name="Wade Glosser" userId="c799d7132dddff5c" providerId="LiveId" clId="{02AE286D-D0B6-1349-B8D6-47C2B6301BBE}" dt="2018-12-16T20:59:55.353" v="2" actId="2696"/>
        <pc:sldMkLst>
          <pc:docMk/>
          <pc:sldMk cId="2816837484" sldId="303"/>
        </pc:sldMkLst>
      </pc:sldChg>
      <pc:sldChg chg="del">
        <pc:chgData name="Wade Glosser" userId="c799d7132dddff5c" providerId="LiveId" clId="{02AE286D-D0B6-1349-B8D6-47C2B6301BBE}" dt="2018-12-16T20:59:58.277" v="3" actId="2696"/>
        <pc:sldMkLst>
          <pc:docMk/>
          <pc:sldMk cId="708242143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FD187-0A4B-E149-9FEE-E0BF9D3A3F43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7B6B9-2BD7-6E46-825A-45D768629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5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Discipleship – disciples in a container </a:t>
            </a:r>
          </a:p>
          <a:p>
            <a:r>
              <a:rPr lang="en-US" dirty="0"/>
              <a:t>Sanctification – something separated out for special use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27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Hear means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08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quotes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6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 speaking to Joshua</a:t>
            </a:r>
          </a:p>
          <a:p>
            <a:r>
              <a:rPr lang="en-US" dirty="0"/>
              <a:t>Remember – I will be with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09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Meditation before observe to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30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quotes </a:t>
            </a:r>
            <a:r>
              <a:rPr lang="en-US" dirty="0" err="1"/>
              <a:t>Deut</a:t>
            </a:r>
            <a:r>
              <a:rPr lang="en-US" dirty="0"/>
              <a:t>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09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Aswe</a:t>
            </a:r>
            <a:r>
              <a:rPr lang="en-US" dirty="0"/>
              <a:t> grow in Christ </a:t>
            </a:r>
            <a:r>
              <a:rPr lang="en-US" dirty="0" err="1"/>
              <a:t>likness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00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God works in we work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Military model, Medical school, Parenting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3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72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the timeline of our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72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Separated for special use moving away from the old man to the new 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39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process of being separated Freed from the penalty Practice and presence 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77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where we  die to self and live for others, become like Christ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81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chosen generation, a royal priesthood, an holy nation, a peculiar people;</a:t>
            </a:r>
          </a:p>
          <a:p>
            <a:r>
              <a:rPr lang="en-US" dirty="0"/>
              <a:t>(KJV) open face beholding as in a glass the glory of the Lord, </a:t>
            </a:r>
          </a:p>
          <a:p>
            <a:r>
              <a:rPr lang="en-US" dirty="0"/>
              <a:t>are changed into the same image from glory to glory,</a:t>
            </a:r>
          </a:p>
          <a:p>
            <a:r>
              <a:rPr lang="en-US" dirty="0"/>
              <a:t>transformation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Everyone know Eph 2:8-9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7B6B9-2BD7-6E46-825A-45D7686293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6045C-F556-D448-ABFA-56A38BCAA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9E7CF-27C1-9649-86AB-C9D3761FF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790D5-AF0E-2240-9850-1552123A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C058D-951D-5240-A938-4EC4C101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DCAAE-C021-4D41-A4D3-20AA3D33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2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947E1-8756-A649-BB06-22FE92F36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A2527-1F28-7A43-9468-65B316D91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1CAAA-2E3C-D646-94E4-FEDFD517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2CEC5-6644-0142-87C7-8AB8FB6B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2DB19-F92B-1440-B700-A408CF8F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0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7FDB52-7214-8144-9E10-2EF6B6EA6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ED5EA-64AD-0F4D-8CBD-A0E5F2BF9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FD682-281A-BB4C-8DA8-2EE3618C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7FB08-31F9-4E4B-82D0-C0C5874B7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38097-C2FF-3546-A129-FD45DAB8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1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82AE7-1320-EB4D-86ED-303431E8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1C02A-DE7B-9D42-A692-2BAE1FB1F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01132-C636-6040-9AD5-8C78B93A1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4F97-48B2-A74F-9BF1-924088E2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BDC2A-6946-9B41-8137-715CF954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6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AB00-59A5-EA4C-8240-367747432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4E9A7-CF09-F649-B311-32D3EB605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B7819-A427-954A-8446-AB940CAB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6980E-1B62-AE40-83F1-CE1A1F77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CF2E2-A882-BD4A-8026-A789A970E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7BBFE-4F92-624B-8D71-3D05D57F7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111BC-CAE0-384D-BF00-71B5FF6C2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B031D-AC1C-3E47-BFE2-57398CB87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93601-A9FB-4A48-8237-3AFEE3E96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202B0-EE10-6A4D-B9E2-EBDF5560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8AE40-A584-954E-BF33-4D1B98B1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7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8882-5ECD-8E40-821C-999674DE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BA532-4EE6-0B46-B6F1-CF77AC202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FA56B-5BE5-4746-8AA5-C21F0DE11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04A45B-B1F7-4949-AD23-0771986F2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6D397D-1514-D647-869D-05FE35CAE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13018E-3252-AA4B-819D-6533F8AA4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CC3123-FCA1-804F-85D8-4BFBA2FB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15B3D-671D-6C4B-B91D-E217B4707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6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2F75-FBB5-704E-BF3E-5DBA7859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25CF74-8EEC-184A-B91E-C81366926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868F3-3347-1344-B4D1-29D3BB8A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EBCA5-6B73-F444-AD26-F03D0677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8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60447-F792-8A48-AC6F-78F0E227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A1A4DC-66C5-7142-9AB2-BC9A5B37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FAEB8-94C0-1E40-B6B8-CE81E86D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5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CF6F2-28DC-694C-9A15-92B8CD22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FB467-83AD-864B-B08F-826B4490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9C0D7-9E92-A640-96A0-6D26C0306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E1442-2687-3F4F-80C7-B0818D43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9E210-80AC-6549-B1D6-EDA3EDF9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3194C-83AA-8F4A-9CE5-B8BDFBB6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BF9C-704F-B144-AAFE-7B61CD63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DF7746-B1D5-2641-874A-157B0E7C5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5861D-EE58-9644-8CEE-54F96A299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FE7DB-6E97-9145-B7E0-E43FC8908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66D7C-843F-514B-BCBD-272897C2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B52F9-54BF-454F-B884-1175B258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8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34B9CB-7C79-E845-A8D8-6BF388C00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4E1FB-694B-A944-8288-D4898D740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1E966-B12F-374C-A205-734E30416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E820B-9A8C-2B44-A8CF-1CE239E94B08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16B32-CBFA-6C47-AE5D-5372F9E5DC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88870-3677-BD48-83CF-DD30E85ED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AE87-FF4F-E94D-99C6-2EC2E36CE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0" y="-565415"/>
            <a:ext cx="12191999" cy="304698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 fontAlgn="ctr"/>
            <a:endParaRPr lang="en-US" sz="3200" b="1" dirty="0"/>
          </a:p>
          <a:p>
            <a:pPr algn="ctr" fontAlgn="ctr"/>
            <a:endParaRPr lang="en-US" sz="3200" b="1" dirty="0"/>
          </a:p>
          <a:p>
            <a:pPr algn="ctr" fontAlgn="ctr"/>
            <a:r>
              <a:rPr lang="en-US" sz="3200" b="1" dirty="0"/>
              <a:t>The Method of Discipleship</a:t>
            </a:r>
          </a:p>
          <a:p>
            <a:pPr algn="ctr" fontAlgn="ctr"/>
            <a:endParaRPr lang="en-US" sz="3200" b="1" dirty="0"/>
          </a:p>
          <a:p>
            <a:pPr algn="ctr" fontAlgn="ctr"/>
            <a:r>
              <a:rPr lang="en-US" sz="3200" b="1" dirty="0"/>
              <a:t>God's design for our Sanctification and Maturity Of Believers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988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506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God Wants us to be conformed to His sons image </a:t>
            </a:r>
          </a:p>
          <a:p>
            <a:pPr fontAlgn="ctr"/>
            <a:r>
              <a:rPr lang="en-US" sz="3600" dirty="0"/>
              <a:t>	Rom 8:29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For whom he did foreknow, </a:t>
            </a:r>
          </a:p>
          <a:p>
            <a:pPr fontAlgn="ctr"/>
            <a:r>
              <a:rPr lang="en-US" sz="3600" dirty="0"/>
              <a:t>	he also did predestinate </a:t>
            </a:r>
          </a:p>
          <a:p>
            <a:pPr fontAlgn="ctr"/>
            <a:r>
              <a:rPr lang="en-US" sz="3600" dirty="0"/>
              <a:t>	to be conformed </a:t>
            </a:r>
          </a:p>
          <a:p>
            <a:pPr fontAlgn="ctr"/>
            <a:r>
              <a:rPr lang="en-US" sz="3600" dirty="0"/>
              <a:t>	to the image of his Son, </a:t>
            </a:r>
          </a:p>
          <a:p>
            <a:pPr fontAlgn="ctr"/>
            <a:r>
              <a:rPr lang="en-US" sz="3600" dirty="0"/>
              <a:t>that He might be the firstborn </a:t>
            </a:r>
          </a:p>
          <a:p>
            <a:pPr fontAlgn="ctr"/>
            <a:r>
              <a:rPr lang="en-US" sz="3600" dirty="0"/>
              <a:t>	among many brethren.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0" y="388692"/>
            <a:ext cx="12191999" cy="113877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 fontAlgn="ctr"/>
            <a:r>
              <a:rPr lang="en-US" sz="32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49081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722912"/>
            <a:ext cx="92145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What God works in We work out Phil 2:12-13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12b work out your own salvation </a:t>
            </a:r>
          </a:p>
          <a:p>
            <a:pPr fontAlgn="ctr"/>
            <a:r>
              <a:rPr lang="en-US" sz="3600" dirty="0"/>
              <a:t>	with fear and trembling. 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13 For it is God which worketh in you </a:t>
            </a:r>
          </a:p>
          <a:p>
            <a:pPr fontAlgn="ctr"/>
            <a:r>
              <a:rPr lang="en-US" sz="3600" dirty="0"/>
              <a:t>	both to will and to do of his good pleasure</a:t>
            </a:r>
            <a:r>
              <a:rPr lang="en-US" sz="3200" dirty="0"/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0" y="388691"/>
            <a:ext cx="12191999" cy="113877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 fontAlgn="ctr"/>
            <a:r>
              <a:rPr lang="en-US" sz="32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3636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5682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Becoming like Christ by imitating Him</a:t>
            </a:r>
          </a:p>
          <a:p>
            <a:pPr fontAlgn="ctr"/>
            <a:endParaRPr lang="en-US" sz="3600" dirty="0"/>
          </a:p>
          <a:p>
            <a:r>
              <a:rPr lang="en-US" sz="3600" dirty="0"/>
              <a:t>Imitate others faith Heb 13:7</a:t>
            </a:r>
          </a:p>
          <a:p>
            <a:r>
              <a:rPr lang="en-US" sz="3600" dirty="0"/>
              <a:t>Remember them which have the rule over you, </a:t>
            </a:r>
          </a:p>
          <a:p>
            <a:r>
              <a:rPr lang="en-US" sz="3600" dirty="0"/>
              <a:t>	who have spoken unto you the word of God: </a:t>
            </a:r>
          </a:p>
          <a:p>
            <a:r>
              <a:rPr lang="en-US" sz="3600" dirty="0"/>
              <a:t>	whose faith follow, </a:t>
            </a:r>
          </a:p>
          <a:p>
            <a:r>
              <a:rPr lang="en-US" sz="3600" dirty="0"/>
              <a:t>	considering the end of their conversation.</a:t>
            </a:r>
          </a:p>
          <a:p>
            <a:endParaRPr lang="en-US" sz="3600" dirty="0"/>
          </a:p>
          <a:p>
            <a:r>
              <a:rPr lang="en-US" sz="3600" dirty="0"/>
              <a:t>This is my beloved Son </a:t>
            </a:r>
            <a:r>
              <a:rPr lang="en-US" sz="3600" b="1" dirty="0"/>
              <a:t>hear</a:t>
            </a:r>
            <a:r>
              <a:rPr lang="en-US" sz="3600" dirty="0"/>
              <a:t> ye him Mk 9:7</a:t>
            </a:r>
          </a:p>
          <a:p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7402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0162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Basics - fundamentals </a:t>
            </a:r>
          </a:p>
          <a:p>
            <a:r>
              <a:rPr lang="en-US" sz="3600" dirty="0"/>
              <a:t>	Nourishment &amp; Exercise	</a:t>
            </a:r>
          </a:p>
          <a:p>
            <a:endParaRPr lang="en-US" sz="3600" dirty="0"/>
          </a:p>
          <a:p>
            <a:r>
              <a:rPr lang="en-US" sz="3600" dirty="0"/>
              <a:t>Thy words were found, </a:t>
            </a:r>
          </a:p>
          <a:p>
            <a:r>
              <a:rPr lang="en-US" sz="3600" dirty="0"/>
              <a:t>	and I did eat them; </a:t>
            </a:r>
          </a:p>
          <a:p>
            <a:r>
              <a:rPr lang="en-US" sz="3600" dirty="0"/>
              <a:t>	and thy word was unto me </a:t>
            </a:r>
          </a:p>
          <a:p>
            <a:r>
              <a:rPr lang="en-US" sz="3600" dirty="0"/>
              <a:t>	the joy and rejoicing of mine heart: </a:t>
            </a:r>
          </a:p>
          <a:p>
            <a:r>
              <a:rPr lang="en-US" sz="3600" dirty="0"/>
              <a:t>	for I am called by thy name, O Lord God of hosts.</a:t>
            </a:r>
          </a:p>
          <a:p>
            <a:r>
              <a:rPr lang="en-US" sz="3600" dirty="0"/>
              <a:t>	Jeremiah 15:16</a:t>
            </a:r>
          </a:p>
          <a:p>
            <a:endParaRPr lang="en-US" sz="3200" dirty="0"/>
          </a:p>
          <a:p>
            <a:r>
              <a:rPr lang="en-US" sz="2800" dirty="0"/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2065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Basics - fundamentals </a:t>
            </a:r>
          </a:p>
          <a:p>
            <a:r>
              <a:rPr lang="en-US" sz="3600" dirty="0"/>
              <a:t>	Nourishment &amp; Exercise	</a:t>
            </a:r>
          </a:p>
          <a:p>
            <a:r>
              <a:rPr lang="en-US" sz="3600" dirty="0"/>
              <a:t>Spirit will teach you John 14:26</a:t>
            </a:r>
          </a:p>
          <a:p>
            <a:r>
              <a:rPr lang="en-US" sz="3600" dirty="0"/>
              <a:t>But the Comforter, </a:t>
            </a:r>
          </a:p>
          <a:p>
            <a:r>
              <a:rPr lang="en-US" sz="3600" dirty="0"/>
              <a:t>	which is the Holy Ghost, </a:t>
            </a:r>
          </a:p>
          <a:p>
            <a:r>
              <a:rPr lang="en-US" sz="3600" dirty="0"/>
              <a:t>	whom the Father will send in my name, </a:t>
            </a:r>
          </a:p>
          <a:p>
            <a:r>
              <a:rPr lang="en-US" sz="3600" dirty="0"/>
              <a:t>	he shall teach you all things, </a:t>
            </a:r>
          </a:p>
          <a:p>
            <a:r>
              <a:rPr lang="en-US" sz="3600" dirty="0"/>
              <a:t>	and bring all things to your remembrance, </a:t>
            </a:r>
          </a:p>
          <a:p>
            <a:r>
              <a:rPr lang="en-US" sz="3600" dirty="0"/>
              <a:t>	whatsoever I have said unto you.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5665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Basics - fundamentals </a:t>
            </a:r>
          </a:p>
          <a:p>
            <a:r>
              <a:rPr lang="en-US" sz="3600" dirty="0"/>
              <a:t>	Nourishment &amp; Exercise </a:t>
            </a:r>
          </a:p>
          <a:p>
            <a:r>
              <a:rPr lang="en-US" sz="3600" dirty="0"/>
              <a:t>Words are Spirit and thy are life John 6:63</a:t>
            </a:r>
          </a:p>
          <a:p>
            <a:endParaRPr lang="en-US" sz="3600" dirty="0"/>
          </a:p>
          <a:p>
            <a:r>
              <a:rPr lang="en-US" sz="3600" dirty="0"/>
              <a:t>It is the spirit that </a:t>
            </a:r>
            <a:r>
              <a:rPr lang="en-US" sz="3600" dirty="0" err="1"/>
              <a:t>quickeneth</a:t>
            </a:r>
            <a:r>
              <a:rPr lang="en-US" sz="3600" dirty="0"/>
              <a:t>; </a:t>
            </a:r>
          </a:p>
          <a:p>
            <a:r>
              <a:rPr lang="en-US" sz="3600" dirty="0"/>
              <a:t>	the flesh profiteth nothing: </a:t>
            </a:r>
          </a:p>
          <a:p>
            <a:r>
              <a:rPr lang="en-US" sz="3600" dirty="0"/>
              <a:t>	the words that I speak unto you, </a:t>
            </a:r>
          </a:p>
          <a:p>
            <a:r>
              <a:rPr lang="en-US" sz="3600" dirty="0"/>
              <a:t>	they are spirit, and they are life.</a:t>
            </a:r>
          </a:p>
          <a:p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650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032817"/>
            <a:ext cx="92145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Basics - fundamentals </a:t>
            </a:r>
          </a:p>
          <a:p>
            <a:r>
              <a:rPr lang="en-US" sz="3600" dirty="0"/>
              <a:t>	 Nourishment &amp; Exercise </a:t>
            </a:r>
          </a:p>
          <a:p>
            <a:endParaRPr lang="en-US" sz="3600" dirty="0"/>
          </a:p>
          <a:p>
            <a:pPr fontAlgn="ctr"/>
            <a:r>
              <a:rPr lang="en-US" sz="3600" dirty="0"/>
              <a:t>Acts 24:16</a:t>
            </a:r>
          </a:p>
          <a:p>
            <a:pPr fontAlgn="ctr"/>
            <a:r>
              <a:rPr lang="en-US" sz="3600" dirty="0"/>
              <a:t>And herein do I exercise myself, </a:t>
            </a:r>
          </a:p>
          <a:p>
            <a:pPr fontAlgn="ctr"/>
            <a:r>
              <a:rPr lang="en-US" sz="3600" dirty="0"/>
              <a:t>	to have always a conscience void of offence 	toward God, and toward men.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0210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638124"/>
            <a:ext cx="92145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1 Timothy 4:7-8 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7 exercise thyself rather unto godliness. </a:t>
            </a:r>
          </a:p>
          <a:p>
            <a:pPr fontAlgn="ctr"/>
            <a:r>
              <a:rPr lang="en-US" sz="3600" dirty="0"/>
              <a:t>8 For bodily exercise profiteth little: </a:t>
            </a:r>
          </a:p>
          <a:p>
            <a:pPr fontAlgn="ctr"/>
            <a:r>
              <a:rPr lang="en-US" sz="3600" dirty="0"/>
              <a:t>	but godliness is profitable unto all things, </a:t>
            </a:r>
          </a:p>
          <a:p>
            <a:pPr fontAlgn="ctr"/>
            <a:r>
              <a:rPr lang="en-US" sz="3600" dirty="0"/>
              <a:t>	having promise of the life that now is, </a:t>
            </a:r>
          </a:p>
          <a:p>
            <a:pPr fontAlgn="ctr"/>
            <a:r>
              <a:rPr lang="en-US" sz="3600" dirty="0"/>
              <a:t>	and of that which is to come.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142470"/>
            <a:ext cx="9369631" cy="1631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9280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032817"/>
            <a:ext cx="95682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Basics - fundamentals </a:t>
            </a:r>
          </a:p>
          <a:p>
            <a:r>
              <a:rPr lang="en-US" sz="3600" dirty="0"/>
              <a:t>	 Nourishment &amp; Exercise </a:t>
            </a:r>
          </a:p>
          <a:p>
            <a:pPr fontAlgn="ctr"/>
            <a:r>
              <a:rPr lang="en-US" sz="3600" dirty="0"/>
              <a:t>Hebrews 5:12-14</a:t>
            </a:r>
          </a:p>
          <a:p>
            <a:pPr fontAlgn="ctr"/>
            <a:r>
              <a:rPr lang="en-US" sz="3600" dirty="0"/>
              <a:t>12 For when for the time ye ought to be teachers, </a:t>
            </a:r>
          </a:p>
          <a:p>
            <a:pPr fontAlgn="ctr"/>
            <a:r>
              <a:rPr lang="en-US" sz="3600" dirty="0"/>
              <a:t>	ye have need that one teach you again which 	be the first principles of the oracles of God; </a:t>
            </a:r>
          </a:p>
          <a:p>
            <a:pPr fontAlgn="ctr"/>
            <a:r>
              <a:rPr lang="en-US" sz="3600" dirty="0"/>
              <a:t>	and are become such as have need of milk, </a:t>
            </a:r>
          </a:p>
          <a:p>
            <a:pPr fontAlgn="ctr"/>
            <a:r>
              <a:rPr lang="en-US" sz="3600" dirty="0"/>
              <a:t>	and not of strong meat.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84391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032817"/>
            <a:ext cx="98924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Basics - fundamentals </a:t>
            </a:r>
          </a:p>
          <a:p>
            <a:r>
              <a:rPr lang="en-US" sz="3600" dirty="0"/>
              <a:t>	 Nourishment &amp; Exercise </a:t>
            </a:r>
          </a:p>
          <a:p>
            <a:pPr fontAlgn="ctr"/>
            <a:r>
              <a:rPr lang="en-US" sz="3600" dirty="0"/>
              <a:t>Hebrews 5:12-14</a:t>
            </a:r>
          </a:p>
          <a:p>
            <a:pPr fontAlgn="ctr"/>
            <a:r>
              <a:rPr lang="en-US" sz="3600" dirty="0"/>
              <a:t>13 For every one that </a:t>
            </a:r>
            <a:r>
              <a:rPr lang="en-US" sz="3600" dirty="0" err="1"/>
              <a:t>useth</a:t>
            </a:r>
            <a:r>
              <a:rPr lang="en-US" sz="3600" dirty="0"/>
              <a:t> milk is </a:t>
            </a:r>
            <a:r>
              <a:rPr lang="en-US" sz="3600" dirty="0" err="1"/>
              <a:t>unskilful</a:t>
            </a:r>
            <a:r>
              <a:rPr lang="en-US" sz="3600" dirty="0"/>
              <a:t> in the 	word of righteousness: for he is a babe. 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14 But strong meat </a:t>
            </a:r>
            <a:r>
              <a:rPr lang="en-US" sz="3600" dirty="0" err="1"/>
              <a:t>belongeth</a:t>
            </a:r>
            <a:r>
              <a:rPr lang="en-US" sz="3600" dirty="0"/>
              <a:t> to </a:t>
            </a:r>
          </a:p>
          <a:p>
            <a:pPr fontAlgn="ctr"/>
            <a:r>
              <a:rPr lang="en-US" sz="3600" dirty="0"/>
              <a:t>	them that are of full age, </a:t>
            </a:r>
          </a:p>
          <a:p>
            <a:pPr fontAlgn="ctr"/>
            <a:r>
              <a:rPr lang="en-US" sz="3600" dirty="0"/>
              <a:t>	even those who by reason of </a:t>
            </a:r>
            <a:r>
              <a:rPr lang="en-US" sz="3600" b="1" dirty="0"/>
              <a:t>use</a:t>
            </a:r>
            <a:r>
              <a:rPr lang="en-US" sz="3600" dirty="0"/>
              <a:t> have their 	senses </a:t>
            </a:r>
            <a:r>
              <a:rPr lang="en-US" sz="3600" b="1" dirty="0"/>
              <a:t>exercised</a:t>
            </a:r>
            <a:r>
              <a:rPr lang="en-US" sz="3600" dirty="0"/>
              <a:t> to discern both good and evil.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474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079500" y="135148"/>
            <a:ext cx="11112499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 fontAlgn="ctr"/>
            <a:endParaRPr lang="en-US" sz="3200" b="1" dirty="0"/>
          </a:p>
          <a:p>
            <a:r>
              <a:rPr lang="en-US" sz="3200" b="1" dirty="0"/>
              <a:t>In any endeavor there is:</a:t>
            </a:r>
          </a:p>
          <a:p>
            <a:pPr algn="ctr"/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EFA452-004B-F641-B763-4CBDCA6CEB89}"/>
              </a:ext>
            </a:extLst>
          </p:cNvPr>
          <p:cNvSpPr txBox="1"/>
          <p:nvPr/>
        </p:nvSpPr>
        <p:spPr>
          <a:xfrm>
            <a:off x="2562595" y="1341912"/>
            <a:ext cx="63655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Cost</a:t>
            </a:r>
          </a:p>
          <a:p>
            <a:r>
              <a:rPr lang="en-US" sz="3200" dirty="0"/>
              <a:t>Separation</a:t>
            </a:r>
          </a:p>
          <a:p>
            <a:r>
              <a:rPr lang="en-US" sz="3200" dirty="0"/>
              <a:t>Something taught </a:t>
            </a:r>
          </a:p>
          <a:p>
            <a:r>
              <a:rPr lang="en-US" sz="3200" dirty="0"/>
              <a:t>	learning, training</a:t>
            </a:r>
          </a:p>
          <a:p>
            <a:r>
              <a:rPr lang="en-US" sz="3200" dirty="0"/>
              <a:t>	skills, disciplines</a:t>
            </a:r>
          </a:p>
          <a:p>
            <a:r>
              <a:rPr lang="en-US" sz="3200" dirty="0"/>
              <a:t>Transformation</a:t>
            </a:r>
          </a:p>
          <a:p>
            <a:r>
              <a:rPr lang="en-US" sz="3200" dirty="0"/>
              <a:t>Within a community</a:t>
            </a:r>
          </a:p>
          <a:p>
            <a:r>
              <a:rPr lang="en-US" sz="3200" dirty="0"/>
              <a:t>For a mission</a:t>
            </a:r>
          </a:p>
          <a:p>
            <a:r>
              <a:rPr lang="en-US" sz="3200" dirty="0"/>
              <a:t>On the way to the mission</a:t>
            </a:r>
          </a:p>
        </p:txBody>
      </p:sp>
    </p:spTree>
    <p:extLst>
      <p:ext uri="{BB962C8B-B14F-4D97-AF65-F5344CB8AC3E}">
        <p14:creationId xmlns:p14="http://schemas.microsoft.com/office/powerpoint/2010/main" val="2021630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596901" y="1126012"/>
            <a:ext cx="100071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Basics</a:t>
            </a:r>
            <a:r>
              <a:rPr lang="en-US" sz="2800" dirty="0"/>
              <a:t> - </a:t>
            </a:r>
            <a:r>
              <a:rPr lang="en-US" sz="2800" b="1" dirty="0"/>
              <a:t>Fundamentals</a:t>
            </a:r>
            <a:r>
              <a:rPr lang="en-US" sz="2800" dirty="0"/>
              <a:t> of our Faith</a:t>
            </a:r>
          </a:p>
          <a:p>
            <a:endParaRPr lang="en-US" sz="2800" dirty="0"/>
          </a:p>
          <a:p>
            <a:pPr fontAlgn="ctr"/>
            <a:r>
              <a:rPr lang="en-US" sz="2800" dirty="0"/>
              <a:t>Christ at the center</a:t>
            </a:r>
          </a:p>
          <a:p>
            <a:pPr fontAlgn="ctr"/>
            <a:r>
              <a:rPr lang="en-US" sz="2800" dirty="0"/>
              <a:t>Obedient Christian</a:t>
            </a:r>
          </a:p>
          <a:p>
            <a:r>
              <a:rPr lang="en-US" sz="2800" dirty="0"/>
              <a:t> </a:t>
            </a:r>
          </a:p>
          <a:p>
            <a:r>
              <a:rPr lang="en-US" sz="2800" b="1" dirty="0"/>
              <a:t>Vertical relationship to God</a:t>
            </a:r>
            <a:endParaRPr lang="en-US" sz="2800" dirty="0"/>
          </a:p>
          <a:p>
            <a:pPr fontAlgn="ctr"/>
            <a:r>
              <a:rPr lang="en-US" sz="2800" dirty="0"/>
              <a:t>The Word </a:t>
            </a:r>
          </a:p>
          <a:p>
            <a:pPr fontAlgn="ctr"/>
            <a:r>
              <a:rPr lang="en-US" sz="2800" dirty="0"/>
              <a:t>Prayer</a:t>
            </a:r>
          </a:p>
          <a:p>
            <a:r>
              <a:rPr lang="en-US" sz="2800" dirty="0"/>
              <a:t> </a:t>
            </a:r>
          </a:p>
          <a:p>
            <a:r>
              <a:rPr lang="en-US" sz="2800" b="1" dirty="0"/>
              <a:t>Horizontal relationship with people</a:t>
            </a:r>
            <a:endParaRPr lang="en-US" sz="2800" dirty="0"/>
          </a:p>
          <a:p>
            <a:pPr fontAlgn="ctr"/>
            <a:r>
              <a:rPr lang="en-US" sz="2800" dirty="0"/>
              <a:t>Fellowship with Believers</a:t>
            </a:r>
          </a:p>
          <a:p>
            <a:pPr fontAlgn="ctr"/>
            <a:r>
              <a:rPr lang="en-US" sz="2800" dirty="0"/>
              <a:t>Witnessing to others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899D78-91E5-644A-9C66-F9439E4BF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013213"/>
            <a:ext cx="5499099" cy="547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77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200" dirty="0"/>
              <a:t>Basics - fundamentals </a:t>
            </a:r>
          </a:p>
          <a:p>
            <a:r>
              <a:rPr lang="en-US" sz="3200" b="1" dirty="0"/>
              <a:t>Methods</a:t>
            </a:r>
            <a:r>
              <a:rPr lang="en-US" sz="3200" dirty="0"/>
              <a:t> of getting into God's Word</a:t>
            </a:r>
          </a:p>
          <a:p>
            <a:r>
              <a:rPr lang="en-US" sz="3200" dirty="0"/>
              <a:t> </a:t>
            </a:r>
          </a:p>
          <a:p>
            <a:pPr fontAlgn="ctr"/>
            <a:r>
              <a:rPr lang="en-US" sz="3200" dirty="0"/>
              <a:t>Hearing</a:t>
            </a:r>
          </a:p>
          <a:p>
            <a:pPr fontAlgn="ctr"/>
            <a:r>
              <a:rPr lang="en-US" sz="3200" dirty="0"/>
              <a:t>Reading</a:t>
            </a:r>
          </a:p>
          <a:p>
            <a:pPr fontAlgn="ctr"/>
            <a:r>
              <a:rPr lang="en-US" sz="3200" dirty="0"/>
              <a:t>Studying</a:t>
            </a:r>
          </a:p>
          <a:p>
            <a:pPr fontAlgn="ctr"/>
            <a:r>
              <a:rPr lang="en-US" sz="3200" dirty="0"/>
              <a:t>Memorizing</a:t>
            </a:r>
          </a:p>
          <a:p>
            <a:pPr fontAlgn="ctr"/>
            <a:r>
              <a:rPr lang="en-US" sz="3200" dirty="0"/>
              <a:t>Meditation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4DCCE6-509F-EE46-AA8D-2AFA84ED0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49" y="2393950"/>
            <a:ext cx="7527609" cy="312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67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200" dirty="0"/>
              <a:t>Basics - fundamentals </a:t>
            </a:r>
          </a:p>
          <a:p>
            <a:r>
              <a:rPr lang="en-US" sz="3200" b="1" dirty="0"/>
              <a:t>Methods</a:t>
            </a:r>
            <a:r>
              <a:rPr lang="en-US" sz="3200" dirty="0"/>
              <a:t> of Praying</a:t>
            </a:r>
          </a:p>
          <a:p>
            <a:r>
              <a:rPr lang="en-US" sz="3200" dirty="0"/>
              <a:t> </a:t>
            </a:r>
          </a:p>
          <a:p>
            <a:pPr fontAlgn="ctr"/>
            <a:r>
              <a:rPr lang="en-US" sz="3200" dirty="0"/>
              <a:t>Confession</a:t>
            </a:r>
          </a:p>
          <a:p>
            <a:pPr fontAlgn="ctr"/>
            <a:r>
              <a:rPr lang="en-US" sz="3200" dirty="0"/>
              <a:t>Petition</a:t>
            </a:r>
          </a:p>
          <a:p>
            <a:pPr fontAlgn="ctr"/>
            <a:r>
              <a:rPr lang="en-US" sz="3200" dirty="0"/>
              <a:t>Intercession</a:t>
            </a:r>
          </a:p>
          <a:p>
            <a:pPr fontAlgn="ctr"/>
            <a:r>
              <a:rPr lang="en-US" sz="3200" dirty="0"/>
              <a:t>Thanksgiving</a:t>
            </a:r>
          </a:p>
          <a:p>
            <a:pPr fontAlgn="ctr"/>
            <a:r>
              <a:rPr lang="en-US" sz="3200" dirty="0"/>
              <a:t>Praise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1234375" y="418582"/>
            <a:ext cx="9369631" cy="107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endParaRPr lang="en-US" sz="3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32E475-3C04-3444-B6EA-33A389BF5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356" y="1341912"/>
            <a:ext cx="5901229" cy="541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50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The Method of Discipleship</a:t>
            </a:r>
          </a:p>
          <a:p>
            <a:endParaRPr lang="en-US" sz="3200" dirty="0"/>
          </a:p>
          <a:p>
            <a:r>
              <a:rPr lang="en-US" sz="3200" dirty="0"/>
              <a:t>Deuteronomy 7:7-9 </a:t>
            </a:r>
          </a:p>
          <a:p>
            <a:r>
              <a:rPr lang="en-US" sz="3200" dirty="0"/>
              <a:t>Deuteronomy 6:1-7 </a:t>
            </a:r>
          </a:p>
          <a:p>
            <a:r>
              <a:rPr lang="en-US" sz="3200" dirty="0"/>
              <a:t>Joshua 1:5-8</a:t>
            </a:r>
          </a:p>
          <a:p>
            <a:r>
              <a:rPr lang="en-US" sz="3200" dirty="0"/>
              <a:t>Matthew 28:19-20</a:t>
            </a:r>
          </a:p>
          <a:p>
            <a:r>
              <a:rPr lang="en-US" sz="3200" dirty="0"/>
              <a:t>2 Timothy 2:2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33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68138"/>
            <a:ext cx="1028403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Deuteronomy 7:7-9</a:t>
            </a:r>
          </a:p>
          <a:p>
            <a:endParaRPr lang="en-US" sz="3200" dirty="0"/>
          </a:p>
          <a:p>
            <a:r>
              <a:rPr lang="en-US" sz="3200" dirty="0"/>
              <a:t>7 The Lord did not set </a:t>
            </a:r>
            <a:r>
              <a:rPr lang="en-US" sz="3200" b="1" dirty="0"/>
              <a:t>His love </a:t>
            </a:r>
            <a:r>
              <a:rPr lang="en-US" sz="3200" dirty="0"/>
              <a:t>upon you, </a:t>
            </a:r>
          </a:p>
          <a:p>
            <a:r>
              <a:rPr lang="en-US" sz="3200" dirty="0"/>
              <a:t>	nor choose you, </a:t>
            </a:r>
          </a:p>
          <a:p>
            <a:r>
              <a:rPr lang="en-US" sz="3200" dirty="0"/>
              <a:t>	because ye were more in number than any people; </a:t>
            </a:r>
          </a:p>
          <a:p>
            <a:r>
              <a:rPr lang="en-US" sz="3200" dirty="0"/>
              <a:t>	for ye were the fewest of all people: </a:t>
            </a:r>
          </a:p>
          <a:p>
            <a:r>
              <a:rPr lang="en-US" sz="3200" dirty="0"/>
              <a:t>8 But because </a:t>
            </a:r>
            <a:r>
              <a:rPr lang="en-US" sz="3200" b="1" dirty="0"/>
              <a:t>the Lord loved you</a:t>
            </a:r>
            <a:r>
              <a:rPr lang="en-US" sz="3200" dirty="0"/>
              <a:t>, </a:t>
            </a:r>
          </a:p>
          <a:p>
            <a:r>
              <a:rPr lang="en-US" sz="3200" dirty="0"/>
              <a:t>	and because he would keep the oath which he had 	sworn unto your fathers, </a:t>
            </a:r>
          </a:p>
          <a:p>
            <a:r>
              <a:rPr lang="en-US" sz="3200" dirty="0"/>
              <a:t>	hath the Lord brought you out with a mighty hand, </a:t>
            </a:r>
          </a:p>
          <a:p>
            <a:r>
              <a:rPr lang="en-US" sz="3200" dirty="0"/>
              <a:t>	and redeemed you out of the house of bondmen, </a:t>
            </a:r>
          </a:p>
          <a:p>
            <a:r>
              <a:rPr lang="en-US" sz="3200" dirty="0"/>
              <a:t>	from the hand of Pharaoh king of Egypt.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3133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Deuteronomy 7:7-9 </a:t>
            </a:r>
          </a:p>
          <a:p>
            <a:endParaRPr lang="en-US" sz="3200" dirty="0"/>
          </a:p>
          <a:p>
            <a:r>
              <a:rPr lang="en-US" sz="3200" dirty="0"/>
              <a:t>9 Know therefore that the Lord thy God, </a:t>
            </a:r>
          </a:p>
          <a:p>
            <a:r>
              <a:rPr lang="en-US" sz="3200" dirty="0"/>
              <a:t>	He is God, the faithful God, </a:t>
            </a:r>
          </a:p>
          <a:p>
            <a:r>
              <a:rPr lang="en-US" sz="3200" dirty="0"/>
              <a:t>	which </a:t>
            </a:r>
            <a:r>
              <a:rPr lang="en-US" sz="3200" dirty="0" err="1"/>
              <a:t>keepeth</a:t>
            </a:r>
            <a:r>
              <a:rPr lang="en-US" sz="3200" dirty="0"/>
              <a:t> covenant and mercy </a:t>
            </a:r>
          </a:p>
          <a:p>
            <a:r>
              <a:rPr lang="en-US" sz="3200" dirty="0"/>
              <a:t>	with </a:t>
            </a:r>
            <a:r>
              <a:rPr lang="en-US" sz="3200" b="1" dirty="0"/>
              <a:t>them that love him </a:t>
            </a:r>
          </a:p>
          <a:p>
            <a:r>
              <a:rPr lang="en-US" sz="3200" dirty="0"/>
              <a:t>	and keep his commandments </a:t>
            </a:r>
          </a:p>
          <a:p>
            <a:r>
              <a:rPr lang="en-US" sz="3200" dirty="0"/>
              <a:t>	to a thousand generations;</a:t>
            </a:r>
          </a:p>
        </p:txBody>
      </p:sp>
    </p:spTree>
    <p:extLst>
      <p:ext uri="{BB962C8B-B14F-4D97-AF65-F5344CB8AC3E}">
        <p14:creationId xmlns:p14="http://schemas.microsoft.com/office/powerpoint/2010/main" val="1647807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9238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Deuteronomy 6:1-7 </a:t>
            </a:r>
          </a:p>
          <a:p>
            <a:endParaRPr lang="en-US" sz="3000" b="1" dirty="0"/>
          </a:p>
          <a:p>
            <a:r>
              <a:rPr lang="en-US" sz="3600" dirty="0"/>
              <a:t>1 Now these are the commandments, </a:t>
            </a:r>
          </a:p>
          <a:p>
            <a:r>
              <a:rPr lang="en-US" sz="3600" dirty="0"/>
              <a:t>	the statutes, and the judgments, </a:t>
            </a:r>
          </a:p>
          <a:p>
            <a:r>
              <a:rPr lang="en-US" sz="3600" dirty="0"/>
              <a:t>	which the Lord your God commanded to </a:t>
            </a:r>
            <a:r>
              <a:rPr lang="en-US" sz="3600" b="1" dirty="0"/>
              <a:t>teach 	you</a:t>
            </a:r>
            <a:r>
              <a:rPr lang="en-US" sz="3600" dirty="0"/>
              <a:t>, that 	ye might </a:t>
            </a:r>
            <a:r>
              <a:rPr lang="en-US" sz="3600" b="1" dirty="0"/>
              <a:t>do them </a:t>
            </a:r>
            <a:r>
              <a:rPr lang="en-US" sz="3600" dirty="0"/>
              <a:t>in the land whither 	ye go to possess it: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51674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9238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Deuteronomy 6:1-7 </a:t>
            </a:r>
          </a:p>
          <a:p>
            <a:endParaRPr lang="en-US" sz="3200" dirty="0"/>
          </a:p>
          <a:p>
            <a:r>
              <a:rPr lang="en-US" sz="3600" dirty="0"/>
              <a:t>2 That thou </a:t>
            </a:r>
            <a:r>
              <a:rPr lang="en-US" sz="3600" dirty="0" err="1"/>
              <a:t>mightest</a:t>
            </a:r>
            <a:r>
              <a:rPr lang="en-US" sz="3600" dirty="0"/>
              <a:t> </a:t>
            </a:r>
            <a:r>
              <a:rPr lang="en-US" sz="3600" b="1" dirty="0"/>
              <a:t>fear</a:t>
            </a:r>
            <a:r>
              <a:rPr lang="en-US" sz="3600" dirty="0"/>
              <a:t> the Lord thy God, </a:t>
            </a:r>
          </a:p>
          <a:p>
            <a:r>
              <a:rPr lang="en-US" sz="3600" dirty="0"/>
              <a:t>	to keep all his statutes and his commandments, </a:t>
            </a:r>
          </a:p>
          <a:p>
            <a:r>
              <a:rPr lang="en-US" sz="3600" dirty="0"/>
              <a:t>	which I command thee, </a:t>
            </a:r>
          </a:p>
          <a:p>
            <a:r>
              <a:rPr lang="en-US" sz="3600" b="1" dirty="0"/>
              <a:t>		thou, </a:t>
            </a:r>
            <a:r>
              <a:rPr lang="en-US" sz="3600" dirty="0"/>
              <a:t>and </a:t>
            </a:r>
          </a:p>
          <a:p>
            <a:r>
              <a:rPr lang="en-US" sz="3600" b="1" dirty="0"/>
              <a:t>		thy son</a:t>
            </a:r>
            <a:r>
              <a:rPr lang="en-US" sz="3600" dirty="0"/>
              <a:t>, and </a:t>
            </a:r>
          </a:p>
          <a:p>
            <a:r>
              <a:rPr lang="en-US" sz="3600" b="1" dirty="0"/>
              <a:t>		thy son's son</a:t>
            </a:r>
            <a:r>
              <a:rPr lang="en-US" sz="3600" dirty="0"/>
              <a:t>, </a:t>
            </a:r>
          </a:p>
          <a:p>
            <a:r>
              <a:rPr lang="en-US" sz="3600" dirty="0"/>
              <a:t>	all the days of thy life;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32087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57151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Deuteronomy 6:1-7  </a:t>
            </a:r>
          </a:p>
          <a:p>
            <a:endParaRPr lang="en-US" sz="3200" dirty="0"/>
          </a:p>
          <a:p>
            <a:r>
              <a:rPr lang="en-US" sz="3600" dirty="0"/>
              <a:t>3 Hear therefore, O Israel, </a:t>
            </a:r>
          </a:p>
          <a:p>
            <a:r>
              <a:rPr lang="en-US" sz="3600" dirty="0"/>
              <a:t>	and </a:t>
            </a:r>
            <a:r>
              <a:rPr lang="en-US" sz="3600" b="1" dirty="0"/>
              <a:t>observe to do it</a:t>
            </a:r>
            <a:r>
              <a:rPr lang="en-US" sz="3600" dirty="0"/>
              <a:t>; </a:t>
            </a:r>
          </a:p>
          <a:p>
            <a:r>
              <a:rPr lang="en-US" sz="3600" dirty="0"/>
              <a:t>	that it may be well with 	thee, </a:t>
            </a:r>
          </a:p>
          <a:p>
            <a:r>
              <a:rPr lang="en-US" sz="3600" dirty="0"/>
              <a:t>	and that ye may increase mightily, </a:t>
            </a:r>
          </a:p>
          <a:p>
            <a:r>
              <a:rPr lang="en-US" sz="3600" dirty="0"/>
              <a:t>	as the Lord God of thy fathers hath </a:t>
            </a:r>
          </a:p>
          <a:p>
            <a:r>
              <a:rPr lang="en-US" sz="3600" dirty="0"/>
              <a:t>	promised thee, </a:t>
            </a:r>
          </a:p>
          <a:p>
            <a:r>
              <a:rPr lang="en-US" sz="3600" dirty="0"/>
              <a:t>	in the land that </a:t>
            </a:r>
            <a:r>
              <a:rPr lang="en-US" sz="3600" dirty="0" err="1"/>
              <a:t>floweth</a:t>
            </a:r>
            <a:r>
              <a:rPr lang="en-US" sz="3600" dirty="0"/>
              <a:t> with </a:t>
            </a:r>
          </a:p>
          <a:p>
            <a:r>
              <a:rPr lang="en-US" sz="3600" dirty="0"/>
              <a:t>	milk and honey. </a:t>
            </a:r>
          </a:p>
          <a:p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9366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Deuteronomy 6:1-7 </a:t>
            </a:r>
          </a:p>
          <a:p>
            <a:endParaRPr lang="en-US" sz="3200" dirty="0"/>
          </a:p>
          <a:p>
            <a:r>
              <a:rPr lang="en-US" sz="3600" dirty="0"/>
              <a:t>4 Hear, O Israel: The Lord our God is one Lord: </a:t>
            </a:r>
          </a:p>
          <a:p>
            <a:endParaRPr lang="en-US" sz="3600" dirty="0"/>
          </a:p>
          <a:p>
            <a:r>
              <a:rPr lang="en-US" sz="3600" dirty="0"/>
              <a:t>5 And </a:t>
            </a:r>
            <a:r>
              <a:rPr lang="en-US" sz="3600" b="1" dirty="0"/>
              <a:t>thou shalt love </a:t>
            </a:r>
            <a:r>
              <a:rPr lang="en-US" sz="3600" dirty="0"/>
              <a:t>the Lord thy God </a:t>
            </a:r>
          </a:p>
          <a:p>
            <a:r>
              <a:rPr lang="en-US" sz="3600" dirty="0"/>
              <a:t>	with all thine </a:t>
            </a:r>
            <a:r>
              <a:rPr lang="en-US" sz="3600" b="1" dirty="0"/>
              <a:t>heart</a:t>
            </a:r>
            <a:r>
              <a:rPr lang="en-US" sz="3600" dirty="0"/>
              <a:t>, and </a:t>
            </a:r>
          </a:p>
          <a:p>
            <a:r>
              <a:rPr lang="en-US" sz="3600" dirty="0"/>
              <a:t>	with all thy </a:t>
            </a:r>
            <a:r>
              <a:rPr lang="en-US" sz="3600" b="1" dirty="0"/>
              <a:t>soul,</a:t>
            </a:r>
            <a:r>
              <a:rPr lang="en-US" sz="3600" dirty="0"/>
              <a:t> and </a:t>
            </a:r>
          </a:p>
          <a:p>
            <a:r>
              <a:rPr lang="en-US" sz="3600" dirty="0"/>
              <a:t>	with all thy </a:t>
            </a:r>
            <a:r>
              <a:rPr lang="en-US" sz="3600" b="1" dirty="0"/>
              <a:t>might</a:t>
            </a:r>
            <a:r>
              <a:rPr lang="en-US" sz="3600" dirty="0"/>
              <a:t>. </a:t>
            </a:r>
          </a:p>
          <a:p>
            <a:r>
              <a:rPr lang="en-US" sz="3600" dirty="0"/>
              <a:t>6 And </a:t>
            </a:r>
            <a:r>
              <a:rPr lang="en-US" sz="3600" b="1" dirty="0"/>
              <a:t>these words</a:t>
            </a:r>
            <a:r>
              <a:rPr lang="en-US" sz="3600" dirty="0"/>
              <a:t>, </a:t>
            </a:r>
          </a:p>
          <a:p>
            <a:r>
              <a:rPr lang="en-US" sz="3600" dirty="0"/>
              <a:t>	which I </a:t>
            </a:r>
            <a:r>
              <a:rPr lang="en-US" sz="3600" b="1" dirty="0"/>
              <a:t>command</a:t>
            </a:r>
            <a:r>
              <a:rPr lang="en-US" sz="3600" dirty="0"/>
              <a:t> thee this day, </a:t>
            </a:r>
          </a:p>
          <a:p>
            <a:r>
              <a:rPr lang="en-US" sz="3600" dirty="0"/>
              <a:t>	shall be </a:t>
            </a:r>
            <a:r>
              <a:rPr lang="en-US" sz="3600" b="1" dirty="0"/>
              <a:t>in thine heart</a:t>
            </a:r>
            <a:r>
              <a:rPr lang="en-US" sz="3600" dirty="0"/>
              <a:t>: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739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0" y="-565415"/>
            <a:ext cx="12191999" cy="304698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 fontAlgn="ctr"/>
            <a:endParaRPr lang="en-US" sz="3200" b="1" dirty="0"/>
          </a:p>
          <a:p>
            <a:pPr algn="ctr" fontAlgn="ctr"/>
            <a:endParaRPr lang="en-US" sz="3200" b="1" dirty="0"/>
          </a:p>
          <a:p>
            <a:pPr algn="ctr" fontAlgn="ctr"/>
            <a:r>
              <a:rPr lang="en-US" sz="3200" b="1" dirty="0"/>
              <a:t>The Method of Discipleship</a:t>
            </a:r>
          </a:p>
          <a:p>
            <a:pPr algn="ctr" fontAlgn="ctr"/>
            <a:endParaRPr lang="en-US" sz="3200" b="1" dirty="0"/>
          </a:p>
          <a:p>
            <a:pPr algn="ctr" fontAlgn="ctr"/>
            <a:r>
              <a:rPr lang="en-US" sz="3200" b="1" dirty="0"/>
              <a:t>God's design for our Sanctification and Maturity Of Believers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0400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Deuteronomy 6:1-7</a:t>
            </a:r>
          </a:p>
          <a:p>
            <a:endParaRPr lang="en-US" sz="3200" dirty="0"/>
          </a:p>
          <a:p>
            <a:r>
              <a:rPr lang="en-US" sz="3600" dirty="0"/>
              <a:t>7 And thou shalt </a:t>
            </a:r>
          </a:p>
          <a:p>
            <a:r>
              <a:rPr lang="en-US" sz="3600" dirty="0"/>
              <a:t>	</a:t>
            </a:r>
            <a:r>
              <a:rPr lang="en-US" sz="3600" b="1" dirty="0"/>
              <a:t>teach them </a:t>
            </a:r>
            <a:r>
              <a:rPr lang="en-US" sz="3600" dirty="0"/>
              <a:t>diligently </a:t>
            </a:r>
          </a:p>
          <a:p>
            <a:r>
              <a:rPr lang="en-US" sz="3600" dirty="0"/>
              <a:t>	unto thy children, and </a:t>
            </a:r>
          </a:p>
          <a:p>
            <a:r>
              <a:rPr lang="en-US" sz="3600" dirty="0"/>
              <a:t>	shalt talk of them </a:t>
            </a:r>
          </a:p>
          <a:p>
            <a:r>
              <a:rPr lang="en-US" sz="3600" dirty="0"/>
              <a:t>		when thou </a:t>
            </a:r>
            <a:r>
              <a:rPr lang="en-US" sz="3600" dirty="0" err="1"/>
              <a:t>sittest</a:t>
            </a:r>
            <a:r>
              <a:rPr lang="en-US" sz="3600" dirty="0"/>
              <a:t> in thine house, and </a:t>
            </a:r>
          </a:p>
          <a:p>
            <a:r>
              <a:rPr lang="en-US" sz="3600" dirty="0"/>
              <a:t>		when thou </a:t>
            </a:r>
            <a:r>
              <a:rPr lang="en-US" sz="3600" dirty="0" err="1"/>
              <a:t>walkest</a:t>
            </a:r>
            <a:r>
              <a:rPr lang="en-US" sz="3600" dirty="0"/>
              <a:t> by the way, and </a:t>
            </a:r>
          </a:p>
          <a:p>
            <a:r>
              <a:rPr lang="en-US" sz="3600" dirty="0"/>
              <a:t>		when thou </a:t>
            </a:r>
            <a:r>
              <a:rPr lang="en-US" sz="3600" dirty="0" err="1"/>
              <a:t>liest</a:t>
            </a:r>
            <a:r>
              <a:rPr lang="en-US" sz="3600" dirty="0"/>
              <a:t> down, and </a:t>
            </a:r>
          </a:p>
          <a:p>
            <a:r>
              <a:rPr lang="en-US" sz="3600" dirty="0"/>
              <a:t>		when thou </a:t>
            </a:r>
            <a:r>
              <a:rPr lang="en-US" sz="3600" dirty="0" err="1"/>
              <a:t>risest</a:t>
            </a:r>
            <a:r>
              <a:rPr lang="en-US" sz="3600" dirty="0"/>
              <a:t> up.</a:t>
            </a:r>
          </a:p>
        </p:txBody>
      </p:sp>
    </p:spTree>
    <p:extLst>
      <p:ext uri="{BB962C8B-B14F-4D97-AF65-F5344CB8AC3E}">
        <p14:creationId xmlns:p14="http://schemas.microsoft.com/office/powerpoint/2010/main" val="3422652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Joshua 1:5-8 </a:t>
            </a:r>
          </a:p>
          <a:p>
            <a:endParaRPr lang="en-US" sz="3200" dirty="0"/>
          </a:p>
          <a:p>
            <a:r>
              <a:rPr lang="en-US" sz="3600" dirty="0"/>
              <a:t>as I was with Moses, </a:t>
            </a:r>
          </a:p>
          <a:p>
            <a:r>
              <a:rPr lang="en-US" sz="3600" dirty="0"/>
              <a:t>	so </a:t>
            </a:r>
            <a:r>
              <a:rPr lang="en-US" sz="3600" b="1" dirty="0"/>
              <a:t>I will be with thee</a:t>
            </a:r>
            <a:r>
              <a:rPr lang="en-US" sz="3600" dirty="0"/>
              <a:t>: </a:t>
            </a:r>
          </a:p>
          <a:p>
            <a:r>
              <a:rPr lang="en-US" sz="3600" dirty="0"/>
              <a:t>	I will not fail thee, </a:t>
            </a:r>
          </a:p>
          <a:p>
            <a:r>
              <a:rPr lang="en-US" sz="3600" dirty="0"/>
              <a:t>	nor forsake thee. </a:t>
            </a:r>
          </a:p>
          <a:p>
            <a:r>
              <a:rPr lang="en-US" sz="3600" dirty="0"/>
              <a:t>6 Be strong and of a good courage: </a:t>
            </a:r>
          </a:p>
          <a:p>
            <a:r>
              <a:rPr lang="en-US" sz="3600" dirty="0"/>
              <a:t>	for unto this people shalt thou divide for an 	inheritance the land, </a:t>
            </a:r>
          </a:p>
          <a:p>
            <a:r>
              <a:rPr lang="en-US" sz="3600" dirty="0"/>
              <a:t>	which I </a:t>
            </a:r>
            <a:r>
              <a:rPr lang="en-US" sz="3600" dirty="0" err="1"/>
              <a:t>sware</a:t>
            </a:r>
            <a:r>
              <a:rPr lang="en-US" sz="3600" dirty="0"/>
              <a:t> unto their fathers to give 	them.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0157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Joshua 1:5-8 </a:t>
            </a:r>
          </a:p>
          <a:p>
            <a:endParaRPr lang="en-US" sz="3200" dirty="0"/>
          </a:p>
          <a:p>
            <a:r>
              <a:rPr lang="en-US" sz="3600" dirty="0"/>
              <a:t>7 Only be thou strong and very courageous, </a:t>
            </a:r>
          </a:p>
          <a:p>
            <a:r>
              <a:rPr lang="en-US" sz="3600" dirty="0"/>
              <a:t>	that thou mayest </a:t>
            </a:r>
            <a:r>
              <a:rPr lang="en-US" sz="3600" b="1" dirty="0"/>
              <a:t>observe to do </a:t>
            </a:r>
          </a:p>
          <a:p>
            <a:r>
              <a:rPr lang="en-US" sz="3600" dirty="0"/>
              <a:t>	according to all the law, </a:t>
            </a:r>
          </a:p>
          <a:p>
            <a:r>
              <a:rPr lang="en-US" sz="3600" dirty="0"/>
              <a:t>	which Moses my servant commanded thee: </a:t>
            </a:r>
          </a:p>
          <a:p>
            <a:r>
              <a:rPr lang="en-US" sz="3600" dirty="0"/>
              <a:t>	turn not from it to the right hand or to the 	left, 	that thou mayest prosper 	whithersoever thou </a:t>
            </a:r>
            <a:r>
              <a:rPr lang="en-US" sz="3600" dirty="0" err="1"/>
              <a:t>goest</a:t>
            </a:r>
            <a:r>
              <a:rPr lang="en-US" sz="3600" dirty="0"/>
              <a:t>. </a:t>
            </a:r>
          </a:p>
          <a:p>
            <a:endParaRPr lang="en-US" sz="3200" dirty="0"/>
          </a:p>
          <a:p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53542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Joshua 1:5-8 </a:t>
            </a:r>
          </a:p>
          <a:p>
            <a:endParaRPr lang="en-US" sz="3200" dirty="0"/>
          </a:p>
          <a:p>
            <a:r>
              <a:rPr lang="en-US" sz="3600" dirty="0"/>
              <a:t>8 This book of the law </a:t>
            </a:r>
          </a:p>
          <a:p>
            <a:r>
              <a:rPr lang="en-US" sz="3600" dirty="0"/>
              <a:t>	shall not depart out of thy mouth; but </a:t>
            </a:r>
          </a:p>
          <a:p>
            <a:r>
              <a:rPr lang="en-US" sz="3600" dirty="0"/>
              <a:t>	thou shalt </a:t>
            </a:r>
            <a:r>
              <a:rPr lang="en-US" sz="3600" b="1" dirty="0"/>
              <a:t>meditate </a:t>
            </a:r>
            <a:r>
              <a:rPr lang="en-US" sz="3600" dirty="0"/>
              <a:t>therein day and night, </a:t>
            </a:r>
          </a:p>
          <a:p>
            <a:r>
              <a:rPr lang="en-US" sz="3600" dirty="0"/>
              <a:t>	that thou mayest </a:t>
            </a:r>
            <a:r>
              <a:rPr lang="en-US" sz="3600" b="1" dirty="0"/>
              <a:t>observe to do </a:t>
            </a:r>
          </a:p>
          <a:p>
            <a:r>
              <a:rPr lang="en-US" sz="3600" dirty="0"/>
              <a:t>	according to all that is written therein: for </a:t>
            </a:r>
          </a:p>
          <a:p>
            <a:r>
              <a:rPr lang="en-US" sz="3600" dirty="0"/>
              <a:t>	then thou shalt make thy way prosperous, </a:t>
            </a:r>
          </a:p>
          <a:p>
            <a:r>
              <a:rPr lang="en-US" sz="3600" dirty="0"/>
              <a:t>	and then thou shalt have good success.</a:t>
            </a:r>
          </a:p>
        </p:txBody>
      </p:sp>
    </p:spTree>
    <p:extLst>
      <p:ext uri="{BB962C8B-B14F-4D97-AF65-F5344CB8AC3E}">
        <p14:creationId xmlns:p14="http://schemas.microsoft.com/office/powerpoint/2010/main" val="1997683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205731"/>
            <a:ext cx="936963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Matthew 28:19-20</a:t>
            </a:r>
          </a:p>
          <a:p>
            <a:endParaRPr lang="en-US" sz="3200" dirty="0"/>
          </a:p>
          <a:p>
            <a:r>
              <a:rPr lang="en-US" sz="3600" dirty="0"/>
              <a:t>19 Go ye therefore, </a:t>
            </a:r>
          </a:p>
          <a:p>
            <a:r>
              <a:rPr lang="en-US" sz="3600" dirty="0"/>
              <a:t>	and </a:t>
            </a:r>
            <a:r>
              <a:rPr lang="en-US" sz="3600" b="1" dirty="0"/>
              <a:t>teach</a:t>
            </a:r>
            <a:r>
              <a:rPr lang="en-US" sz="3600" dirty="0"/>
              <a:t> all nations, </a:t>
            </a:r>
          </a:p>
          <a:p>
            <a:r>
              <a:rPr lang="en-US" sz="3600" dirty="0"/>
              <a:t>	baptizing them in the name of the Father, </a:t>
            </a:r>
          </a:p>
          <a:p>
            <a:r>
              <a:rPr lang="en-US" sz="3600" dirty="0"/>
              <a:t>	and of the Son, </a:t>
            </a:r>
          </a:p>
          <a:p>
            <a:r>
              <a:rPr lang="en-US" sz="3600" dirty="0"/>
              <a:t>	and of the Holy Ghost: </a:t>
            </a:r>
          </a:p>
          <a:p>
            <a:r>
              <a:rPr lang="en-US" sz="3600" dirty="0"/>
              <a:t>20 </a:t>
            </a:r>
            <a:r>
              <a:rPr lang="en-US" sz="3600" b="1" dirty="0"/>
              <a:t>Teaching</a:t>
            </a:r>
            <a:r>
              <a:rPr lang="en-US" sz="3600" dirty="0"/>
              <a:t> them </a:t>
            </a:r>
          </a:p>
          <a:p>
            <a:r>
              <a:rPr lang="en-US" sz="3600" dirty="0"/>
              <a:t>	</a:t>
            </a:r>
            <a:r>
              <a:rPr lang="en-US" sz="3600" b="1" dirty="0"/>
              <a:t>to observe </a:t>
            </a:r>
            <a:r>
              <a:rPr lang="en-US" sz="3600" dirty="0"/>
              <a:t>all things whatsoever </a:t>
            </a:r>
          </a:p>
          <a:p>
            <a:r>
              <a:rPr lang="en-US" sz="3600" dirty="0"/>
              <a:t>	I have </a:t>
            </a:r>
            <a:r>
              <a:rPr lang="en-US" sz="3600" b="1" dirty="0"/>
              <a:t>commanded</a:t>
            </a:r>
            <a:r>
              <a:rPr lang="en-US" sz="3600" dirty="0"/>
              <a:t> you: and, lo, </a:t>
            </a:r>
          </a:p>
          <a:p>
            <a:r>
              <a:rPr lang="en-US" sz="3600" dirty="0"/>
              <a:t>	</a:t>
            </a:r>
            <a:r>
              <a:rPr lang="en-US" sz="3600" b="1" dirty="0"/>
              <a:t>I am with you </a:t>
            </a:r>
            <a:r>
              <a:rPr lang="en-US" sz="3600" dirty="0" err="1"/>
              <a:t>alway</a:t>
            </a:r>
            <a:r>
              <a:rPr lang="en-US" sz="3600" dirty="0"/>
              <a:t>, even unto </a:t>
            </a:r>
          </a:p>
          <a:p>
            <a:r>
              <a:rPr lang="en-US" sz="3600" dirty="0"/>
              <a:t>	the end of the world. Amen.</a:t>
            </a:r>
          </a:p>
        </p:txBody>
      </p:sp>
    </p:spTree>
    <p:extLst>
      <p:ext uri="{BB962C8B-B14F-4D97-AF65-F5344CB8AC3E}">
        <p14:creationId xmlns:p14="http://schemas.microsoft.com/office/powerpoint/2010/main" val="12292990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78775" y="356263"/>
            <a:ext cx="93696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 Timothy 2:2</a:t>
            </a:r>
          </a:p>
          <a:p>
            <a:endParaRPr lang="en-US" sz="3200" dirty="0"/>
          </a:p>
          <a:p>
            <a:r>
              <a:rPr lang="en-US" sz="3600" dirty="0"/>
              <a:t>And the things that </a:t>
            </a:r>
            <a:r>
              <a:rPr lang="en-US" sz="3600" b="1" dirty="0"/>
              <a:t>thou</a:t>
            </a:r>
            <a:r>
              <a:rPr lang="en-US" sz="3600" dirty="0"/>
              <a:t> hast </a:t>
            </a:r>
          </a:p>
          <a:p>
            <a:r>
              <a:rPr lang="en-US" sz="3600" dirty="0"/>
              <a:t>	heard of me among many witnesses, </a:t>
            </a:r>
          </a:p>
          <a:p>
            <a:endParaRPr lang="en-US" sz="3600" dirty="0"/>
          </a:p>
          <a:p>
            <a:r>
              <a:rPr lang="en-US" sz="3600" dirty="0"/>
              <a:t>	the same commit thou to </a:t>
            </a:r>
            <a:r>
              <a:rPr lang="en-US" sz="3600" b="1" dirty="0"/>
              <a:t>faithful men</a:t>
            </a:r>
            <a:r>
              <a:rPr lang="en-US" sz="3600" dirty="0"/>
              <a:t>,</a:t>
            </a:r>
          </a:p>
          <a:p>
            <a:r>
              <a:rPr lang="en-US" sz="3600" dirty="0"/>
              <a:t> </a:t>
            </a:r>
          </a:p>
          <a:p>
            <a:r>
              <a:rPr lang="en-US" sz="3600" dirty="0"/>
              <a:t>	who shall be able to </a:t>
            </a:r>
            <a:r>
              <a:rPr lang="en-US" sz="3600" b="1" dirty="0"/>
              <a:t>teach others </a:t>
            </a:r>
            <a:r>
              <a:rPr lang="en-US" sz="3600" dirty="0"/>
              <a:t>also.</a:t>
            </a:r>
          </a:p>
        </p:txBody>
      </p:sp>
    </p:spTree>
    <p:extLst>
      <p:ext uri="{BB962C8B-B14F-4D97-AF65-F5344CB8AC3E}">
        <p14:creationId xmlns:p14="http://schemas.microsoft.com/office/powerpoint/2010/main" val="31923270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771905"/>
            <a:ext cx="936963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 you hear any echo's </a:t>
            </a:r>
          </a:p>
          <a:p>
            <a:r>
              <a:rPr lang="en-US" sz="3600" dirty="0"/>
              <a:t>Teach, to observe, to do  </a:t>
            </a:r>
          </a:p>
          <a:p>
            <a:r>
              <a:rPr lang="en-US" sz="3600" dirty="0"/>
              <a:t>	- to teach, to observe, to do</a:t>
            </a:r>
          </a:p>
          <a:p>
            <a:r>
              <a:rPr lang="en-US" sz="3600" dirty="0"/>
              <a:t>	- to teach, to observe, to do …</a:t>
            </a:r>
          </a:p>
          <a:p>
            <a:r>
              <a:rPr lang="en-US" sz="3600" dirty="0"/>
              <a:t>This is in context of </a:t>
            </a:r>
          </a:p>
          <a:p>
            <a:r>
              <a:rPr lang="en-US" sz="3600" dirty="0"/>
              <a:t>a community </a:t>
            </a:r>
          </a:p>
          <a:p>
            <a:r>
              <a:rPr lang="en-US" sz="3600" dirty="0"/>
              <a:t>And relationship with </a:t>
            </a:r>
          </a:p>
          <a:p>
            <a:r>
              <a:rPr lang="en-US" sz="3600" dirty="0"/>
              <a:t>God Who Loves us</a:t>
            </a:r>
          </a:p>
          <a:p>
            <a:r>
              <a:rPr lang="en-US" sz="3600" dirty="0"/>
              <a:t>	For the mission </a:t>
            </a:r>
          </a:p>
          <a:p>
            <a:r>
              <a:rPr lang="en-US" sz="3600" dirty="0"/>
              <a:t>	on the way to the mission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80626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238505"/>
            <a:ext cx="9369631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Jesus sums up the commands</a:t>
            </a:r>
          </a:p>
          <a:p>
            <a:r>
              <a:rPr lang="en-US" sz="2800" dirty="0"/>
              <a:t>Love God  &amp; Neighbor - Mark 12:29-31</a:t>
            </a:r>
          </a:p>
          <a:p>
            <a:endParaRPr lang="en-US" sz="2800" dirty="0"/>
          </a:p>
          <a:p>
            <a:r>
              <a:rPr lang="en-US" sz="3200" dirty="0"/>
              <a:t>29 </a:t>
            </a:r>
            <a:r>
              <a:rPr lang="en-US" sz="3200" b="1" dirty="0"/>
              <a:t>The first </a:t>
            </a:r>
            <a:r>
              <a:rPr lang="en-US" sz="3200" dirty="0"/>
              <a:t>of all the commandments is, </a:t>
            </a:r>
          </a:p>
          <a:p>
            <a:r>
              <a:rPr lang="en-US" sz="3200" dirty="0"/>
              <a:t>	Hear, O Israel; The Lord our God is one Lord: </a:t>
            </a:r>
          </a:p>
          <a:p>
            <a:endParaRPr lang="en-US" sz="3200" dirty="0"/>
          </a:p>
          <a:p>
            <a:r>
              <a:rPr lang="en-US" sz="3200" dirty="0"/>
              <a:t>30 And thou shalt love the Lord thy God with all thy </a:t>
            </a:r>
            <a:r>
              <a:rPr lang="en-US" sz="3200" b="1" dirty="0"/>
              <a:t>heart</a:t>
            </a:r>
            <a:r>
              <a:rPr lang="en-US" sz="3200" dirty="0"/>
              <a:t>, and with all thy </a:t>
            </a:r>
            <a:r>
              <a:rPr lang="en-US" sz="3200" b="1" dirty="0"/>
              <a:t>soul</a:t>
            </a:r>
            <a:r>
              <a:rPr lang="en-US" sz="3200" dirty="0"/>
              <a:t>, and with all thy </a:t>
            </a:r>
            <a:r>
              <a:rPr lang="en-US" sz="3200" b="1" dirty="0"/>
              <a:t>mind</a:t>
            </a:r>
            <a:r>
              <a:rPr lang="en-US" sz="3200" dirty="0"/>
              <a:t>, and with all thy </a:t>
            </a:r>
            <a:r>
              <a:rPr lang="en-US" sz="3200" b="1" dirty="0"/>
              <a:t>strength</a:t>
            </a:r>
            <a:r>
              <a:rPr lang="en-US" sz="3200" dirty="0"/>
              <a:t>: this is the </a:t>
            </a:r>
            <a:r>
              <a:rPr lang="en-US" sz="3200" b="1" dirty="0"/>
              <a:t>first commandment</a:t>
            </a:r>
            <a:r>
              <a:rPr lang="en-US" sz="3200" dirty="0"/>
              <a:t>. </a:t>
            </a:r>
          </a:p>
          <a:p>
            <a:endParaRPr lang="en-US" sz="3200" dirty="0"/>
          </a:p>
          <a:p>
            <a:r>
              <a:rPr lang="en-US" sz="3200" dirty="0"/>
              <a:t>31 And </a:t>
            </a:r>
            <a:r>
              <a:rPr lang="en-US" sz="3200" b="1" dirty="0"/>
              <a:t>the second </a:t>
            </a:r>
            <a:r>
              <a:rPr lang="en-US" sz="3200" dirty="0"/>
              <a:t>is like, namely this, </a:t>
            </a:r>
          </a:p>
          <a:p>
            <a:r>
              <a:rPr lang="en-US" sz="3200" dirty="0"/>
              <a:t>Thou shalt </a:t>
            </a:r>
            <a:r>
              <a:rPr lang="en-US" sz="3200" b="1" dirty="0"/>
              <a:t>love thy </a:t>
            </a:r>
            <a:r>
              <a:rPr lang="en-US" sz="3200" b="1" dirty="0" err="1"/>
              <a:t>neighbour</a:t>
            </a:r>
            <a:r>
              <a:rPr lang="en-US" sz="3200" b="1" dirty="0"/>
              <a:t> </a:t>
            </a:r>
            <a:r>
              <a:rPr lang="en-US" sz="3200" dirty="0"/>
              <a:t>as thyself. </a:t>
            </a:r>
          </a:p>
          <a:p>
            <a:r>
              <a:rPr lang="en-US" sz="3200" dirty="0"/>
              <a:t>There is none other commandment greater than these.</a:t>
            </a:r>
          </a:p>
        </p:txBody>
      </p:sp>
    </p:spTree>
    <p:extLst>
      <p:ext uri="{BB962C8B-B14F-4D97-AF65-F5344CB8AC3E}">
        <p14:creationId xmlns:p14="http://schemas.microsoft.com/office/powerpoint/2010/main" val="1025729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505205"/>
            <a:ext cx="936963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Jesus sums up the commands</a:t>
            </a:r>
          </a:p>
          <a:p>
            <a:endParaRPr lang="en-US" sz="2800" dirty="0"/>
          </a:p>
          <a:p>
            <a:r>
              <a:rPr lang="en-US" sz="2800" b="1" dirty="0"/>
              <a:t>A new old command - John 13:34-35</a:t>
            </a:r>
          </a:p>
          <a:p>
            <a:endParaRPr lang="en-US" sz="2800" dirty="0"/>
          </a:p>
          <a:p>
            <a:r>
              <a:rPr lang="en-US" sz="3600" dirty="0"/>
              <a:t>34 A new commandment I give unto you, </a:t>
            </a:r>
          </a:p>
          <a:p>
            <a:r>
              <a:rPr lang="en-US" sz="3600" dirty="0"/>
              <a:t>	That ye love one another; </a:t>
            </a:r>
          </a:p>
          <a:p>
            <a:r>
              <a:rPr lang="en-US" sz="3600" dirty="0"/>
              <a:t>	as I have loved you, </a:t>
            </a:r>
          </a:p>
          <a:p>
            <a:r>
              <a:rPr lang="en-US" sz="3600" dirty="0"/>
              <a:t>	that ye also love one another. </a:t>
            </a:r>
          </a:p>
          <a:p>
            <a:endParaRPr lang="en-US" sz="3600" dirty="0"/>
          </a:p>
          <a:p>
            <a:r>
              <a:rPr lang="en-US" sz="3600" dirty="0"/>
              <a:t>35 By this shall all men know </a:t>
            </a:r>
          </a:p>
          <a:p>
            <a:r>
              <a:rPr lang="en-US" sz="3600" dirty="0"/>
              <a:t>	that ye are my disciples, </a:t>
            </a:r>
          </a:p>
          <a:p>
            <a:r>
              <a:rPr lang="en-US" sz="3600" dirty="0"/>
              <a:t>	if ye have love one to another.</a:t>
            </a:r>
          </a:p>
        </p:txBody>
      </p:sp>
    </p:spTree>
    <p:extLst>
      <p:ext uri="{BB962C8B-B14F-4D97-AF65-F5344CB8AC3E}">
        <p14:creationId xmlns:p14="http://schemas.microsoft.com/office/powerpoint/2010/main" val="380376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225805"/>
            <a:ext cx="936963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Paul explains the commands</a:t>
            </a:r>
          </a:p>
          <a:p>
            <a:pPr fontAlgn="ctr"/>
            <a:endParaRPr lang="en-US" sz="2800" dirty="0"/>
          </a:p>
          <a:p>
            <a:r>
              <a:rPr lang="en-US" sz="3600" dirty="0"/>
              <a:t>Rom 13:8-10</a:t>
            </a:r>
          </a:p>
          <a:p>
            <a:r>
              <a:rPr lang="en-US" sz="3600" dirty="0"/>
              <a:t>8 Owe no man any thing, </a:t>
            </a:r>
          </a:p>
          <a:p>
            <a:r>
              <a:rPr lang="en-US" sz="3600" dirty="0"/>
              <a:t>	but to </a:t>
            </a:r>
            <a:r>
              <a:rPr lang="en-US" sz="3600" b="1" dirty="0"/>
              <a:t>love one another</a:t>
            </a:r>
            <a:r>
              <a:rPr lang="en-US" sz="3600" dirty="0"/>
              <a:t>: </a:t>
            </a:r>
          </a:p>
          <a:p>
            <a:r>
              <a:rPr lang="en-US" sz="3600" dirty="0"/>
              <a:t>	for he that loveth another hath fulfilled the 	law. </a:t>
            </a:r>
          </a:p>
        </p:txBody>
      </p:sp>
    </p:spTree>
    <p:extLst>
      <p:ext uri="{BB962C8B-B14F-4D97-AF65-F5344CB8AC3E}">
        <p14:creationId xmlns:p14="http://schemas.microsoft.com/office/powerpoint/2010/main" val="210807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5">
            <a:extLst>
              <a:ext uri="{FF2B5EF4-FFF2-40B4-BE49-F238E27FC236}">
                <a16:creationId xmlns:a16="http://schemas.microsoft.com/office/drawing/2014/main" id="{52A1E31C-D66D-3D40-9E33-AE9E51FA7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601979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821BAC7F-6CF8-534C-ABE6-EAB013DED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4415404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7" name="Line 30">
            <a:extLst>
              <a:ext uri="{FF2B5EF4-FFF2-40B4-BE49-F238E27FC236}">
                <a16:creationId xmlns:a16="http://schemas.microsoft.com/office/drawing/2014/main" id="{E4E4ABBD-1ED3-D044-9AE8-74C27EA982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16458" y="4676862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10" name="Rectangle 38">
            <a:extLst>
              <a:ext uri="{FF2B5EF4-FFF2-40B4-BE49-F238E27FC236}">
                <a16:creationId xmlns:a16="http://schemas.microsoft.com/office/drawing/2014/main" id="{1DD87A9C-2F61-F84F-8B83-1471FFB0A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07" y="2872664"/>
            <a:ext cx="2044149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Justification</a:t>
            </a:r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B2CEA649-5254-0549-B22C-623DB7B29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973" y="2872664"/>
            <a:ext cx="1989647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Glorification</a:t>
            </a:r>
          </a:p>
        </p:txBody>
      </p:sp>
      <p:sp>
        <p:nvSpPr>
          <p:cNvPr id="18" name="Text Box 66">
            <a:extLst>
              <a:ext uri="{FF2B5EF4-FFF2-40B4-BE49-F238E27FC236}">
                <a16:creationId xmlns:a16="http://schemas.microsoft.com/office/drawing/2014/main" id="{9AB3BDCE-6004-6745-98A9-DCC66EBA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8279" y="3514422"/>
            <a:ext cx="18533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1 John 3:2</a:t>
            </a:r>
          </a:p>
        </p:txBody>
      </p:sp>
      <p:sp>
        <p:nvSpPr>
          <p:cNvPr id="25" name="Rectangle 38">
            <a:extLst>
              <a:ext uri="{FF2B5EF4-FFF2-40B4-BE49-F238E27FC236}">
                <a16:creationId xmlns:a16="http://schemas.microsoft.com/office/drawing/2014/main" id="{1334CD8A-56A5-DC4E-A375-3DA924F9E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018" y="3736671"/>
            <a:ext cx="142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5:1</a:t>
            </a:r>
          </a:p>
        </p:txBody>
      </p:sp>
    </p:spTree>
    <p:extLst>
      <p:ext uri="{BB962C8B-B14F-4D97-AF65-F5344CB8AC3E}">
        <p14:creationId xmlns:p14="http://schemas.microsoft.com/office/powerpoint/2010/main" val="2901703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161410"/>
            <a:ext cx="936963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Paul explains the commands</a:t>
            </a:r>
          </a:p>
          <a:p>
            <a:pPr fontAlgn="ctr"/>
            <a:endParaRPr lang="en-US" sz="2800" dirty="0"/>
          </a:p>
          <a:p>
            <a:r>
              <a:rPr lang="en-US" sz="3200" dirty="0"/>
              <a:t>Rom 13:8-10</a:t>
            </a:r>
          </a:p>
          <a:p>
            <a:r>
              <a:rPr lang="en-US" sz="3200" dirty="0"/>
              <a:t>9 For this, </a:t>
            </a:r>
          </a:p>
          <a:p>
            <a:r>
              <a:rPr lang="en-US" sz="3200" dirty="0"/>
              <a:t>	Thou shalt not commit</a:t>
            </a:r>
          </a:p>
          <a:p>
            <a:r>
              <a:rPr lang="en-US" sz="3200" dirty="0"/>
              <a:t>	 adultery, kill, steal, </a:t>
            </a:r>
          </a:p>
          <a:p>
            <a:r>
              <a:rPr lang="en-US" sz="3200" dirty="0"/>
              <a:t>	bear false witness, covet; </a:t>
            </a:r>
          </a:p>
          <a:p>
            <a:r>
              <a:rPr lang="en-US" sz="3200" dirty="0"/>
              <a:t>	if there be any other commandment, </a:t>
            </a:r>
          </a:p>
          <a:p>
            <a:r>
              <a:rPr lang="en-US" sz="3200" dirty="0"/>
              <a:t>it is briefly comprehended in this saying, namely, </a:t>
            </a:r>
          </a:p>
          <a:p>
            <a:r>
              <a:rPr lang="en-US" sz="3200" dirty="0"/>
              <a:t>	Thou shalt </a:t>
            </a:r>
            <a:r>
              <a:rPr lang="en-US" sz="3200" b="1" dirty="0"/>
              <a:t>love thy </a:t>
            </a:r>
            <a:r>
              <a:rPr lang="en-US" sz="3200" b="1" dirty="0" err="1"/>
              <a:t>neighbour</a:t>
            </a:r>
            <a:r>
              <a:rPr lang="en-US" sz="3200" b="1" dirty="0"/>
              <a:t> </a:t>
            </a:r>
            <a:r>
              <a:rPr lang="en-US" sz="3200" dirty="0"/>
              <a:t>as thyself. </a:t>
            </a:r>
          </a:p>
          <a:p>
            <a:r>
              <a:rPr lang="en-US" sz="3200" dirty="0"/>
              <a:t>10 Love worketh no ill to his </a:t>
            </a:r>
            <a:r>
              <a:rPr lang="en-US" sz="3200" dirty="0" err="1"/>
              <a:t>neighbour</a:t>
            </a:r>
            <a:r>
              <a:rPr lang="en-US" sz="3200" dirty="0"/>
              <a:t>: </a:t>
            </a:r>
          </a:p>
          <a:p>
            <a:r>
              <a:rPr lang="en-US" sz="3200" dirty="0"/>
              <a:t>	therefore </a:t>
            </a:r>
            <a:r>
              <a:rPr lang="en-US" sz="3200" b="1" dirty="0"/>
              <a:t>love</a:t>
            </a:r>
            <a:r>
              <a:rPr lang="en-US" sz="3200" dirty="0"/>
              <a:t> is the fulfilling of the law.</a:t>
            </a:r>
          </a:p>
        </p:txBody>
      </p:sp>
    </p:spTree>
    <p:extLst>
      <p:ext uri="{BB962C8B-B14F-4D97-AF65-F5344CB8AC3E}">
        <p14:creationId xmlns:p14="http://schemas.microsoft.com/office/powerpoint/2010/main" val="4320292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161410"/>
            <a:ext cx="93696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pPr fontAlgn="ctr"/>
            <a:endParaRPr lang="en-US" sz="2800" dirty="0"/>
          </a:p>
          <a:p>
            <a:r>
              <a:rPr lang="en-US" sz="3200" dirty="0"/>
              <a:t>2 Peter 1:3-7</a:t>
            </a:r>
          </a:p>
          <a:p>
            <a:endParaRPr lang="en-US" sz="3200" dirty="0"/>
          </a:p>
          <a:p>
            <a:r>
              <a:rPr lang="en-US" sz="3600" dirty="0"/>
              <a:t>3 According as His divine power hath </a:t>
            </a:r>
          </a:p>
          <a:p>
            <a:r>
              <a:rPr lang="en-US" sz="3600" dirty="0"/>
              <a:t>	given unto us all things that </a:t>
            </a:r>
          </a:p>
          <a:p>
            <a:r>
              <a:rPr lang="en-US" sz="3600" dirty="0"/>
              <a:t>	pertain unto life and godliness, </a:t>
            </a:r>
          </a:p>
          <a:p>
            <a:r>
              <a:rPr lang="en-US" sz="3600" dirty="0"/>
              <a:t>	through the knowledge of Him </a:t>
            </a:r>
          </a:p>
          <a:p>
            <a:r>
              <a:rPr lang="en-US" sz="3600" dirty="0"/>
              <a:t>	that hath 	called us </a:t>
            </a:r>
          </a:p>
          <a:p>
            <a:r>
              <a:rPr lang="en-US" sz="3600" dirty="0"/>
              <a:t>	to glory and virtue:</a:t>
            </a:r>
          </a:p>
        </p:txBody>
      </p:sp>
    </p:spTree>
    <p:extLst>
      <p:ext uri="{BB962C8B-B14F-4D97-AF65-F5344CB8AC3E}">
        <p14:creationId xmlns:p14="http://schemas.microsoft.com/office/powerpoint/2010/main" val="1463326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161410"/>
            <a:ext cx="9369631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pPr fontAlgn="ctr"/>
            <a:endParaRPr lang="en-US" sz="2800" dirty="0"/>
          </a:p>
          <a:p>
            <a:r>
              <a:rPr lang="en-US" sz="3200" dirty="0"/>
              <a:t>2 Peter 1:3-7</a:t>
            </a:r>
          </a:p>
          <a:p>
            <a:endParaRPr lang="en-US" sz="3200" dirty="0"/>
          </a:p>
          <a:p>
            <a:r>
              <a:rPr lang="en-US" sz="3600" dirty="0"/>
              <a:t>4 Whereby are given unto us </a:t>
            </a:r>
          </a:p>
          <a:p>
            <a:r>
              <a:rPr lang="en-US" sz="3600" dirty="0"/>
              <a:t>	exceeding great and </a:t>
            </a:r>
          </a:p>
          <a:p>
            <a:r>
              <a:rPr lang="en-US" sz="3600" dirty="0"/>
              <a:t>	precious promises:</a:t>
            </a:r>
          </a:p>
          <a:p>
            <a:r>
              <a:rPr lang="en-US" sz="3600" dirty="0"/>
              <a:t>that by these ye might be </a:t>
            </a:r>
          </a:p>
          <a:p>
            <a:r>
              <a:rPr lang="en-US" sz="3600" dirty="0"/>
              <a:t>	partakers of the divine nature, </a:t>
            </a:r>
          </a:p>
          <a:p>
            <a:r>
              <a:rPr lang="en-US" sz="3600" dirty="0"/>
              <a:t>having escaped the corruption </a:t>
            </a:r>
          </a:p>
          <a:p>
            <a:r>
              <a:rPr lang="en-US" sz="3600" dirty="0"/>
              <a:t>	that is in the world through lust.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409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161410"/>
            <a:ext cx="936963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  <a:p>
            <a:pPr fontAlgn="ctr"/>
            <a:endParaRPr lang="en-US" sz="2800" dirty="0"/>
          </a:p>
          <a:p>
            <a:r>
              <a:rPr lang="en-US" sz="3200" dirty="0"/>
              <a:t>2 Peter 1:3-7</a:t>
            </a:r>
          </a:p>
          <a:p>
            <a:r>
              <a:rPr lang="en-US" sz="3200" dirty="0"/>
              <a:t>5 And beside this, giving all diligence, add to your </a:t>
            </a:r>
          </a:p>
          <a:p>
            <a:r>
              <a:rPr lang="en-US" sz="3200" dirty="0"/>
              <a:t>	faith </a:t>
            </a:r>
          </a:p>
          <a:p>
            <a:r>
              <a:rPr lang="en-US" sz="3200" dirty="0"/>
              <a:t>	virtue; and to virtue </a:t>
            </a:r>
          </a:p>
          <a:p>
            <a:r>
              <a:rPr lang="en-US" sz="3200" dirty="0"/>
              <a:t>	knowledge; and to knowledge </a:t>
            </a:r>
          </a:p>
          <a:p>
            <a:r>
              <a:rPr lang="en-US" sz="3200" dirty="0"/>
              <a:t>	temperance; and to temperance </a:t>
            </a:r>
          </a:p>
          <a:p>
            <a:r>
              <a:rPr lang="en-US" sz="3200" dirty="0"/>
              <a:t>	patience; and to patience </a:t>
            </a:r>
          </a:p>
          <a:p>
            <a:r>
              <a:rPr lang="en-US" sz="3200" dirty="0"/>
              <a:t>	godliness; and to godliness </a:t>
            </a:r>
          </a:p>
          <a:p>
            <a:r>
              <a:rPr lang="en-US" sz="3200" dirty="0"/>
              <a:t>	brotherly kindness; and to brotherly kindness 	</a:t>
            </a:r>
            <a:r>
              <a:rPr lang="en-US" sz="3200" b="1" dirty="0"/>
              <a:t>charity.</a:t>
            </a:r>
          </a:p>
        </p:txBody>
      </p:sp>
    </p:spTree>
    <p:extLst>
      <p:ext uri="{BB962C8B-B14F-4D97-AF65-F5344CB8AC3E}">
        <p14:creationId xmlns:p14="http://schemas.microsoft.com/office/powerpoint/2010/main" val="40305387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81023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Cost</a:t>
            </a:r>
          </a:p>
          <a:p>
            <a:r>
              <a:rPr lang="en-US" sz="3600" dirty="0"/>
              <a:t>Separation</a:t>
            </a:r>
          </a:p>
          <a:p>
            <a:r>
              <a:rPr lang="en-US" sz="3600" dirty="0"/>
              <a:t>Something taught </a:t>
            </a:r>
          </a:p>
          <a:p>
            <a:r>
              <a:rPr lang="en-US" sz="3600" dirty="0"/>
              <a:t>	learning, training</a:t>
            </a:r>
          </a:p>
          <a:p>
            <a:r>
              <a:rPr lang="en-US" sz="3600" dirty="0"/>
              <a:t>	skills, disciplines</a:t>
            </a:r>
          </a:p>
          <a:p>
            <a:r>
              <a:rPr lang="en-US" sz="3600" dirty="0"/>
              <a:t>Transformation</a:t>
            </a:r>
          </a:p>
          <a:p>
            <a:r>
              <a:rPr lang="en-US" sz="3600" dirty="0"/>
              <a:t>Within a community</a:t>
            </a:r>
          </a:p>
          <a:p>
            <a:r>
              <a:rPr lang="en-US" sz="3600" dirty="0"/>
              <a:t>For a mission</a:t>
            </a:r>
          </a:p>
          <a:p>
            <a:r>
              <a:rPr lang="en-US" sz="3600" dirty="0"/>
              <a:t>On the way to the mission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161410"/>
            <a:ext cx="9369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800" b="1" dirty="0"/>
              <a:t>God's design for our Sanctification and maturity Of believers</a:t>
            </a:r>
          </a:p>
        </p:txBody>
      </p:sp>
    </p:spTree>
    <p:extLst>
      <p:ext uri="{BB962C8B-B14F-4D97-AF65-F5344CB8AC3E}">
        <p14:creationId xmlns:p14="http://schemas.microsoft.com/office/powerpoint/2010/main" val="14831507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890650" y="225805"/>
            <a:ext cx="936963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200" b="1" dirty="0"/>
              <a:t>MBT’s plan for discipleship</a:t>
            </a:r>
          </a:p>
          <a:p>
            <a:pPr fontAlgn="ctr"/>
            <a:endParaRPr lang="en-US" sz="2800" dirty="0"/>
          </a:p>
          <a:p>
            <a:r>
              <a:rPr lang="en-US" sz="2800" b="1" dirty="0"/>
              <a:t>TO ESTABLISH THE BELIEVER IN THE WORSHIP OF GOD </a:t>
            </a:r>
            <a:endParaRPr lang="en-US" sz="2800" dirty="0"/>
          </a:p>
          <a:p>
            <a:r>
              <a:rPr lang="en-US" sz="2800" b="1" dirty="0"/>
              <a:t>John 4:23 </a:t>
            </a:r>
          </a:p>
          <a:p>
            <a:endParaRPr lang="en-US" sz="2800" dirty="0"/>
          </a:p>
          <a:p>
            <a:r>
              <a:rPr lang="en-US" sz="2800" b="1" dirty="0"/>
              <a:t>TO ESTABLISH THE BELIEVER IN THE WORD OF GOD</a:t>
            </a:r>
            <a:endParaRPr lang="en-US" sz="2800" dirty="0"/>
          </a:p>
          <a:p>
            <a:r>
              <a:rPr lang="en-US" sz="2800" b="1" dirty="0"/>
              <a:t>1 Thessalonians 2:13 </a:t>
            </a:r>
          </a:p>
          <a:p>
            <a:endParaRPr lang="en-US" sz="2800" dirty="0"/>
          </a:p>
          <a:p>
            <a:r>
              <a:rPr lang="en-US" sz="2800" b="1" dirty="0"/>
              <a:t>TO ESTABLISH THE BELIEVER IN THE LOCAL CHURCH </a:t>
            </a:r>
            <a:endParaRPr lang="en-US" sz="2800" dirty="0"/>
          </a:p>
          <a:p>
            <a:r>
              <a:rPr lang="en-US" sz="2800" b="1" dirty="0"/>
              <a:t>1 Timothy 3:15 </a:t>
            </a:r>
          </a:p>
          <a:p>
            <a:endParaRPr lang="en-US" sz="2800" dirty="0"/>
          </a:p>
          <a:p>
            <a:r>
              <a:rPr lang="en-US" sz="2800" b="1" dirty="0"/>
              <a:t>TO ESTABLISH THE BELIEVER IN THE WORK OF THE MINISTRY </a:t>
            </a:r>
            <a:endParaRPr lang="en-US" sz="2800" dirty="0"/>
          </a:p>
          <a:p>
            <a:r>
              <a:rPr lang="en-US" sz="2800" b="1" dirty="0"/>
              <a:t>1 Peter 4:10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340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5">
            <a:extLst>
              <a:ext uri="{FF2B5EF4-FFF2-40B4-BE49-F238E27FC236}">
                <a16:creationId xmlns:a16="http://schemas.microsoft.com/office/drawing/2014/main" id="{52A1E31C-D66D-3D40-9E33-AE9E51FA7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601979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821BAC7F-6CF8-534C-ABE6-EAB013DED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4415403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7" name="Line 30">
            <a:extLst>
              <a:ext uri="{FF2B5EF4-FFF2-40B4-BE49-F238E27FC236}">
                <a16:creationId xmlns:a16="http://schemas.microsoft.com/office/drawing/2014/main" id="{E4E4ABBD-1ED3-D044-9AE8-74C27EA982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16458" y="4676861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8" name="AutoShape 31">
            <a:extLst>
              <a:ext uri="{FF2B5EF4-FFF2-40B4-BE49-F238E27FC236}">
                <a16:creationId xmlns:a16="http://schemas.microsoft.com/office/drawing/2014/main" id="{EEF640FB-A9DD-E346-B2AB-B9F45DFD3556}"/>
              </a:ext>
            </a:extLst>
          </p:cNvPr>
          <p:cNvSpPr>
            <a:spLocks/>
          </p:cNvSpPr>
          <p:nvPr/>
        </p:nvSpPr>
        <p:spPr bwMode="auto">
          <a:xfrm rot="5400000">
            <a:off x="4489021" y="-731569"/>
            <a:ext cx="2891005" cy="10522846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Comic Sans MS" panose="030F0902030302020204" pitchFamily="66" charset="0"/>
            </a:endParaRPr>
          </a:p>
        </p:txBody>
      </p:sp>
      <p:sp>
        <p:nvSpPr>
          <p:cNvPr id="10" name="Rectangle 38">
            <a:extLst>
              <a:ext uri="{FF2B5EF4-FFF2-40B4-BE49-F238E27FC236}">
                <a16:creationId xmlns:a16="http://schemas.microsoft.com/office/drawing/2014/main" id="{1DD87A9C-2F61-F84F-8B83-1471FFB0A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07" y="2872664"/>
            <a:ext cx="2044149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Justification</a:t>
            </a:r>
          </a:p>
        </p:txBody>
      </p:sp>
      <p:sp>
        <p:nvSpPr>
          <p:cNvPr id="11" name="Rectangle 39">
            <a:extLst>
              <a:ext uri="{FF2B5EF4-FFF2-40B4-BE49-F238E27FC236}">
                <a16:creationId xmlns:a16="http://schemas.microsoft.com/office/drawing/2014/main" id="{9FDA9D08-13ED-CE4D-B2A8-B8A8C77E7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667" y="2523656"/>
            <a:ext cx="22493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Sanctification</a:t>
            </a:r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B2CEA649-5254-0549-B22C-623DB7B29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973" y="2872664"/>
            <a:ext cx="1989647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Glorification</a:t>
            </a:r>
          </a:p>
        </p:txBody>
      </p:sp>
      <p:sp>
        <p:nvSpPr>
          <p:cNvPr id="18" name="Text Box 66">
            <a:extLst>
              <a:ext uri="{FF2B5EF4-FFF2-40B4-BE49-F238E27FC236}">
                <a16:creationId xmlns:a16="http://schemas.microsoft.com/office/drawing/2014/main" id="{9AB3BDCE-6004-6745-98A9-DCC66EBA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8279" y="3514423"/>
            <a:ext cx="18533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1 John 3:2</a:t>
            </a:r>
          </a:p>
        </p:txBody>
      </p:sp>
      <p:sp>
        <p:nvSpPr>
          <p:cNvPr id="25" name="Rectangle 38">
            <a:extLst>
              <a:ext uri="{FF2B5EF4-FFF2-40B4-BE49-F238E27FC236}">
                <a16:creationId xmlns:a16="http://schemas.microsoft.com/office/drawing/2014/main" id="{1334CD8A-56A5-DC4E-A375-3DA924F9E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018" y="3736675"/>
            <a:ext cx="142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5:1</a:t>
            </a:r>
          </a:p>
        </p:txBody>
      </p:sp>
    </p:spTree>
    <p:extLst>
      <p:ext uri="{BB962C8B-B14F-4D97-AF65-F5344CB8AC3E}">
        <p14:creationId xmlns:p14="http://schemas.microsoft.com/office/powerpoint/2010/main" val="263772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5">
            <a:extLst>
              <a:ext uri="{FF2B5EF4-FFF2-40B4-BE49-F238E27FC236}">
                <a16:creationId xmlns:a16="http://schemas.microsoft.com/office/drawing/2014/main" id="{52A1E31C-D66D-3D40-9E33-AE9E51FA7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601979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821BAC7F-6CF8-534C-ABE6-EAB013DED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4415403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7" name="Line 30">
            <a:extLst>
              <a:ext uri="{FF2B5EF4-FFF2-40B4-BE49-F238E27FC236}">
                <a16:creationId xmlns:a16="http://schemas.microsoft.com/office/drawing/2014/main" id="{E4E4ABBD-1ED3-D044-9AE8-74C27EA982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16458" y="4676861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8" name="AutoShape 31">
            <a:extLst>
              <a:ext uri="{FF2B5EF4-FFF2-40B4-BE49-F238E27FC236}">
                <a16:creationId xmlns:a16="http://schemas.microsoft.com/office/drawing/2014/main" id="{EEF640FB-A9DD-E346-B2AB-B9F45DFD3556}"/>
              </a:ext>
            </a:extLst>
          </p:cNvPr>
          <p:cNvSpPr>
            <a:spLocks/>
          </p:cNvSpPr>
          <p:nvPr/>
        </p:nvSpPr>
        <p:spPr bwMode="auto">
          <a:xfrm rot="5400000">
            <a:off x="4489021" y="-731569"/>
            <a:ext cx="2891005" cy="10522846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Comic Sans MS" panose="030F0902030302020204" pitchFamily="66" charset="0"/>
            </a:endParaRPr>
          </a:p>
        </p:txBody>
      </p:sp>
      <p:sp>
        <p:nvSpPr>
          <p:cNvPr id="10" name="Rectangle 38">
            <a:extLst>
              <a:ext uri="{FF2B5EF4-FFF2-40B4-BE49-F238E27FC236}">
                <a16:creationId xmlns:a16="http://schemas.microsoft.com/office/drawing/2014/main" id="{1DD87A9C-2F61-F84F-8B83-1471FFB0A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07" y="2856898"/>
            <a:ext cx="2044149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Justification</a:t>
            </a:r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B2CEA649-5254-0549-B22C-623DB7B29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973" y="2856898"/>
            <a:ext cx="1989647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Glorification</a:t>
            </a:r>
          </a:p>
        </p:txBody>
      </p:sp>
      <p:sp>
        <p:nvSpPr>
          <p:cNvPr id="18" name="Text Box 66">
            <a:extLst>
              <a:ext uri="{FF2B5EF4-FFF2-40B4-BE49-F238E27FC236}">
                <a16:creationId xmlns:a16="http://schemas.microsoft.com/office/drawing/2014/main" id="{9AB3BDCE-6004-6745-98A9-DCC66EBA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8279" y="3498657"/>
            <a:ext cx="18533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1 John 3:2</a:t>
            </a:r>
          </a:p>
        </p:txBody>
      </p:sp>
      <p:sp>
        <p:nvSpPr>
          <p:cNvPr id="22" name="Rectangle 70">
            <a:extLst>
              <a:ext uri="{FF2B5EF4-FFF2-40B4-BE49-F238E27FC236}">
                <a16:creationId xmlns:a16="http://schemas.microsoft.com/office/drawing/2014/main" id="{B2A60BD1-0F98-A547-9DAF-21A60B4F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71" y="2603353"/>
            <a:ext cx="1717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Sanctified</a:t>
            </a:r>
          </a:p>
        </p:txBody>
      </p:sp>
      <p:sp>
        <p:nvSpPr>
          <p:cNvPr id="23" name="Rectangle 71">
            <a:extLst>
              <a:ext uri="{FF2B5EF4-FFF2-40B4-BE49-F238E27FC236}">
                <a16:creationId xmlns:a16="http://schemas.microsoft.com/office/drawing/2014/main" id="{BFCCC44B-25E6-AE4F-B593-CE36175B3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357" y="4661095"/>
            <a:ext cx="24657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From the world</a:t>
            </a:r>
          </a:p>
          <a:p>
            <a:r>
              <a:rPr lang="en-US" altLang="en-US" sz="2400" b="1" dirty="0">
                <a:latin typeface="Comic Sans MS" panose="030F0902030302020204" pitchFamily="66" charset="0"/>
              </a:rPr>
              <a:t>by the word</a:t>
            </a:r>
          </a:p>
          <a:p>
            <a:r>
              <a:rPr lang="en-US" altLang="en-US" sz="2400" b="1" dirty="0">
                <a:latin typeface="Comic Sans MS" panose="030F0902030302020204" pitchFamily="66" charset="0"/>
              </a:rPr>
              <a:t>for the work</a:t>
            </a:r>
          </a:p>
        </p:txBody>
      </p:sp>
      <p:sp>
        <p:nvSpPr>
          <p:cNvPr id="24" name="Text Box 72">
            <a:extLst>
              <a:ext uri="{FF2B5EF4-FFF2-40B4-BE49-F238E27FC236}">
                <a16:creationId xmlns:a16="http://schemas.microsoft.com/office/drawing/2014/main" id="{6E89AE90-F2C1-3B45-959B-F3F75C0E1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322" y="4987915"/>
            <a:ext cx="2470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John 17:16-18</a:t>
            </a:r>
          </a:p>
        </p:txBody>
      </p:sp>
      <p:sp>
        <p:nvSpPr>
          <p:cNvPr id="25" name="Rectangle 38">
            <a:extLst>
              <a:ext uri="{FF2B5EF4-FFF2-40B4-BE49-F238E27FC236}">
                <a16:creationId xmlns:a16="http://schemas.microsoft.com/office/drawing/2014/main" id="{1334CD8A-56A5-DC4E-A375-3DA924F9E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018" y="3720909"/>
            <a:ext cx="142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5:1</a:t>
            </a:r>
          </a:p>
        </p:txBody>
      </p:sp>
    </p:spTree>
    <p:extLst>
      <p:ext uri="{BB962C8B-B14F-4D97-AF65-F5344CB8AC3E}">
        <p14:creationId xmlns:p14="http://schemas.microsoft.com/office/powerpoint/2010/main" val="48470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5">
            <a:extLst>
              <a:ext uri="{FF2B5EF4-FFF2-40B4-BE49-F238E27FC236}">
                <a16:creationId xmlns:a16="http://schemas.microsoft.com/office/drawing/2014/main" id="{52A1E31C-D66D-3D40-9E33-AE9E51FA7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601979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3" name="Line 26">
            <a:extLst>
              <a:ext uri="{FF2B5EF4-FFF2-40B4-BE49-F238E27FC236}">
                <a16:creationId xmlns:a16="http://schemas.microsoft.com/office/drawing/2014/main" id="{D2EC3AA9-817E-3643-BBF4-59658A310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126603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4" name="Line 27">
            <a:extLst>
              <a:ext uri="{FF2B5EF4-FFF2-40B4-BE49-F238E27FC236}">
                <a16:creationId xmlns:a16="http://schemas.microsoft.com/office/drawing/2014/main" id="{D8223B3C-6C49-EE43-BCFB-E4A59F32A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838200"/>
            <a:ext cx="0" cy="855677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5" name="Line 28">
            <a:extLst>
              <a:ext uri="{FF2B5EF4-FFF2-40B4-BE49-F238E27FC236}">
                <a16:creationId xmlns:a16="http://schemas.microsoft.com/office/drawing/2014/main" id="{805D1167-A25B-B446-B856-F46897AB2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95946" y="838199"/>
            <a:ext cx="0" cy="855677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821BAC7F-6CF8-534C-ABE6-EAB013DED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4415403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7" name="Line 30">
            <a:extLst>
              <a:ext uri="{FF2B5EF4-FFF2-40B4-BE49-F238E27FC236}">
                <a16:creationId xmlns:a16="http://schemas.microsoft.com/office/drawing/2014/main" id="{E4E4ABBD-1ED3-D044-9AE8-74C27EA982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16458" y="4676861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8" name="AutoShape 31">
            <a:extLst>
              <a:ext uri="{FF2B5EF4-FFF2-40B4-BE49-F238E27FC236}">
                <a16:creationId xmlns:a16="http://schemas.microsoft.com/office/drawing/2014/main" id="{EEF640FB-A9DD-E346-B2AB-B9F45DFD3556}"/>
              </a:ext>
            </a:extLst>
          </p:cNvPr>
          <p:cNvSpPr>
            <a:spLocks/>
          </p:cNvSpPr>
          <p:nvPr/>
        </p:nvSpPr>
        <p:spPr bwMode="auto">
          <a:xfrm rot="5400000">
            <a:off x="4489021" y="-731569"/>
            <a:ext cx="2891005" cy="10522846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Comic Sans MS" panose="030F0902030302020204" pitchFamily="66" charset="0"/>
            </a:endParaRPr>
          </a:p>
        </p:txBody>
      </p:sp>
      <p:sp>
        <p:nvSpPr>
          <p:cNvPr id="9" name="Rectangle 37">
            <a:extLst>
              <a:ext uri="{FF2B5EF4-FFF2-40B4-BE49-F238E27FC236}">
                <a16:creationId xmlns:a16="http://schemas.microsoft.com/office/drawing/2014/main" id="{E6350D2B-7E3C-8846-B08A-87A460AC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095" y="814671"/>
            <a:ext cx="1813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Holy Spirit</a:t>
            </a:r>
          </a:p>
        </p:txBody>
      </p:sp>
      <p:sp>
        <p:nvSpPr>
          <p:cNvPr id="10" name="Rectangle 38">
            <a:extLst>
              <a:ext uri="{FF2B5EF4-FFF2-40B4-BE49-F238E27FC236}">
                <a16:creationId xmlns:a16="http://schemas.microsoft.com/office/drawing/2014/main" id="{1DD87A9C-2F61-F84F-8B83-1471FFB0A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07" y="2872664"/>
            <a:ext cx="2044149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Justification</a:t>
            </a:r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B2CEA649-5254-0549-B22C-623DB7B29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973" y="2872664"/>
            <a:ext cx="1989647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Glorification</a:t>
            </a:r>
          </a:p>
        </p:txBody>
      </p:sp>
      <p:sp>
        <p:nvSpPr>
          <p:cNvPr id="15" name="Text Box 63">
            <a:extLst>
              <a:ext uri="{FF2B5EF4-FFF2-40B4-BE49-F238E27FC236}">
                <a16:creationId xmlns:a16="http://schemas.microsoft.com/office/drawing/2014/main" id="{C37A883C-17CD-D54A-B558-ADDA9AB67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33" y="1395862"/>
            <a:ext cx="16113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8:29</a:t>
            </a:r>
          </a:p>
        </p:txBody>
      </p:sp>
      <p:sp>
        <p:nvSpPr>
          <p:cNvPr id="16" name="Text Box 64">
            <a:extLst>
              <a:ext uri="{FF2B5EF4-FFF2-40B4-BE49-F238E27FC236}">
                <a16:creationId xmlns:a16="http://schemas.microsoft.com/office/drawing/2014/main" id="{2E89884C-0F00-5D4E-92A0-E0AD5432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1579" y="1428709"/>
            <a:ext cx="1410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Jude 24</a:t>
            </a:r>
          </a:p>
        </p:txBody>
      </p:sp>
      <p:sp>
        <p:nvSpPr>
          <p:cNvPr id="18" name="Text Box 66">
            <a:extLst>
              <a:ext uri="{FF2B5EF4-FFF2-40B4-BE49-F238E27FC236}">
                <a16:creationId xmlns:a16="http://schemas.microsoft.com/office/drawing/2014/main" id="{9AB3BDCE-6004-6745-98A9-DCC66EBA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8279" y="3514423"/>
            <a:ext cx="18533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1 John 3:2</a:t>
            </a:r>
          </a:p>
        </p:txBody>
      </p:sp>
      <p:sp>
        <p:nvSpPr>
          <p:cNvPr id="22" name="Rectangle 70">
            <a:extLst>
              <a:ext uri="{FF2B5EF4-FFF2-40B4-BE49-F238E27FC236}">
                <a16:creationId xmlns:a16="http://schemas.microsoft.com/office/drawing/2014/main" id="{B2A60BD1-0F98-A547-9DAF-21A60B4F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71" y="2625864"/>
            <a:ext cx="1717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Sanctified</a:t>
            </a:r>
          </a:p>
        </p:txBody>
      </p:sp>
      <p:sp>
        <p:nvSpPr>
          <p:cNvPr id="23" name="Rectangle 71">
            <a:extLst>
              <a:ext uri="{FF2B5EF4-FFF2-40B4-BE49-F238E27FC236}">
                <a16:creationId xmlns:a16="http://schemas.microsoft.com/office/drawing/2014/main" id="{BFCCC44B-25E6-AE4F-B593-CE36175B3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4934" y="4664974"/>
            <a:ext cx="24657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From the world</a:t>
            </a:r>
          </a:p>
          <a:p>
            <a:r>
              <a:rPr lang="en-US" altLang="en-US" sz="2400" b="1" dirty="0">
                <a:latin typeface="Comic Sans MS" panose="030F0902030302020204" pitchFamily="66" charset="0"/>
              </a:rPr>
              <a:t>by the word</a:t>
            </a:r>
          </a:p>
          <a:p>
            <a:r>
              <a:rPr lang="en-US" altLang="en-US" sz="2400" b="1" dirty="0">
                <a:latin typeface="Comic Sans MS" panose="030F0902030302020204" pitchFamily="66" charset="0"/>
              </a:rPr>
              <a:t>for the work</a:t>
            </a:r>
          </a:p>
        </p:txBody>
      </p:sp>
      <p:sp>
        <p:nvSpPr>
          <p:cNvPr id="24" name="Text Box 72">
            <a:extLst>
              <a:ext uri="{FF2B5EF4-FFF2-40B4-BE49-F238E27FC236}">
                <a16:creationId xmlns:a16="http://schemas.microsoft.com/office/drawing/2014/main" id="{6E89AE90-F2C1-3B45-959B-F3F75C0E1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079" y="5034306"/>
            <a:ext cx="2470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John 17:16-18</a:t>
            </a:r>
          </a:p>
        </p:txBody>
      </p:sp>
      <p:sp>
        <p:nvSpPr>
          <p:cNvPr id="25" name="Rectangle 38">
            <a:extLst>
              <a:ext uri="{FF2B5EF4-FFF2-40B4-BE49-F238E27FC236}">
                <a16:creationId xmlns:a16="http://schemas.microsoft.com/office/drawing/2014/main" id="{1334CD8A-56A5-DC4E-A375-3DA924F9E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018" y="3736675"/>
            <a:ext cx="142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5:1</a:t>
            </a:r>
          </a:p>
        </p:txBody>
      </p:sp>
    </p:spTree>
    <p:extLst>
      <p:ext uri="{BB962C8B-B14F-4D97-AF65-F5344CB8AC3E}">
        <p14:creationId xmlns:p14="http://schemas.microsoft.com/office/powerpoint/2010/main" val="4181666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5">
            <a:extLst>
              <a:ext uri="{FF2B5EF4-FFF2-40B4-BE49-F238E27FC236}">
                <a16:creationId xmlns:a16="http://schemas.microsoft.com/office/drawing/2014/main" id="{52A1E31C-D66D-3D40-9E33-AE9E51FA7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601979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3" name="Line 26">
            <a:extLst>
              <a:ext uri="{FF2B5EF4-FFF2-40B4-BE49-F238E27FC236}">
                <a16:creationId xmlns:a16="http://schemas.microsoft.com/office/drawing/2014/main" id="{D2EC3AA9-817E-3643-BBF4-59658A310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1266039"/>
            <a:ext cx="10522846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4" name="Line 27">
            <a:extLst>
              <a:ext uri="{FF2B5EF4-FFF2-40B4-BE49-F238E27FC236}">
                <a16:creationId xmlns:a16="http://schemas.microsoft.com/office/drawing/2014/main" id="{D8223B3C-6C49-EE43-BCFB-E4A59F32A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838200"/>
            <a:ext cx="0" cy="855677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5" name="Line 28">
            <a:extLst>
              <a:ext uri="{FF2B5EF4-FFF2-40B4-BE49-F238E27FC236}">
                <a16:creationId xmlns:a16="http://schemas.microsoft.com/office/drawing/2014/main" id="{805D1167-A25B-B446-B856-F46897AB2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95946" y="838199"/>
            <a:ext cx="0" cy="855677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821BAC7F-6CF8-534C-ABE6-EAB013DED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" y="4415403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7" name="Line 30">
            <a:extLst>
              <a:ext uri="{FF2B5EF4-FFF2-40B4-BE49-F238E27FC236}">
                <a16:creationId xmlns:a16="http://schemas.microsoft.com/office/drawing/2014/main" id="{E4E4ABBD-1ED3-D044-9AE8-74C27EA982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16458" y="4676861"/>
            <a:ext cx="0" cy="1176556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Comic Sans MS" panose="030F0902030302020204" pitchFamily="66" charset="0"/>
            </a:endParaRPr>
          </a:p>
        </p:txBody>
      </p:sp>
      <p:sp>
        <p:nvSpPr>
          <p:cNvPr id="8" name="AutoShape 31">
            <a:extLst>
              <a:ext uri="{FF2B5EF4-FFF2-40B4-BE49-F238E27FC236}">
                <a16:creationId xmlns:a16="http://schemas.microsoft.com/office/drawing/2014/main" id="{EEF640FB-A9DD-E346-B2AB-B9F45DFD3556}"/>
              </a:ext>
            </a:extLst>
          </p:cNvPr>
          <p:cNvSpPr>
            <a:spLocks/>
          </p:cNvSpPr>
          <p:nvPr/>
        </p:nvSpPr>
        <p:spPr bwMode="auto">
          <a:xfrm rot="5400000">
            <a:off x="4489021" y="-731569"/>
            <a:ext cx="2891005" cy="10522846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latin typeface="Comic Sans MS" panose="030F0902030302020204" pitchFamily="66" charset="0"/>
            </a:endParaRPr>
          </a:p>
        </p:txBody>
      </p:sp>
      <p:sp>
        <p:nvSpPr>
          <p:cNvPr id="9" name="Rectangle 37">
            <a:extLst>
              <a:ext uri="{FF2B5EF4-FFF2-40B4-BE49-F238E27FC236}">
                <a16:creationId xmlns:a16="http://schemas.microsoft.com/office/drawing/2014/main" id="{E6350D2B-7E3C-8846-B08A-87A460AC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613" y="827550"/>
            <a:ext cx="1813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Holy Spirit</a:t>
            </a:r>
          </a:p>
        </p:txBody>
      </p:sp>
      <p:sp>
        <p:nvSpPr>
          <p:cNvPr id="10" name="Rectangle 38">
            <a:extLst>
              <a:ext uri="{FF2B5EF4-FFF2-40B4-BE49-F238E27FC236}">
                <a16:creationId xmlns:a16="http://schemas.microsoft.com/office/drawing/2014/main" id="{1DD87A9C-2F61-F84F-8B83-1471FFB0A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07" y="2872664"/>
            <a:ext cx="2044149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Justification</a:t>
            </a:r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B2CEA649-5254-0549-B22C-623DB7B29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973" y="2872664"/>
            <a:ext cx="1989647" cy="46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Glorification</a:t>
            </a:r>
          </a:p>
        </p:txBody>
      </p:sp>
      <p:sp>
        <p:nvSpPr>
          <p:cNvPr id="13" name="Text Box 61">
            <a:extLst>
              <a:ext uri="{FF2B5EF4-FFF2-40B4-BE49-F238E27FC236}">
                <a16:creationId xmlns:a16="http://schemas.microsoft.com/office/drawing/2014/main" id="{6E3D9E53-4CA8-FB46-A59C-86D0AAEB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168" y="1428709"/>
            <a:ext cx="22284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John 16:8,13</a:t>
            </a:r>
          </a:p>
        </p:txBody>
      </p:sp>
      <p:sp>
        <p:nvSpPr>
          <p:cNvPr id="15" name="Text Box 63">
            <a:extLst>
              <a:ext uri="{FF2B5EF4-FFF2-40B4-BE49-F238E27FC236}">
                <a16:creationId xmlns:a16="http://schemas.microsoft.com/office/drawing/2014/main" id="{C37A883C-17CD-D54A-B558-ADDA9AB67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89" y="1428708"/>
            <a:ext cx="16113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8:29</a:t>
            </a:r>
          </a:p>
        </p:txBody>
      </p:sp>
      <p:sp>
        <p:nvSpPr>
          <p:cNvPr id="16" name="Text Box 64">
            <a:extLst>
              <a:ext uri="{FF2B5EF4-FFF2-40B4-BE49-F238E27FC236}">
                <a16:creationId xmlns:a16="http://schemas.microsoft.com/office/drawing/2014/main" id="{2E89884C-0F00-5D4E-92A0-E0AD5432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1579" y="1428709"/>
            <a:ext cx="1410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Jude 24</a:t>
            </a:r>
          </a:p>
        </p:txBody>
      </p:sp>
      <p:sp>
        <p:nvSpPr>
          <p:cNvPr id="17" name="Text Box 65">
            <a:extLst>
              <a:ext uri="{FF2B5EF4-FFF2-40B4-BE49-F238E27FC236}">
                <a16:creationId xmlns:a16="http://schemas.microsoft.com/office/drawing/2014/main" id="{F46EA7BB-89BE-BE40-B9C8-5FD163381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350" y="5131317"/>
            <a:ext cx="1912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Comic Sans MS" panose="030F0902030302020204" pitchFamily="66" charset="0"/>
              </a:rPr>
              <a:t>Col </a:t>
            </a:r>
            <a:r>
              <a:rPr lang="en-US" altLang="en-US" sz="2400" b="1" dirty="0">
                <a:latin typeface="Comic Sans MS" panose="030F0902030302020204" pitchFamily="66" charset="0"/>
              </a:rPr>
              <a:t>2:13,14</a:t>
            </a:r>
          </a:p>
        </p:txBody>
      </p:sp>
      <p:sp>
        <p:nvSpPr>
          <p:cNvPr id="18" name="Text Box 66">
            <a:extLst>
              <a:ext uri="{FF2B5EF4-FFF2-40B4-BE49-F238E27FC236}">
                <a16:creationId xmlns:a16="http://schemas.microsoft.com/office/drawing/2014/main" id="{9AB3BDCE-6004-6745-98A9-DCC66EBA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8279" y="3514423"/>
            <a:ext cx="18533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anose="030F0902030302020204" pitchFamily="66" charset="0"/>
              </a:rPr>
              <a:t>1 John 3:2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C25E47-B8B3-CD43-8B2D-DC9939AE4ABB}"/>
              </a:ext>
            </a:extLst>
          </p:cNvPr>
          <p:cNvGrpSpPr/>
          <p:nvPr/>
        </p:nvGrpSpPr>
        <p:grpSpPr>
          <a:xfrm>
            <a:off x="3630360" y="4577566"/>
            <a:ext cx="2319869" cy="1809595"/>
            <a:chOff x="3630360" y="4498736"/>
            <a:chExt cx="2319869" cy="1809595"/>
          </a:xfrm>
        </p:grpSpPr>
        <p:sp>
          <p:nvSpPr>
            <p:cNvPr id="19" name="Text Box 67">
              <a:extLst>
                <a:ext uri="{FF2B5EF4-FFF2-40B4-BE49-F238E27FC236}">
                  <a16:creationId xmlns:a16="http://schemas.microsoft.com/office/drawing/2014/main" id="{9B000507-5779-0C4D-BF30-16F5FF287A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363" y="4498736"/>
              <a:ext cx="2319866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latin typeface="Comic Sans MS" panose="030F0902030302020204" pitchFamily="66" charset="0"/>
                </a:rPr>
                <a:t>1 Peter 2:9</a:t>
              </a:r>
            </a:p>
            <a:p>
              <a:r>
                <a:rPr lang="en-US" altLang="en-US" sz="2400" b="1" dirty="0">
                  <a:latin typeface="Comic Sans MS" panose="030F0902030302020204" pitchFamily="66" charset="0"/>
                </a:rPr>
                <a:t>2 Peter 1:3-7</a:t>
              </a:r>
            </a:p>
          </p:txBody>
        </p:sp>
        <p:sp>
          <p:nvSpPr>
            <p:cNvPr id="20" name="Text Box 68">
              <a:extLst>
                <a:ext uri="{FF2B5EF4-FFF2-40B4-BE49-F238E27FC236}">
                  <a16:creationId xmlns:a16="http://schemas.microsoft.com/office/drawing/2014/main" id="{D0DF2D7A-3837-A845-89E1-0DF41C5490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363" y="5168341"/>
              <a:ext cx="187423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latin typeface="Comic Sans MS" panose="030F0902030302020204" pitchFamily="66" charset="0"/>
                </a:rPr>
                <a:t>2 Tim 2:21</a:t>
              </a:r>
            </a:p>
          </p:txBody>
        </p:sp>
        <p:sp>
          <p:nvSpPr>
            <p:cNvPr id="21" name="Text Box 69">
              <a:extLst>
                <a:ext uri="{FF2B5EF4-FFF2-40B4-BE49-F238E27FC236}">
                  <a16:creationId xmlns:a16="http://schemas.microsoft.com/office/drawing/2014/main" id="{3AF84206-7C52-D242-888C-120B9FDC85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360" y="5477334"/>
              <a:ext cx="1834156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latin typeface="Comic Sans MS" panose="030F0902030302020204" pitchFamily="66" charset="0"/>
                </a:rPr>
                <a:t>2 Cor 3:18</a:t>
              </a:r>
            </a:p>
            <a:p>
              <a:endParaRPr lang="en-US" altLang="en-US" sz="2400" b="1" dirty="0">
                <a:latin typeface="Comic Sans MS" panose="030F0902030302020204" pitchFamily="66" charset="0"/>
              </a:endParaRPr>
            </a:p>
          </p:txBody>
        </p:sp>
      </p:grpSp>
      <p:sp>
        <p:nvSpPr>
          <p:cNvPr id="22" name="Rectangle 70">
            <a:extLst>
              <a:ext uri="{FF2B5EF4-FFF2-40B4-BE49-F238E27FC236}">
                <a16:creationId xmlns:a16="http://schemas.microsoft.com/office/drawing/2014/main" id="{B2A60BD1-0F98-A547-9DAF-21A60B4F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71" y="2646040"/>
            <a:ext cx="1717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Sanctified</a:t>
            </a:r>
          </a:p>
        </p:txBody>
      </p:sp>
      <p:sp>
        <p:nvSpPr>
          <p:cNvPr id="23" name="Rectangle 71">
            <a:extLst>
              <a:ext uri="{FF2B5EF4-FFF2-40B4-BE49-F238E27FC236}">
                <a16:creationId xmlns:a16="http://schemas.microsoft.com/office/drawing/2014/main" id="{BFCCC44B-25E6-AE4F-B593-CE36175B3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607" y="4738518"/>
            <a:ext cx="24657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From the world</a:t>
            </a:r>
          </a:p>
          <a:p>
            <a:r>
              <a:rPr lang="en-US" altLang="en-US" sz="2400" b="1" dirty="0">
                <a:latin typeface="Comic Sans MS" panose="030F0902030302020204" pitchFamily="66" charset="0"/>
              </a:rPr>
              <a:t>by the word</a:t>
            </a:r>
          </a:p>
          <a:p>
            <a:r>
              <a:rPr lang="en-US" altLang="en-US" sz="2400" b="1" dirty="0">
                <a:latin typeface="Comic Sans MS" panose="030F0902030302020204" pitchFamily="66" charset="0"/>
              </a:rPr>
              <a:t>for the work</a:t>
            </a:r>
          </a:p>
        </p:txBody>
      </p:sp>
      <p:sp>
        <p:nvSpPr>
          <p:cNvPr id="24" name="Text Box 72">
            <a:extLst>
              <a:ext uri="{FF2B5EF4-FFF2-40B4-BE49-F238E27FC236}">
                <a16:creationId xmlns:a16="http://schemas.microsoft.com/office/drawing/2014/main" id="{6E89AE90-F2C1-3B45-959B-F3F75C0E1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2752" y="3976089"/>
            <a:ext cx="2470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John 17:16-18</a:t>
            </a:r>
          </a:p>
        </p:txBody>
      </p:sp>
      <p:sp>
        <p:nvSpPr>
          <p:cNvPr id="25" name="Rectangle 38">
            <a:extLst>
              <a:ext uri="{FF2B5EF4-FFF2-40B4-BE49-F238E27FC236}">
                <a16:creationId xmlns:a16="http://schemas.microsoft.com/office/drawing/2014/main" id="{1334CD8A-56A5-DC4E-A375-3DA924F9E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018" y="3736675"/>
            <a:ext cx="142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902030302020204" pitchFamily="66" charset="0"/>
              </a:rPr>
              <a:t>Rom 5:1</a:t>
            </a:r>
          </a:p>
        </p:txBody>
      </p:sp>
    </p:spTree>
    <p:extLst>
      <p:ext uri="{BB962C8B-B14F-4D97-AF65-F5344CB8AC3E}">
        <p14:creationId xmlns:p14="http://schemas.microsoft.com/office/powerpoint/2010/main" val="208865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E01D09B8-645A-AA43-82DE-C3D0C22EEB08}"/>
              </a:ext>
            </a:extLst>
          </p:cNvPr>
          <p:cNvSpPr txBox="1"/>
          <p:nvPr/>
        </p:nvSpPr>
        <p:spPr>
          <a:xfrm>
            <a:off x="1389413" y="1341912"/>
            <a:ext cx="92145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/>
              <a:t>We are "His workmanship" Eph 2:10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	created in Christ Jesus unto good works,</a:t>
            </a:r>
          </a:p>
          <a:p>
            <a:pPr fontAlgn="ctr"/>
            <a:r>
              <a:rPr lang="en-US" sz="3600" dirty="0"/>
              <a:t> </a:t>
            </a:r>
          </a:p>
          <a:p>
            <a:pPr fontAlgn="ctr"/>
            <a:r>
              <a:rPr lang="en-US" sz="3600" dirty="0"/>
              <a:t>	which God hath before ordained </a:t>
            </a:r>
          </a:p>
          <a:p>
            <a:pPr fontAlgn="ctr"/>
            <a:endParaRPr lang="en-US" sz="3600" dirty="0"/>
          </a:p>
          <a:p>
            <a:pPr fontAlgn="ctr"/>
            <a:r>
              <a:rPr lang="en-US" sz="3600" dirty="0"/>
              <a:t>	that we should walk in them.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0AB8D-AB58-674A-8431-DF9CEBDD3AA5}"/>
              </a:ext>
            </a:extLst>
          </p:cNvPr>
          <p:cNvSpPr txBox="1"/>
          <p:nvPr/>
        </p:nvSpPr>
        <p:spPr>
          <a:xfrm>
            <a:off x="0" y="419469"/>
            <a:ext cx="12191999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 fontAlgn="ctr"/>
            <a:r>
              <a:rPr lang="en-US" sz="3200" b="1" dirty="0"/>
              <a:t>God's design for our Sanctification and maturity Of believers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6303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5766</TotalTime>
  <Words>870</Words>
  <Application>Microsoft Macintosh PowerPoint</Application>
  <PresentationFormat>Widescreen</PresentationFormat>
  <Paragraphs>462</Paragraphs>
  <Slides>45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 Glosser</dc:creator>
  <cp:lastModifiedBy>Wade Glosser</cp:lastModifiedBy>
  <cp:revision>35</cp:revision>
  <dcterms:created xsi:type="dcterms:W3CDTF">2018-11-30T14:58:56Z</dcterms:created>
  <dcterms:modified xsi:type="dcterms:W3CDTF">2018-12-16T21:00:15Z</dcterms:modified>
</cp:coreProperties>
</file>