
<file path=[Content_Types].xml><?xml version="1.0" encoding="utf-8"?>
<Types xmlns="http://schemas.openxmlformats.org/package/2006/content-types">
  <Default Extension="tmp"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57" r:id="rId3"/>
    <p:sldId id="263" r:id="rId4"/>
    <p:sldId id="265" r:id="rId5"/>
    <p:sldId id="266" r:id="rId6"/>
    <p:sldId id="264" r:id="rId7"/>
    <p:sldId id="267" r:id="rId8"/>
    <p:sldId id="271" r:id="rId9"/>
    <p:sldId id="270" r:id="rId10"/>
    <p:sldId id="276" r:id="rId11"/>
    <p:sldId id="275" r:id="rId12"/>
    <p:sldId id="274"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90" d="100"/>
          <a:sy n="90" d="100"/>
        </p:scale>
        <p:origin x="948"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91D5B9-5EC8-49CB-B10D-E0EC6F4A1043}" type="datetimeFigureOut">
              <a:rPr lang="en-US" smtClean="0"/>
              <a:t>10/30/2016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C8376-7A3A-4539-83F6-8E76F3F47ACF}" type="slidenum">
              <a:rPr lang="en-US" smtClean="0"/>
              <a:t>‹#›</a:t>
            </a:fld>
            <a:endParaRPr lang="en-US"/>
          </a:p>
        </p:txBody>
      </p:sp>
    </p:spTree>
    <p:extLst>
      <p:ext uri="{BB962C8B-B14F-4D97-AF65-F5344CB8AC3E}">
        <p14:creationId xmlns:p14="http://schemas.microsoft.com/office/powerpoint/2010/main" val="392494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2" hasCustomPrompt="1"/>
          </p:nvPr>
        </p:nvSpPr>
        <p:spPr>
          <a:xfrm>
            <a:off x="3401172" y="2421614"/>
            <a:ext cx="2351181" cy="305151"/>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401172" y="2421614"/>
            <a:ext cx="2351181" cy="305151"/>
          </a:xfrm>
        </p:spPr>
        <p:txBody>
          <a:bodyPr>
            <a:normAutofit/>
          </a:bodyPr>
          <a:lstStyle>
            <a:lvl1pPr>
              <a:defRPr sz="1600"/>
            </a:lvl1pPr>
          </a:lstStyle>
          <a:p>
            <a:pPr lvl="0"/>
            <a:r>
              <a:rPr lang="en-US" dirty="0"/>
              <a:t>Add Your Subtitle</a:t>
            </a:r>
          </a:p>
        </p:txBody>
      </p:sp>
      <p:sp>
        <p:nvSpPr>
          <p:cNvPr id="5" name="Title 1"/>
          <p:cNvSpPr>
            <a:spLocks noGrp="1"/>
          </p:cNvSpPr>
          <p:nvPr>
            <p:ph type="title" hasCustomPrompt="1"/>
          </p:nvPr>
        </p:nvSpPr>
        <p:spPr>
          <a:xfrm>
            <a:off x="3660588" y="1486646"/>
            <a:ext cx="1770530" cy="866589"/>
          </a:xfrm>
        </p:spPr>
        <p:txBody>
          <a:bodyPr>
            <a:noAutofit/>
          </a:bodyPr>
          <a:lstStyle>
            <a:lvl1pPr>
              <a:defRPr sz="3200"/>
            </a:lvl1pPr>
          </a:lstStyle>
          <a:p>
            <a:r>
              <a:rPr lang="en-US" dirty="0"/>
              <a:t>Add Your Title</a:t>
            </a:r>
          </a:p>
        </p:txBody>
      </p:sp>
      <p:sp>
        <p:nvSpPr>
          <p:cNvPr id="7" name="TextBox 6"/>
          <p:cNvSpPr txBox="1"/>
          <p:nvPr userDrawn="1"/>
        </p:nvSpPr>
        <p:spPr>
          <a:xfrm>
            <a:off x="3660588" y="2876176"/>
            <a:ext cx="1837765" cy="369332"/>
          </a:xfrm>
          <a:prstGeom prst="rect">
            <a:avLst/>
          </a:prstGeom>
          <a:noFill/>
        </p:spPr>
        <p:txBody>
          <a:bodyPr wrap="square" rtlCol="0">
            <a:spAutoFit/>
          </a:bodyPr>
          <a:lstStyle/>
          <a:p>
            <a:pPr algn="ctr"/>
            <a:r>
              <a:rPr lang="en-US" dirty="0">
                <a:solidFill>
                  <a:srgbClr val="FFF9DD"/>
                </a:solidFill>
              </a:rPr>
              <a:t>Add Your</a:t>
            </a:r>
            <a:r>
              <a:rPr lang="en-US" baseline="0" dirty="0">
                <a:solidFill>
                  <a:srgbClr val="FFF9DD"/>
                </a:solidFill>
              </a:rPr>
              <a:t> Title</a:t>
            </a:r>
            <a:endParaRPr lang="en-US" dirty="0">
              <a:solidFill>
                <a:srgbClr val="FFF9DD"/>
              </a:solidFill>
            </a:endParaRPr>
          </a:p>
        </p:txBody>
      </p:sp>
    </p:spTree>
    <p:extLst>
      <p:ext uri="{BB962C8B-B14F-4D97-AF65-F5344CB8AC3E}">
        <p14:creationId xmlns:p14="http://schemas.microsoft.com/office/powerpoint/2010/main" val="336627254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83882" y="197436"/>
            <a:ext cx="8494059" cy="37096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83882" y="197436"/>
            <a:ext cx="8494059" cy="37096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83882" y="197436"/>
            <a:ext cx="8494059" cy="37096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4183529" y="3978626"/>
            <a:ext cx="821765" cy="839903"/>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499"/>
                          </p:stCondLst>
                        </p:cTn>
                        <p:tgtEl>
                          <p:spTgt spid="8"/>
                        </p:tgtEl>
                        <p:attrNameLst>
                          <p:attrName>style.visibility</p:attrName>
                        </p:attrNameLst>
                      </p:cBhvr>
                      <p:to>
                        <p:strVal val="visible"/>
                      </p:to>
                    </p:se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10/30/2016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ransition spd="med">
    <p:fade/>
  </p:transition>
  <p:txStyles>
    <p:titleStyle>
      <a:lvl1pPr algn="ctr" defTabSz="914400" rtl="0" eaLnBrk="1" latinLnBrk="0" hangingPunct="1">
        <a:spcBef>
          <a:spcPct val="0"/>
        </a:spcBef>
        <a:buNone/>
        <a:defRPr sz="4400" kern="1200">
          <a:solidFill>
            <a:srgbClr val="FFF9DD"/>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000000"/>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000000"/>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000000"/>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000000"/>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000000"/>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155894" y="2421614"/>
            <a:ext cx="2596459" cy="305151"/>
          </a:xfrm>
        </p:spPr>
        <p:txBody>
          <a:bodyPr>
            <a:normAutofit fontScale="92500" lnSpcReduction="10000"/>
          </a:bodyPr>
          <a:lstStyle/>
          <a:p>
            <a:r>
              <a:rPr lang="en-US" dirty="0"/>
              <a:t>Living in Perilous Times</a:t>
            </a:r>
          </a:p>
          <a:p>
            <a:endParaRPr lang="en-US" dirty="0"/>
          </a:p>
        </p:txBody>
      </p:sp>
      <p:sp>
        <p:nvSpPr>
          <p:cNvPr id="8" name="Title 7"/>
          <p:cNvSpPr>
            <a:spLocks noGrp="1"/>
          </p:cNvSpPr>
          <p:nvPr>
            <p:ph type="title"/>
          </p:nvPr>
        </p:nvSpPr>
        <p:spPr/>
        <p:txBody>
          <a:bodyPr/>
          <a:lstStyle/>
          <a:p>
            <a:r>
              <a:rPr lang="en-US" dirty="0"/>
              <a:t>2 Timothy</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588" y="2925285"/>
            <a:ext cx="1924319" cy="409632"/>
          </a:xfrm>
          <a:prstGeom prst="rect">
            <a:avLst/>
          </a:prstGeom>
        </p:spPr>
      </p:pic>
    </p:spTree>
    <p:extLst>
      <p:ext uri="{BB962C8B-B14F-4D97-AF65-F5344CB8AC3E}">
        <p14:creationId xmlns:p14="http://schemas.microsoft.com/office/powerpoint/2010/main" val="389385671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7217" y="195660"/>
            <a:ext cx="3973190" cy="369332"/>
          </a:xfrm>
          <a:prstGeom prst="rect">
            <a:avLst/>
          </a:prstGeom>
          <a:noFill/>
        </p:spPr>
        <p:txBody>
          <a:bodyPr wrap="square" rtlCol="0">
            <a:spAutoFit/>
          </a:bodyPr>
          <a:lstStyle/>
          <a:p>
            <a:r>
              <a:rPr lang="en-US" b="1" dirty="0">
                <a:solidFill>
                  <a:schemeClr val="bg1"/>
                </a:solidFill>
              </a:rPr>
              <a:t>Sound Words (2 Timothy 1:13)</a:t>
            </a:r>
          </a:p>
        </p:txBody>
      </p:sp>
      <p:sp>
        <p:nvSpPr>
          <p:cNvPr id="3" name="TextBox 2"/>
          <p:cNvSpPr txBox="1"/>
          <p:nvPr/>
        </p:nvSpPr>
        <p:spPr>
          <a:xfrm>
            <a:off x="1205714" y="671639"/>
            <a:ext cx="6449352" cy="646331"/>
          </a:xfrm>
          <a:prstGeom prst="rect">
            <a:avLst/>
          </a:prstGeom>
          <a:noFill/>
        </p:spPr>
        <p:txBody>
          <a:bodyPr wrap="square" rtlCol="0">
            <a:spAutoFit/>
          </a:bodyPr>
          <a:lstStyle/>
          <a:p>
            <a:r>
              <a:rPr lang="en-US" dirty="0">
                <a:solidFill>
                  <a:schemeClr val="bg1"/>
                </a:solidFill>
              </a:rPr>
              <a:t>The fruit of having a disciplined/sound mind is holding fast to the form of sound words. </a:t>
            </a:r>
          </a:p>
        </p:txBody>
      </p:sp>
      <p:sp>
        <p:nvSpPr>
          <p:cNvPr id="4" name="TextBox 3"/>
          <p:cNvSpPr txBox="1"/>
          <p:nvPr/>
        </p:nvSpPr>
        <p:spPr>
          <a:xfrm>
            <a:off x="1205714" y="1586039"/>
            <a:ext cx="6449352" cy="2585323"/>
          </a:xfrm>
          <a:prstGeom prst="rect">
            <a:avLst/>
          </a:prstGeom>
          <a:noFill/>
        </p:spPr>
        <p:txBody>
          <a:bodyPr wrap="square" rtlCol="0">
            <a:spAutoFit/>
          </a:bodyPr>
          <a:lstStyle/>
          <a:p>
            <a:r>
              <a:rPr lang="en-US" dirty="0">
                <a:solidFill>
                  <a:schemeClr val="bg1"/>
                </a:solidFill>
              </a:rPr>
              <a:t>Proverbs 4:1  Hear, ye children, the instruction of a father, and attend to know understanding.</a:t>
            </a:r>
          </a:p>
          <a:p>
            <a:endParaRPr lang="en-US" dirty="0">
              <a:solidFill>
                <a:schemeClr val="bg1"/>
              </a:solidFill>
            </a:endParaRPr>
          </a:p>
          <a:p>
            <a:r>
              <a:rPr lang="en-US" dirty="0">
                <a:solidFill>
                  <a:schemeClr val="bg1"/>
                </a:solidFill>
              </a:rPr>
              <a:t>Proverbs 4:4-6  He taught me also, and said unto me, Let thine heart retain my words: keep my commandments, and live.  5  Get wisdom, get understanding: forget it not; neither decline from the words of my mouth.  6  Forsake her not, and she shall preserve thee: love her, and she shall keep thee.</a:t>
            </a:r>
          </a:p>
        </p:txBody>
      </p:sp>
    </p:spTree>
    <p:extLst>
      <p:ext uri="{BB962C8B-B14F-4D97-AF65-F5344CB8AC3E}">
        <p14:creationId xmlns:p14="http://schemas.microsoft.com/office/powerpoint/2010/main" val="371999867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7217" y="195660"/>
            <a:ext cx="3487668" cy="369332"/>
          </a:xfrm>
          <a:prstGeom prst="rect">
            <a:avLst/>
          </a:prstGeom>
          <a:noFill/>
        </p:spPr>
        <p:txBody>
          <a:bodyPr wrap="square" rtlCol="0">
            <a:spAutoFit/>
          </a:bodyPr>
          <a:lstStyle/>
          <a:p>
            <a:r>
              <a:rPr lang="en-US" b="1" dirty="0">
                <a:solidFill>
                  <a:schemeClr val="bg1"/>
                </a:solidFill>
              </a:rPr>
              <a:t>Sound Words (continue)</a:t>
            </a:r>
          </a:p>
        </p:txBody>
      </p:sp>
      <p:sp>
        <p:nvSpPr>
          <p:cNvPr id="3" name="TextBox 2"/>
          <p:cNvSpPr txBox="1"/>
          <p:nvPr/>
        </p:nvSpPr>
        <p:spPr>
          <a:xfrm>
            <a:off x="1205713" y="987228"/>
            <a:ext cx="6667837" cy="2031325"/>
          </a:xfrm>
          <a:prstGeom prst="rect">
            <a:avLst/>
          </a:prstGeom>
          <a:noFill/>
        </p:spPr>
        <p:txBody>
          <a:bodyPr wrap="square" rtlCol="0">
            <a:spAutoFit/>
          </a:bodyPr>
          <a:lstStyle/>
          <a:p>
            <a:r>
              <a:rPr lang="en-US" dirty="0">
                <a:solidFill>
                  <a:schemeClr val="bg1"/>
                </a:solidFill>
              </a:rPr>
              <a:t>Proverbs 4:11-13  I have taught thee in the way of wisdom; I have led thee in right paths.  12  When thou </a:t>
            </a:r>
            <a:r>
              <a:rPr lang="en-US" dirty="0" err="1">
                <a:solidFill>
                  <a:schemeClr val="bg1"/>
                </a:solidFill>
              </a:rPr>
              <a:t>goest</a:t>
            </a:r>
            <a:r>
              <a:rPr lang="en-US" dirty="0">
                <a:solidFill>
                  <a:schemeClr val="bg1"/>
                </a:solidFill>
              </a:rPr>
              <a:t>, thy steps shall not be straitened; and when thou </a:t>
            </a:r>
            <a:r>
              <a:rPr lang="en-US" dirty="0" err="1">
                <a:solidFill>
                  <a:schemeClr val="bg1"/>
                </a:solidFill>
              </a:rPr>
              <a:t>runnest</a:t>
            </a:r>
            <a:r>
              <a:rPr lang="en-US" dirty="0">
                <a:solidFill>
                  <a:schemeClr val="bg1"/>
                </a:solidFill>
              </a:rPr>
              <a:t>, thou shalt not stumble.  13  Take fast hold of instruction; let her not go: keep her; for she is thy life.</a:t>
            </a:r>
          </a:p>
          <a:p>
            <a:endParaRPr lang="en-US" dirty="0">
              <a:solidFill>
                <a:schemeClr val="bg1"/>
              </a:solidFill>
            </a:endParaRPr>
          </a:p>
          <a:p>
            <a:r>
              <a:rPr lang="en-US" dirty="0">
                <a:solidFill>
                  <a:schemeClr val="bg1"/>
                </a:solidFill>
              </a:rPr>
              <a:t>Psalm 1 -  Open </a:t>
            </a:r>
            <a:r>
              <a:rPr lang="en-US" dirty="0" err="1">
                <a:solidFill>
                  <a:schemeClr val="bg1"/>
                </a:solidFill>
              </a:rPr>
              <a:t>ya</a:t>
            </a:r>
            <a:r>
              <a:rPr lang="en-US" dirty="0">
                <a:solidFill>
                  <a:schemeClr val="bg1"/>
                </a:solidFill>
              </a:rPr>
              <a:t> Bibles to it</a:t>
            </a:r>
          </a:p>
        </p:txBody>
      </p:sp>
    </p:spTree>
    <p:extLst>
      <p:ext uri="{BB962C8B-B14F-4D97-AF65-F5344CB8AC3E}">
        <p14:creationId xmlns:p14="http://schemas.microsoft.com/office/powerpoint/2010/main" val="373933219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1494" y="139015"/>
            <a:ext cx="3908453" cy="369332"/>
          </a:xfrm>
          <a:prstGeom prst="rect">
            <a:avLst/>
          </a:prstGeom>
          <a:noFill/>
        </p:spPr>
        <p:txBody>
          <a:bodyPr wrap="square" rtlCol="0">
            <a:spAutoFit/>
          </a:bodyPr>
          <a:lstStyle/>
          <a:p>
            <a:r>
              <a:rPr lang="en-US" b="1" dirty="0">
                <a:solidFill>
                  <a:schemeClr val="bg1"/>
                </a:solidFill>
              </a:rPr>
              <a:t>Sound Doctrine (2 Timothy 4:3-4)</a:t>
            </a:r>
          </a:p>
        </p:txBody>
      </p:sp>
      <p:sp>
        <p:nvSpPr>
          <p:cNvPr id="3" name="TextBox 2"/>
          <p:cNvSpPr txBox="1"/>
          <p:nvPr/>
        </p:nvSpPr>
        <p:spPr>
          <a:xfrm>
            <a:off x="1149069" y="695915"/>
            <a:ext cx="6667837" cy="646331"/>
          </a:xfrm>
          <a:prstGeom prst="rect">
            <a:avLst/>
          </a:prstGeom>
          <a:noFill/>
        </p:spPr>
        <p:txBody>
          <a:bodyPr wrap="square" rtlCol="0">
            <a:spAutoFit/>
          </a:bodyPr>
          <a:lstStyle/>
          <a:p>
            <a:r>
              <a:rPr lang="en-US" dirty="0">
                <a:solidFill>
                  <a:schemeClr val="bg1"/>
                </a:solidFill>
              </a:rPr>
              <a:t>Sound doctrine -  is healthy, uncorrupted instruction from the word of God. </a:t>
            </a:r>
          </a:p>
        </p:txBody>
      </p:sp>
      <p:sp>
        <p:nvSpPr>
          <p:cNvPr id="4" name="TextBox 3"/>
          <p:cNvSpPr txBox="1"/>
          <p:nvPr/>
        </p:nvSpPr>
        <p:spPr>
          <a:xfrm>
            <a:off x="946768" y="1691235"/>
            <a:ext cx="7153359" cy="1477328"/>
          </a:xfrm>
          <a:prstGeom prst="rect">
            <a:avLst/>
          </a:prstGeom>
          <a:noFill/>
        </p:spPr>
        <p:txBody>
          <a:bodyPr wrap="square" rtlCol="0">
            <a:spAutoFit/>
          </a:bodyPr>
          <a:lstStyle/>
          <a:p>
            <a:r>
              <a:rPr lang="en-US" dirty="0">
                <a:solidFill>
                  <a:schemeClr val="bg1"/>
                </a:solidFill>
              </a:rPr>
              <a:t>2 Timothy 3:16-17 </a:t>
            </a:r>
          </a:p>
          <a:p>
            <a:endParaRPr lang="en-US" dirty="0">
              <a:solidFill>
                <a:schemeClr val="bg1"/>
              </a:solidFill>
            </a:endParaRPr>
          </a:p>
          <a:p>
            <a:r>
              <a:rPr lang="en-US" dirty="0">
                <a:solidFill>
                  <a:schemeClr val="bg1"/>
                </a:solidFill>
              </a:rPr>
              <a:t>2 Timothy 2:1-2 </a:t>
            </a:r>
          </a:p>
          <a:p>
            <a:endParaRPr lang="en-US" dirty="0">
              <a:solidFill>
                <a:schemeClr val="bg1"/>
              </a:solidFill>
            </a:endParaRPr>
          </a:p>
          <a:p>
            <a:r>
              <a:rPr lang="en-US" dirty="0">
                <a:solidFill>
                  <a:schemeClr val="bg1"/>
                </a:solidFill>
              </a:rPr>
              <a:t>2 Timothy 2:24-26 </a:t>
            </a:r>
          </a:p>
        </p:txBody>
      </p:sp>
    </p:spTree>
    <p:extLst>
      <p:ext uri="{BB962C8B-B14F-4D97-AF65-F5344CB8AC3E}">
        <p14:creationId xmlns:p14="http://schemas.microsoft.com/office/powerpoint/2010/main" val="376047350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6432" y="178025"/>
            <a:ext cx="5017062" cy="369332"/>
          </a:xfrm>
          <a:prstGeom prst="rect">
            <a:avLst/>
          </a:prstGeom>
          <a:noFill/>
        </p:spPr>
        <p:txBody>
          <a:bodyPr wrap="square" rtlCol="0">
            <a:spAutoFit/>
          </a:bodyPr>
          <a:lstStyle/>
          <a:p>
            <a:pPr algn="ctr"/>
            <a:r>
              <a:rPr lang="en-US" b="1" dirty="0">
                <a:solidFill>
                  <a:schemeClr val="bg1"/>
                </a:solidFill>
              </a:rPr>
              <a:t>Archway of the New Testament</a:t>
            </a:r>
            <a:endParaRPr lang="en-US"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681237362"/>
              </p:ext>
            </p:extLst>
          </p:nvPr>
        </p:nvGraphicFramePr>
        <p:xfrm>
          <a:off x="2046549" y="684417"/>
          <a:ext cx="4919345" cy="3616290"/>
        </p:xfrm>
        <a:graphic>
          <a:graphicData uri="http://schemas.openxmlformats.org/drawingml/2006/table">
            <a:tbl>
              <a:tblPr firstRow="1" firstCol="1" bandRow="1"/>
              <a:tblGrid>
                <a:gridCol w="1121410">
                  <a:extLst>
                    <a:ext uri="{9D8B030D-6E8A-4147-A177-3AD203B41FA5}">
                      <a16:colId xmlns:a16="http://schemas.microsoft.com/office/drawing/2014/main" val="20000"/>
                    </a:ext>
                  </a:extLst>
                </a:gridCol>
                <a:gridCol w="1014095">
                  <a:extLst>
                    <a:ext uri="{9D8B030D-6E8A-4147-A177-3AD203B41FA5}">
                      <a16:colId xmlns:a16="http://schemas.microsoft.com/office/drawing/2014/main" val="20001"/>
                    </a:ext>
                  </a:extLst>
                </a:gridCol>
                <a:gridCol w="794385">
                  <a:extLst>
                    <a:ext uri="{9D8B030D-6E8A-4147-A177-3AD203B41FA5}">
                      <a16:colId xmlns:a16="http://schemas.microsoft.com/office/drawing/2014/main" val="20002"/>
                    </a:ext>
                  </a:extLst>
                </a:gridCol>
                <a:gridCol w="1014095">
                  <a:extLst>
                    <a:ext uri="{9D8B030D-6E8A-4147-A177-3AD203B41FA5}">
                      <a16:colId xmlns:a16="http://schemas.microsoft.com/office/drawing/2014/main" val="20003"/>
                    </a:ext>
                  </a:extLst>
                </a:gridCol>
                <a:gridCol w="975360">
                  <a:extLst>
                    <a:ext uri="{9D8B030D-6E8A-4147-A177-3AD203B41FA5}">
                      <a16:colId xmlns:a16="http://schemas.microsoft.com/office/drawing/2014/main" val="20004"/>
                    </a:ext>
                  </a:extLst>
                </a:gridCol>
              </a:tblGrid>
              <a:tr h="241086">
                <a:tc>
                  <a:txBody>
                    <a:bodyPr/>
                    <a:lstStyle/>
                    <a:p>
                      <a:pPr marL="0" marR="0">
                        <a:lnSpc>
                          <a:spcPct val="115000"/>
                        </a:lnSpc>
                        <a:spcBef>
                          <a:spcPts val="0"/>
                        </a:spcBef>
                        <a:spcAft>
                          <a:spcPts val="0"/>
                        </a:spcAft>
                      </a:pPr>
                      <a:r>
                        <a:rPr lang="en-US" sz="1200" b="1" dirty="0">
                          <a:solidFill>
                            <a:schemeClr val="bg1"/>
                          </a:solidFill>
                          <a:effectLst/>
                          <a:latin typeface="Garamond"/>
                          <a:ea typeface="Calibri"/>
                          <a:cs typeface="Times New Roman"/>
                        </a:rPr>
                        <a:t>1 Timothy</a:t>
                      </a:r>
                      <a:endParaRPr lang="en-US" sz="1200" dirty="0">
                        <a:solidFill>
                          <a:schemeClr val="bg1"/>
                        </a:solidFill>
                        <a:effectLst/>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b="1" dirty="0">
                          <a:solidFill>
                            <a:schemeClr val="bg1"/>
                          </a:solidFill>
                          <a:effectLst/>
                          <a:latin typeface="Garamond"/>
                          <a:ea typeface="Calibri"/>
                          <a:cs typeface="Times New Roman"/>
                        </a:rPr>
                        <a:t>2 Timothy</a:t>
                      </a:r>
                      <a:endParaRPr lang="en-US" sz="1200" dirty="0">
                        <a:solidFill>
                          <a:schemeClr val="bg1"/>
                        </a:solidFill>
                        <a:effectLst/>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chemeClr val="bg1"/>
                          </a:solidFill>
                          <a:effectLst/>
                          <a:latin typeface="Garamond"/>
                          <a:ea typeface="Calibri"/>
                          <a:cs typeface="Times New Roman"/>
                        </a:rPr>
                        <a:t> </a:t>
                      </a:r>
                      <a:endParaRPr lang="en-US" sz="1200" dirty="0">
                        <a:solidFill>
                          <a:schemeClr val="bg1"/>
                        </a:solidFill>
                        <a:effectLst/>
                        <a:latin typeface="Garamond"/>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chemeClr val="bg1"/>
                          </a:solidFill>
                          <a:effectLst/>
                          <a:latin typeface="Garamond"/>
                          <a:ea typeface="Calibri"/>
                          <a:cs typeface="Times New Roman"/>
                        </a:rPr>
                        <a:t>Titus</a:t>
                      </a:r>
                      <a:endParaRPr lang="en-US" sz="1200" dirty="0">
                        <a:solidFill>
                          <a:schemeClr val="bg1"/>
                        </a:solidFill>
                        <a:effectLst/>
                        <a:latin typeface="Garamond"/>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chemeClr val="bg1"/>
                          </a:solidFill>
                          <a:effectLst/>
                          <a:latin typeface="Garamond"/>
                          <a:ea typeface="Calibri"/>
                          <a:cs typeface="Times New Roman"/>
                        </a:rPr>
                        <a:t>Philemon</a:t>
                      </a:r>
                      <a:endParaRPr lang="en-US" sz="1200" dirty="0">
                        <a:solidFill>
                          <a:schemeClr val="bg1"/>
                        </a:solidFill>
                        <a:effectLst/>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41086">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dirty="0">
                          <a:solidFill>
                            <a:schemeClr val="bg1"/>
                          </a:solidFill>
                          <a:effectLst/>
                          <a:latin typeface="Garamond"/>
                          <a:ea typeface="Calibri"/>
                          <a:cs typeface="Times New Roman"/>
                        </a:rPr>
                        <a:t>PASTORAL EPISTLES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lumMod val="85000"/>
                      </a:schemeClr>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1086">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Romans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a:noFill/>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Hebrews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1086">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1 Corinthians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FAITH…</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tx1">
                        <a:lumMod val="85000"/>
                      </a:schemeClr>
                    </a:solidFill>
                  </a:tcPr>
                </a:tc>
                <a:tc>
                  <a:txBody>
                    <a:bodyPr/>
                    <a:lstStyle/>
                    <a:p>
                      <a:pPr marL="0" marR="0" algn="r">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a:noFill/>
                    </a:lnL>
                    <a:lnR>
                      <a:noFill/>
                    </a:lnR>
                    <a:lnT>
                      <a:noFill/>
                    </a:lnT>
                    <a:lnB>
                      <a:noFill/>
                    </a:lnB>
                    <a:solidFill>
                      <a:schemeClr val="tx1">
                        <a:lumMod val="85000"/>
                      </a:schemeClr>
                    </a:solidFill>
                  </a:tcPr>
                </a:tc>
                <a:tc>
                  <a:txBody>
                    <a:bodyPr/>
                    <a:lstStyle/>
                    <a:p>
                      <a:pPr marL="0" marR="0" algn="r">
                        <a:lnSpc>
                          <a:spcPct val="115000"/>
                        </a:lnSpc>
                        <a:spcBef>
                          <a:spcPts val="0"/>
                        </a:spcBef>
                        <a:spcAft>
                          <a:spcPts val="0"/>
                        </a:spcAft>
                      </a:pPr>
                      <a:endParaRPr lang="en-US" sz="1200" dirty="0">
                        <a:solidFill>
                          <a:schemeClr val="bg1"/>
                        </a:solidFill>
                        <a:effectLst/>
                        <a:latin typeface="Garamond"/>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James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1086">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2 Corinthians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a:noFill/>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1 Peter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1086">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Galatians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a:noFill/>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2 Peter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1086">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a:noFill/>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1086">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Ephesians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tx1">
                        <a:lumMod val="85000"/>
                      </a:schemeClr>
                    </a:solidFill>
                  </a:tcPr>
                </a:tc>
                <a:tc>
                  <a:txBody>
                    <a:bodyPr/>
                    <a:lstStyle/>
                    <a:p>
                      <a:pPr marL="0" marR="0" algn="r">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a:noFill/>
                    </a:lnL>
                    <a:lnR>
                      <a:noFill/>
                    </a:lnR>
                    <a:lnT>
                      <a:noFill/>
                    </a:lnT>
                    <a:lnB>
                      <a:noFill/>
                    </a:lnB>
                    <a:solidFill>
                      <a:schemeClr val="tx1">
                        <a:lumMod val="85000"/>
                      </a:schemeClr>
                    </a:solidFill>
                  </a:tcPr>
                </a:tc>
                <a:tc>
                  <a:txBody>
                    <a:bodyPr/>
                    <a:lstStyle/>
                    <a:p>
                      <a:pPr marL="0" marR="0" algn="r">
                        <a:lnSpc>
                          <a:spcPct val="115000"/>
                        </a:lnSpc>
                        <a:spcBef>
                          <a:spcPts val="0"/>
                        </a:spcBef>
                        <a:spcAft>
                          <a:spcPts val="0"/>
                        </a:spcAft>
                      </a:pPr>
                      <a:r>
                        <a:rPr lang="en-US" sz="1200" dirty="0">
                          <a:solidFill>
                            <a:schemeClr val="bg1"/>
                          </a:solidFill>
                          <a:effectLst/>
                          <a:latin typeface="Garamond"/>
                          <a:ea typeface="Calibri"/>
                          <a:cs typeface="Times New Roman"/>
                        </a:rPr>
                        <a:t>LOVE…</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1 John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1086">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Philippians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a:noFill/>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2 John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1086">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Colossians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a:noFill/>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3 John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1086">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a:noFill/>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1086">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1 Thessalonians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Christian</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 </a:t>
                      </a:r>
                    </a:p>
                  </a:txBody>
                  <a:tcPr marL="68580" marR="68580" marT="0" marB="0">
                    <a:lnL>
                      <a:noFill/>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Hebrew</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Jude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1086">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2 Thessalonians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Apocalypse</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 </a:t>
                      </a:r>
                    </a:p>
                  </a:txBody>
                  <a:tcPr marL="68580" marR="68580" marT="0" marB="0">
                    <a:lnL>
                      <a:noFill/>
                    </a:lnL>
                    <a:lnR>
                      <a:noFill/>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Apocalypse</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Revelation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1086">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lnSpc>
                          <a:spcPct val="115000"/>
                        </a:lnSpc>
                        <a:spcBef>
                          <a:spcPts val="0"/>
                        </a:spcBef>
                        <a:spcAft>
                          <a:spcPts val="0"/>
                        </a:spcAft>
                      </a:pPr>
                      <a:r>
                        <a:rPr lang="en-US" sz="1200">
                          <a:solidFill>
                            <a:schemeClr val="bg1"/>
                          </a:solidFill>
                          <a:effectLst/>
                          <a:latin typeface="Garamond"/>
                          <a:ea typeface="Calibri"/>
                          <a:cs typeface="Times New Roman"/>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lnSpc>
                          <a:spcPct val="115000"/>
                        </a:lnSpc>
                        <a:spcBef>
                          <a:spcPts val="0"/>
                        </a:spcBef>
                        <a:spcAft>
                          <a:spcPts val="0"/>
                        </a:spcAft>
                      </a:pPr>
                      <a:r>
                        <a:rPr lang="en-US" sz="1200" dirty="0">
                          <a:solidFill>
                            <a:schemeClr val="bg1"/>
                          </a:solidFill>
                          <a:effectLst/>
                          <a:latin typeface="Garamond"/>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r h="241086">
                <a:tc>
                  <a:txBody>
                    <a:bodyPr/>
                    <a:lstStyle/>
                    <a:p>
                      <a:pPr marL="0" marR="0">
                        <a:lnSpc>
                          <a:spcPct val="115000"/>
                        </a:lnSpc>
                        <a:spcBef>
                          <a:spcPts val="0"/>
                        </a:spcBef>
                        <a:spcAft>
                          <a:spcPts val="0"/>
                        </a:spcAft>
                      </a:pPr>
                      <a:r>
                        <a:rPr lang="en-US" sz="1200" b="1">
                          <a:solidFill>
                            <a:schemeClr val="bg1"/>
                          </a:solidFill>
                          <a:effectLst/>
                          <a:latin typeface="Garamond"/>
                          <a:ea typeface="Calibri"/>
                          <a:cs typeface="Times New Roman"/>
                        </a:rPr>
                        <a:t>MATTHEW</a:t>
                      </a:r>
                      <a:endParaRPr lang="en-US" sz="1200">
                        <a:solidFill>
                          <a:schemeClr val="bg1"/>
                        </a:solidFill>
                        <a:effectLst/>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chemeClr val="bg1"/>
                          </a:solidFill>
                          <a:effectLst/>
                          <a:latin typeface="Garamond"/>
                          <a:ea typeface="Calibri"/>
                          <a:cs typeface="Times New Roman"/>
                        </a:rPr>
                        <a:t>MARK</a:t>
                      </a:r>
                      <a:endParaRPr lang="en-US" sz="1200">
                        <a:solidFill>
                          <a:schemeClr val="bg1"/>
                        </a:solidFill>
                        <a:effectLst/>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chemeClr val="bg1"/>
                          </a:solidFill>
                          <a:effectLst/>
                          <a:latin typeface="Garamond"/>
                          <a:ea typeface="Calibri"/>
                          <a:cs typeface="Times New Roman"/>
                        </a:rPr>
                        <a:t>LUKE</a:t>
                      </a:r>
                      <a:endParaRPr lang="en-US" sz="1200" dirty="0">
                        <a:solidFill>
                          <a:schemeClr val="bg1"/>
                        </a:solidFill>
                        <a:effectLst/>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chemeClr val="bg1"/>
                          </a:solidFill>
                          <a:effectLst/>
                          <a:latin typeface="Garamond"/>
                          <a:ea typeface="Calibri"/>
                          <a:cs typeface="Times New Roman"/>
                        </a:rPr>
                        <a:t>JOHN</a:t>
                      </a:r>
                      <a:endParaRPr lang="en-US" sz="1200">
                        <a:solidFill>
                          <a:schemeClr val="bg1"/>
                        </a:solidFill>
                        <a:effectLst/>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chemeClr val="bg1"/>
                          </a:solidFill>
                          <a:effectLst/>
                          <a:latin typeface="Garamond"/>
                          <a:ea typeface="Calibri"/>
                          <a:cs typeface="Times New Roman"/>
                        </a:rPr>
                        <a:t>ACTS</a:t>
                      </a:r>
                      <a:endParaRPr lang="en-US" sz="1200" dirty="0">
                        <a:solidFill>
                          <a:schemeClr val="bg1"/>
                        </a:solidFill>
                        <a:effectLst/>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11" name="Text Box 1"/>
          <p:cNvSpPr txBox="1"/>
          <p:nvPr/>
        </p:nvSpPr>
        <p:spPr>
          <a:xfrm>
            <a:off x="1711269" y="568227"/>
            <a:ext cx="335280" cy="361629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900" dirty="0">
                <a:solidFill>
                  <a:schemeClr val="bg1"/>
                </a:solidFill>
                <a:effectLst/>
                <a:latin typeface="Garamond"/>
                <a:ea typeface="Calibri"/>
                <a:cs typeface="Times New Roman"/>
              </a:rPr>
              <a:t>C</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H</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R</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I</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S</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T</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I</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A</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N</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 </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C</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H</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U</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R</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C</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H</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 </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E</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P</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I</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S</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T</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L</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E</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S</a:t>
            </a:r>
          </a:p>
          <a:p>
            <a:pPr marL="0" marR="0">
              <a:lnSpc>
                <a:spcPct val="115000"/>
              </a:lnSpc>
              <a:spcBef>
                <a:spcPts val="0"/>
              </a:spcBef>
              <a:spcAft>
                <a:spcPts val="0"/>
              </a:spcAft>
            </a:pPr>
            <a:r>
              <a:rPr lang="en-US" sz="600" dirty="0">
                <a:effectLst/>
                <a:latin typeface="Garamond"/>
                <a:ea typeface="Calibri"/>
                <a:cs typeface="Times New Roman"/>
              </a:rPr>
              <a:t> </a:t>
            </a:r>
            <a:endParaRPr lang="en-US" sz="1200" dirty="0">
              <a:effectLst/>
              <a:latin typeface="Garamond"/>
              <a:ea typeface="Calibri"/>
              <a:cs typeface="Times New Roman"/>
            </a:endParaRPr>
          </a:p>
        </p:txBody>
      </p:sp>
      <p:sp>
        <p:nvSpPr>
          <p:cNvPr id="12" name="Text Box 2"/>
          <p:cNvSpPr txBox="1"/>
          <p:nvPr/>
        </p:nvSpPr>
        <p:spPr>
          <a:xfrm>
            <a:off x="6965894" y="547357"/>
            <a:ext cx="335280" cy="389857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900" dirty="0">
                <a:solidFill>
                  <a:schemeClr val="bg1"/>
                </a:solidFill>
                <a:effectLst/>
                <a:latin typeface="Garamond"/>
                <a:ea typeface="Calibri"/>
                <a:cs typeface="Times New Roman"/>
              </a:rPr>
              <a:t>H</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E</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B</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R</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E</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W</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 </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C</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H</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R</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I</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S</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T</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I</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A</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N</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 </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E</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P</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I</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S</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T</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L</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E</a:t>
            </a:r>
          </a:p>
          <a:p>
            <a:pPr marL="0" marR="0">
              <a:lnSpc>
                <a:spcPct val="115000"/>
              </a:lnSpc>
              <a:spcBef>
                <a:spcPts val="0"/>
              </a:spcBef>
              <a:spcAft>
                <a:spcPts val="0"/>
              </a:spcAft>
            </a:pPr>
            <a:r>
              <a:rPr lang="en-US" sz="900" dirty="0">
                <a:solidFill>
                  <a:schemeClr val="bg1"/>
                </a:solidFill>
                <a:effectLst/>
                <a:latin typeface="Garamond"/>
                <a:ea typeface="Calibri"/>
                <a:cs typeface="Times New Roman"/>
              </a:rPr>
              <a:t>S</a:t>
            </a:r>
          </a:p>
          <a:p>
            <a:pPr marL="0" marR="0">
              <a:lnSpc>
                <a:spcPct val="115000"/>
              </a:lnSpc>
              <a:spcBef>
                <a:spcPts val="0"/>
              </a:spcBef>
              <a:spcAft>
                <a:spcPts val="0"/>
              </a:spcAft>
            </a:pPr>
            <a:r>
              <a:rPr lang="en-US" sz="600" dirty="0">
                <a:effectLst/>
                <a:latin typeface="Garamond"/>
                <a:ea typeface="Calibri"/>
                <a:cs typeface="Times New Roman"/>
              </a:rPr>
              <a:t> </a:t>
            </a:r>
            <a:endParaRPr lang="en-US" sz="1200" dirty="0">
              <a:effectLst/>
              <a:latin typeface="Garamond"/>
              <a:ea typeface="Calibri"/>
              <a:cs typeface="Times New Roman"/>
            </a:endParaRPr>
          </a:p>
        </p:txBody>
      </p:sp>
    </p:spTree>
    <p:extLst>
      <p:ext uri="{BB962C8B-B14F-4D97-AF65-F5344CB8AC3E}">
        <p14:creationId xmlns:p14="http://schemas.microsoft.com/office/powerpoint/2010/main" val="387725397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3278" y="210393"/>
            <a:ext cx="3495759" cy="584775"/>
          </a:xfrm>
          <a:prstGeom prst="rect">
            <a:avLst/>
          </a:prstGeom>
          <a:noFill/>
        </p:spPr>
        <p:txBody>
          <a:bodyPr wrap="square" rtlCol="0">
            <a:spAutoFit/>
          </a:bodyPr>
          <a:lstStyle/>
          <a:p>
            <a:r>
              <a:rPr lang="en-US" sz="3200" b="1" dirty="0">
                <a:solidFill>
                  <a:schemeClr val="bg1"/>
                </a:solidFill>
              </a:rPr>
              <a:t>Note Card</a:t>
            </a:r>
          </a:p>
        </p:txBody>
      </p:sp>
      <p:graphicFrame>
        <p:nvGraphicFramePr>
          <p:cNvPr id="3" name="Object 2"/>
          <p:cNvGraphicFramePr>
            <a:graphicFrameLocks noChangeAspect="1"/>
          </p:cNvGraphicFramePr>
          <p:nvPr>
            <p:extLst>
              <p:ext uri="{D42A27DB-BD31-4B8C-83A1-F6EECF244321}">
                <p14:modId xmlns:p14="http://schemas.microsoft.com/office/powerpoint/2010/main" val="3763365758"/>
              </p:ext>
            </p:extLst>
          </p:nvPr>
        </p:nvGraphicFramePr>
        <p:xfrm>
          <a:off x="1433401" y="1041190"/>
          <a:ext cx="6099175" cy="2397926"/>
        </p:xfrm>
        <a:graphic>
          <a:graphicData uri="http://schemas.openxmlformats.org/presentationml/2006/ole">
            <mc:AlternateContent xmlns:mc="http://schemas.openxmlformats.org/markup-compatibility/2006">
              <mc:Choice xmlns:v="urn:schemas-microsoft-com:vml" Requires="v">
                <p:oleObj spid="_x0000_s1050" name="Document" r:id="rId3" imgW="6099363" imgH="2041418" progId="Word.Document.12">
                  <p:embed/>
                </p:oleObj>
              </mc:Choice>
              <mc:Fallback>
                <p:oleObj name="Document" r:id="rId3" imgW="6099363" imgH="2041418" progId="Word.Document.12">
                  <p:embed/>
                  <p:pic>
                    <p:nvPicPr>
                      <p:cNvPr id="0" name=""/>
                      <p:cNvPicPr/>
                      <p:nvPr/>
                    </p:nvPicPr>
                    <p:blipFill>
                      <a:blip r:embed="rId4"/>
                      <a:stretch>
                        <a:fillRect/>
                      </a:stretch>
                    </p:blipFill>
                    <p:spPr>
                      <a:xfrm>
                        <a:off x="1433401" y="1041190"/>
                        <a:ext cx="6099175" cy="2397926"/>
                      </a:xfrm>
                      <a:prstGeom prst="rect">
                        <a:avLst/>
                      </a:prstGeom>
                    </p:spPr>
                  </p:pic>
                </p:oleObj>
              </mc:Fallback>
            </mc:AlternateContent>
          </a:graphicData>
        </a:graphic>
      </p:graphicFrame>
    </p:spTree>
    <p:extLst>
      <p:ext uri="{BB962C8B-B14F-4D97-AF65-F5344CB8AC3E}">
        <p14:creationId xmlns:p14="http://schemas.microsoft.com/office/powerpoint/2010/main" val="54425819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5119" y="469338"/>
            <a:ext cx="6117578" cy="4587410"/>
          </a:xfrm>
          <a:prstGeom prst="rect">
            <a:avLst/>
          </a:prstGeom>
          <a:noFill/>
        </p:spPr>
        <p:txBody>
          <a:bodyPr wrap="square" rtlCol="0">
            <a:spAutoFit/>
          </a:bodyPr>
          <a:lstStyle/>
          <a:p>
            <a:pPr>
              <a:lnSpc>
                <a:spcPct val="115000"/>
              </a:lnSpc>
            </a:pPr>
            <a:r>
              <a:rPr lang="en-US" sz="2000" b="1" kern="0" dirty="0">
                <a:solidFill>
                  <a:schemeClr val="bg1"/>
                </a:solidFill>
                <a:latin typeface="Eras Medium ITC"/>
                <a:ea typeface="Times New Roman"/>
                <a:cs typeface="Times New Roman"/>
              </a:rPr>
              <a:t>Favorite Thing</a:t>
            </a:r>
          </a:p>
          <a:p>
            <a:pPr>
              <a:lnSpc>
                <a:spcPct val="115000"/>
              </a:lnSpc>
            </a:pPr>
            <a:r>
              <a:rPr lang="en-US" b="1" kern="0" dirty="0">
                <a:solidFill>
                  <a:schemeClr val="bg1"/>
                </a:solidFill>
                <a:latin typeface="Eras Medium ITC"/>
                <a:ea typeface="Times New Roman"/>
                <a:cs typeface="Times New Roman"/>
              </a:rPr>
              <a:t>The Father/Son Relationship on Display</a:t>
            </a:r>
          </a:p>
          <a:p>
            <a:pPr>
              <a:lnSpc>
                <a:spcPct val="115000"/>
              </a:lnSpc>
            </a:pPr>
            <a:r>
              <a:rPr lang="en-US" kern="0" dirty="0">
                <a:solidFill>
                  <a:schemeClr val="bg1"/>
                </a:solidFill>
                <a:latin typeface="Eras Medium ITC"/>
                <a:ea typeface="Times New Roman"/>
                <a:cs typeface="Times New Roman"/>
              </a:rPr>
              <a:t>2 Timothy 1:1-2  Paul, an apostle of Jesus Christ by the will of God, according to the promise of life which is in Christ Jesus,  2  To Timothy, my dearly beloved son: Grace, mercy, and peace, from God the Father and Christ Jesus our Lord.</a:t>
            </a:r>
          </a:p>
          <a:p>
            <a:pPr>
              <a:lnSpc>
                <a:spcPct val="115000"/>
              </a:lnSpc>
            </a:pPr>
            <a:endParaRPr lang="en-US" kern="0" dirty="0">
              <a:solidFill>
                <a:schemeClr val="bg1"/>
              </a:solidFill>
              <a:latin typeface="Eras Medium ITC"/>
              <a:ea typeface="Times New Roman"/>
              <a:cs typeface="Times New Roman"/>
            </a:endParaRPr>
          </a:p>
          <a:p>
            <a:pPr>
              <a:lnSpc>
                <a:spcPct val="115000"/>
              </a:lnSpc>
            </a:pPr>
            <a:r>
              <a:rPr lang="en-US" kern="0" dirty="0">
                <a:solidFill>
                  <a:schemeClr val="bg1"/>
                </a:solidFill>
                <a:latin typeface="Eras Medium ITC"/>
                <a:ea typeface="Times New Roman"/>
                <a:cs typeface="Times New Roman"/>
              </a:rPr>
              <a:t>2 Timothy 2:1-2  Thou therefore, my son, be strong in the grace that is in Christ Jesus.  2  And the things that thou hast heard of me among many witnesses, the same commit thou to faithful men, who shall be able to teach others also.</a:t>
            </a:r>
          </a:p>
          <a:p>
            <a:pPr>
              <a:lnSpc>
                <a:spcPct val="115000"/>
              </a:lnSpc>
            </a:pPr>
            <a:endParaRPr lang="en-US" b="1" kern="0" dirty="0">
              <a:solidFill>
                <a:schemeClr val="bg1"/>
              </a:solidFill>
              <a:latin typeface="Eras Medium ITC"/>
              <a:ea typeface="Times New Roman"/>
              <a:cs typeface="Times New Roman"/>
            </a:endParaRPr>
          </a:p>
        </p:txBody>
      </p:sp>
    </p:spTree>
    <p:extLst>
      <p:ext uri="{BB962C8B-B14F-4D97-AF65-F5344CB8AC3E}">
        <p14:creationId xmlns:p14="http://schemas.microsoft.com/office/powerpoint/2010/main" val="379064355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0382" y="436970"/>
            <a:ext cx="6441260" cy="3570208"/>
          </a:xfrm>
          <a:prstGeom prst="rect">
            <a:avLst/>
          </a:prstGeom>
          <a:noFill/>
        </p:spPr>
        <p:txBody>
          <a:bodyPr wrap="square" rtlCol="0">
            <a:spAutoFit/>
          </a:bodyPr>
          <a:lstStyle/>
          <a:p>
            <a:r>
              <a:rPr lang="en-US" sz="2800" b="1" dirty="0">
                <a:solidFill>
                  <a:schemeClr val="bg1"/>
                </a:solidFill>
              </a:rPr>
              <a:t>Seven Charges</a:t>
            </a:r>
          </a:p>
          <a:p>
            <a:endParaRPr lang="en-US" b="1" dirty="0">
              <a:solidFill>
                <a:schemeClr val="bg1"/>
              </a:solidFill>
            </a:endParaRPr>
          </a:p>
          <a:p>
            <a:pPr marL="742950" lvl="1" indent="-285750">
              <a:buFont typeface="Wingdings" panose="05000000000000000000" pitchFamily="2" charset="2"/>
              <a:buChar char="§"/>
            </a:pPr>
            <a:r>
              <a:rPr lang="en-US" dirty="0">
                <a:solidFill>
                  <a:schemeClr val="bg1"/>
                </a:solidFill>
              </a:rPr>
              <a:t>Charge – a task or duty committed to a person. </a:t>
            </a:r>
          </a:p>
          <a:p>
            <a:pPr lvl="1"/>
            <a:endParaRPr lang="en-US" dirty="0">
              <a:solidFill>
                <a:schemeClr val="bg1"/>
              </a:solidFill>
            </a:endParaRPr>
          </a:p>
          <a:p>
            <a:pPr marL="342900" indent="-342900">
              <a:buFont typeface="+mj-lt"/>
              <a:buAutoNum type="arabicPeriod"/>
            </a:pPr>
            <a:r>
              <a:rPr lang="en-US" dirty="0">
                <a:solidFill>
                  <a:schemeClr val="bg1"/>
                </a:solidFill>
              </a:rPr>
              <a:t>Sound Doctrine (1 Timothy 1:3-4)</a:t>
            </a:r>
          </a:p>
          <a:p>
            <a:pPr marL="342900" indent="-342900">
              <a:buFont typeface="+mj-lt"/>
              <a:buAutoNum type="arabicPeriod"/>
            </a:pPr>
            <a:r>
              <a:rPr lang="en-US">
                <a:solidFill>
                  <a:schemeClr val="bg1"/>
                </a:solidFill>
              </a:rPr>
              <a:t>Spiritual Warfare </a:t>
            </a:r>
            <a:r>
              <a:rPr lang="en-US" dirty="0">
                <a:solidFill>
                  <a:schemeClr val="bg1"/>
                </a:solidFill>
              </a:rPr>
              <a:t>(1 Timothy 1:18-20)</a:t>
            </a:r>
          </a:p>
          <a:p>
            <a:pPr marL="342900" lvl="0" indent="-342900">
              <a:buFont typeface="+mj-lt"/>
              <a:buAutoNum type="arabicPeriod"/>
            </a:pPr>
            <a:r>
              <a:rPr lang="en-US" dirty="0">
                <a:solidFill>
                  <a:schemeClr val="bg1"/>
                </a:solidFill>
              </a:rPr>
              <a:t>Sanctified Lifestyle (1 Timothy 5:7)</a:t>
            </a:r>
          </a:p>
          <a:p>
            <a:pPr marL="342900" lvl="0" indent="-342900">
              <a:buFont typeface="+mj-lt"/>
              <a:buAutoNum type="arabicPeriod"/>
            </a:pPr>
            <a:r>
              <a:rPr lang="en-US" dirty="0">
                <a:solidFill>
                  <a:schemeClr val="bg1"/>
                </a:solidFill>
              </a:rPr>
              <a:t>Selfless Serving (1 Timothy 5:21)</a:t>
            </a:r>
          </a:p>
          <a:p>
            <a:pPr marL="342900" lvl="0" indent="-342900">
              <a:buFont typeface="+mj-lt"/>
              <a:buAutoNum type="arabicPeriod"/>
            </a:pPr>
            <a:r>
              <a:rPr lang="en-US" dirty="0">
                <a:solidFill>
                  <a:schemeClr val="bg1"/>
                </a:solidFill>
              </a:rPr>
              <a:t>Separated (1 Timothy 6:13-16)</a:t>
            </a:r>
          </a:p>
          <a:p>
            <a:pPr marL="342900" lvl="0" indent="-342900">
              <a:buFont typeface="+mj-lt"/>
              <a:buAutoNum type="arabicPeriod"/>
            </a:pPr>
            <a:r>
              <a:rPr lang="en-US" dirty="0">
                <a:solidFill>
                  <a:schemeClr val="bg1"/>
                </a:solidFill>
              </a:rPr>
              <a:t>Silver and Substance (1 Timothy 6:17)</a:t>
            </a:r>
          </a:p>
          <a:p>
            <a:pPr marL="342900" lvl="0" indent="-342900">
              <a:buFont typeface="+mj-lt"/>
              <a:buAutoNum type="arabicPeriod"/>
            </a:pPr>
            <a:r>
              <a:rPr lang="en-US" dirty="0">
                <a:solidFill>
                  <a:schemeClr val="bg1"/>
                </a:solidFill>
              </a:rPr>
              <a:t>Seasoned Saint (2 Timothy 4:1-4)</a:t>
            </a:r>
          </a:p>
          <a:p>
            <a:endParaRPr lang="en-US" dirty="0"/>
          </a:p>
        </p:txBody>
      </p:sp>
    </p:spTree>
    <p:extLst>
      <p:ext uri="{BB962C8B-B14F-4D97-AF65-F5344CB8AC3E}">
        <p14:creationId xmlns:p14="http://schemas.microsoft.com/office/powerpoint/2010/main" val="399850098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8206" y="147107"/>
            <a:ext cx="4199766" cy="369332"/>
          </a:xfrm>
          <a:prstGeom prst="rect">
            <a:avLst/>
          </a:prstGeom>
          <a:noFill/>
        </p:spPr>
        <p:txBody>
          <a:bodyPr wrap="square" rtlCol="0">
            <a:spAutoFit/>
          </a:bodyPr>
          <a:lstStyle/>
          <a:p>
            <a:r>
              <a:rPr lang="en-US" b="1" dirty="0">
                <a:solidFill>
                  <a:schemeClr val="bg1"/>
                </a:solidFill>
              </a:rPr>
              <a:t>Seasoned Saint (2 Timothy 4:1-4)</a:t>
            </a:r>
            <a:endParaRPr lang="en-US" dirty="0">
              <a:solidFill>
                <a:schemeClr val="bg1"/>
              </a:solidFill>
            </a:endParaRPr>
          </a:p>
        </p:txBody>
      </p:sp>
      <p:sp>
        <p:nvSpPr>
          <p:cNvPr id="3" name="TextBox 2"/>
          <p:cNvSpPr txBox="1"/>
          <p:nvPr/>
        </p:nvSpPr>
        <p:spPr>
          <a:xfrm>
            <a:off x="1173345" y="693013"/>
            <a:ext cx="6773034" cy="646331"/>
          </a:xfrm>
          <a:prstGeom prst="rect">
            <a:avLst/>
          </a:prstGeom>
          <a:noFill/>
        </p:spPr>
        <p:txBody>
          <a:bodyPr wrap="square" rtlCol="0">
            <a:spAutoFit/>
          </a:bodyPr>
          <a:lstStyle/>
          <a:p>
            <a:r>
              <a:rPr lang="en-US" dirty="0">
                <a:solidFill>
                  <a:schemeClr val="bg1"/>
                </a:solidFill>
              </a:rPr>
              <a:t>Instant in season means to be present in time of need or in a well timed manner. </a:t>
            </a:r>
          </a:p>
        </p:txBody>
      </p:sp>
      <p:sp>
        <p:nvSpPr>
          <p:cNvPr id="4" name="TextBox 3"/>
          <p:cNvSpPr txBox="1"/>
          <p:nvPr/>
        </p:nvSpPr>
        <p:spPr>
          <a:xfrm>
            <a:off x="1173345" y="1432290"/>
            <a:ext cx="6773034" cy="2862322"/>
          </a:xfrm>
          <a:prstGeom prst="rect">
            <a:avLst/>
          </a:prstGeom>
          <a:noFill/>
        </p:spPr>
        <p:txBody>
          <a:bodyPr wrap="square" rtlCol="0">
            <a:spAutoFit/>
          </a:bodyPr>
          <a:lstStyle/>
          <a:p>
            <a:r>
              <a:rPr lang="en-US" dirty="0">
                <a:solidFill>
                  <a:schemeClr val="bg1"/>
                </a:solidFill>
              </a:rPr>
              <a:t>Hebrews 5:13-14  For every one that </a:t>
            </a:r>
            <a:r>
              <a:rPr lang="en-US" dirty="0" err="1">
                <a:solidFill>
                  <a:schemeClr val="bg1"/>
                </a:solidFill>
              </a:rPr>
              <a:t>useth</a:t>
            </a:r>
            <a:r>
              <a:rPr lang="en-US" dirty="0">
                <a:solidFill>
                  <a:schemeClr val="bg1"/>
                </a:solidFill>
              </a:rPr>
              <a:t> milk is </a:t>
            </a:r>
            <a:r>
              <a:rPr lang="en-US" dirty="0" err="1">
                <a:solidFill>
                  <a:schemeClr val="bg1"/>
                </a:solidFill>
              </a:rPr>
              <a:t>unskilful</a:t>
            </a:r>
            <a:r>
              <a:rPr lang="en-US" dirty="0">
                <a:solidFill>
                  <a:schemeClr val="bg1"/>
                </a:solidFill>
              </a:rPr>
              <a:t> in the word of righteousness: for he is a babe.  14  But strong meat </a:t>
            </a:r>
            <a:r>
              <a:rPr lang="en-US" dirty="0" err="1">
                <a:solidFill>
                  <a:schemeClr val="bg1"/>
                </a:solidFill>
              </a:rPr>
              <a:t>belongeth</a:t>
            </a:r>
            <a:r>
              <a:rPr lang="en-US" dirty="0">
                <a:solidFill>
                  <a:schemeClr val="bg1"/>
                </a:solidFill>
              </a:rPr>
              <a:t> to them that are of full age, even those who by reason of use have their senses exercised to discern both good and evil.</a:t>
            </a:r>
          </a:p>
          <a:p>
            <a:endParaRPr lang="en-US" dirty="0">
              <a:solidFill>
                <a:schemeClr val="bg1"/>
              </a:solidFill>
            </a:endParaRPr>
          </a:p>
          <a:p>
            <a:r>
              <a:rPr lang="en-US" dirty="0">
                <a:solidFill>
                  <a:schemeClr val="bg1"/>
                </a:solidFill>
              </a:rPr>
              <a:t>John 14:26  But the Comforter, which is the Holy Ghost, whom the Father will send in my name, he shall teach you all things, and bring all things to your remembrance, whatsoever I have said unto you.</a:t>
            </a:r>
          </a:p>
        </p:txBody>
      </p:sp>
    </p:spTree>
    <p:extLst>
      <p:ext uri="{BB962C8B-B14F-4D97-AF65-F5344CB8AC3E}">
        <p14:creationId xmlns:p14="http://schemas.microsoft.com/office/powerpoint/2010/main" val="129995794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4984" y="178025"/>
            <a:ext cx="5106074" cy="369332"/>
          </a:xfrm>
          <a:prstGeom prst="rect">
            <a:avLst/>
          </a:prstGeom>
          <a:noFill/>
        </p:spPr>
        <p:txBody>
          <a:bodyPr wrap="square" rtlCol="0">
            <a:spAutoFit/>
          </a:bodyPr>
          <a:lstStyle/>
          <a:p>
            <a:r>
              <a:rPr lang="en-US" b="1" dirty="0">
                <a:solidFill>
                  <a:schemeClr val="bg1"/>
                </a:solidFill>
              </a:rPr>
              <a:t>Sound Mind (2 Timothy 1:7)</a:t>
            </a:r>
          </a:p>
        </p:txBody>
      </p:sp>
      <p:sp>
        <p:nvSpPr>
          <p:cNvPr id="3" name="TextBox 2"/>
          <p:cNvSpPr txBox="1"/>
          <p:nvPr/>
        </p:nvSpPr>
        <p:spPr>
          <a:xfrm>
            <a:off x="1319003" y="664062"/>
            <a:ext cx="6449352" cy="646331"/>
          </a:xfrm>
          <a:prstGeom prst="rect">
            <a:avLst/>
          </a:prstGeom>
          <a:noFill/>
        </p:spPr>
        <p:txBody>
          <a:bodyPr wrap="square" rtlCol="0">
            <a:spAutoFit/>
          </a:bodyPr>
          <a:lstStyle/>
          <a:p>
            <a:r>
              <a:rPr lang="en-US" dirty="0">
                <a:solidFill>
                  <a:schemeClr val="bg1"/>
                </a:solidFill>
              </a:rPr>
              <a:t>Sound Mind – this means to be disciplined and self-controlled. </a:t>
            </a:r>
          </a:p>
        </p:txBody>
      </p:sp>
      <p:sp>
        <p:nvSpPr>
          <p:cNvPr id="4" name="TextBox 3"/>
          <p:cNvSpPr txBox="1"/>
          <p:nvPr/>
        </p:nvSpPr>
        <p:spPr>
          <a:xfrm>
            <a:off x="1051965" y="1771639"/>
            <a:ext cx="7274740" cy="1754326"/>
          </a:xfrm>
          <a:prstGeom prst="rect">
            <a:avLst/>
          </a:prstGeom>
          <a:noFill/>
        </p:spPr>
        <p:txBody>
          <a:bodyPr wrap="square" rtlCol="0">
            <a:spAutoFit/>
          </a:bodyPr>
          <a:lstStyle/>
          <a:p>
            <a:r>
              <a:rPr lang="en-US" dirty="0">
                <a:solidFill>
                  <a:schemeClr val="bg1"/>
                </a:solidFill>
              </a:rPr>
              <a:t>Acts 17:10-11  And the brethren immediately sent away Paul and Silas by night unto Berea: who coming thither went into the synagogue of the Jews.  11  These were more noble than those in Thessalonica, in that they received the word with all readiness of mind, and searched the scriptures daily, whether those things were so.</a:t>
            </a:r>
          </a:p>
        </p:txBody>
      </p:sp>
    </p:spTree>
    <p:extLst>
      <p:ext uri="{BB962C8B-B14F-4D97-AF65-F5344CB8AC3E}">
        <p14:creationId xmlns:p14="http://schemas.microsoft.com/office/powerpoint/2010/main" val="62663049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4256" y="156649"/>
            <a:ext cx="3342010" cy="369332"/>
          </a:xfrm>
          <a:prstGeom prst="rect">
            <a:avLst/>
          </a:prstGeom>
          <a:noFill/>
        </p:spPr>
        <p:txBody>
          <a:bodyPr wrap="square" rtlCol="0">
            <a:spAutoFit/>
          </a:bodyPr>
          <a:lstStyle/>
          <a:p>
            <a:r>
              <a:rPr lang="en-US" b="1" dirty="0">
                <a:solidFill>
                  <a:schemeClr val="bg1"/>
                </a:solidFill>
              </a:rPr>
              <a:t>Sound Mind (continued)</a:t>
            </a:r>
          </a:p>
        </p:txBody>
      </p:sp>
      <p:sp>
        <p:nvSpPr>
          <p:cNvPr id="3" name="TextBox 2"/>
          <p:cNvSpPr txBox="1"/>
          <p:nvPr/>
        </p:nvSpPr>
        <p:spPr>
          <a:xfrm>
            <a:off x="1399922" y="639270"/>
            <a:ext cx="6465536" cy="3139321"/>
          </a:xfrm>
          <a:prstGeom prst="rect">
            <a:avLst/>
          </a:prstGeom>
          <a:noFill/>
        </p:spPr>
        <p:txBody>
          <a:bodyPr wrap="square" rtlCol="0">
            <a:spAutoFit/>
          </a:bodyPr>
          <a:lstStyle/>
          <a:p>
            <a:r>
              <a:rPr lang="en-US" dirty="0">
                <a:solidFill>
                  <a:schemeClr val="bg1"/>
                </a:solidFill>
              </a:rPr>
              <a:t>Romans 12:1-2  I beseech you therefore, brethren, by the mercies of God, that ye present your bodies a living sacrifice, holy, acceptable unto God, which is your reasonable service.  2  And be not conformed to this world: but be ye transformed by the renewing of your mind, that ye may prove what is that good, and acceptable, and perfect, will of God.</a:t>
            </a:r>
          </a:p>
          <a:p>
            <a:endParaRPr lang="en-US" dirty="0">
              <a:solidFill>
                <a:schemeClr val="bg1"/>
              </a:solidFill>
            </a:endParaRPr>
          </a:p>
          <a:p>
            <a:r>
              <a:rPr lang="en-US" dirty="0">
                <a:solidFill>
                  <a:schemeClr val="bg1"/>
                </a:solidFill>
              </a:rPr>
              <a:t>Romans 8:29  For whom he did foreknow, he also did predestinate to be conformed to the image of his Son, that he might be the firstborn among many brethren.</a:t>
            </a:r>
          </a:p>
        </p:txBody>
      </p:sp>
    </p:spTree>
    <p:extLst>
      <p:ext uri="{BB962C8B-B14F-4D97-AF65-F5344CB8AC3E}">
        <p14:creationId xmlns:p14="http://schemas.microsoft.com/office/powerpoint/2010/main" val="381953878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2942" y="211844"/>
            <a:ext cx="4199766" cy="369332"/>
          </a:xfrm>
          <a:prstGeom prst="rect">
            <a:avLst/>
          </a:prstGeom>
          <a:noFill/>
        </p:spPr>
        <p:txBody>
          <a:bodyPr wrap="square" rtlCol="0">
            <a:spAutoFit/>
          </a:bodyPr>
          <a:lstStyle/>
          <a:p>
            <a:r>
              <a:rPr lang="en-US" b="1" dirty="0">
                <a:solidFill>
                  <a:schemeClr val="bg1"/>
                </a:solidFill>
              </a:rPr>
              <a:t>Sound Mind (continued)</a:t>
            </a:r>
          </a:p>
        </p:txBody>
      </p:sp>
      <p:sp>
        <p:nvSpPr>
          <p:cNvPr id="3" name="TextBox 2"/>
          <p:cNvSpPr txBox="1"/>
          <p:nvPr/>
        </p:nvSpPr>
        <p:spPr>
          <a:xfrm>
            <a:off x="1319002" y="671639"/>
            <a:ext cx="6416983" cy="1754326"/>
          </a:xfrm>
          <a:prstGeom prst="rect">
            <a:avLst/>
          </a:prstGeom>
          <a:noFill/>
        </p:spPr>
        <p:txBody>
          <a:bodyPr wrap="square" rtlCol="0">
            <a:spAutoFit/>
          </a:bodyPr>
          <a:lstStyle/>
          <a:p>
            <a:r>
              <a:rPr lang="en-US" dirty="0">
                <a:solidFill>
                  <a:schemeClr val="bg1"/>
                </a:solidFill>
              </a:rPr>
              <a:t>Colossians 3:9-11  Lie not one to another, seeing that ye have put off the old man with his deeds;  10  And have put on the new man, which is renewed in knowledge after the image of him that created him:  11  Where there is neither Greek nor Jew, circumcision nor uncircumcision, Barbarian, Scythian, bond nor free: but Christ is all, and in all.</a:t>
            </a:r>
          </a:p>
        </p:txBody>
      </p:sp>
    </p:spTree>
    <p:extLst>
      <p:ext uri="{BB962C8B-B14F-4D97-AF65-F5344CB8AC3E}">
        <p14:creationId xmlns:p14="http://schemas.microsoft.com/office/powerpoint/2010/main" val="3858327419"/>
      </p:ext>
    </p:extLst>
  </p:cSld>
  <p:clrMapOvr>
    <a:masterClrMapping/>
  </p:clrMapOvr>
  <p:transition spd="med">
    <p:fade/>
  </p:transition>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313</TotalTime>
  <Words>856</Words>
  <Application>Microsoft Office PowerPoint</Application>
  <PresentationFormat>On-screen Show (16:9)</PresentationFormat>
  <Paragraphs>174</Paragraphs>
  <Slides>12</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3" baseType="lpstr">
      <vt:lpstr>Adelle-Regular</vt:lpstr>
      <vt:lpstr>Apple Chancery</vt:lpstr>
      <vt:lpstr>Arial</vt:lpstr>
      <vt:lpstr>Calibri</vt:lpstr>
      <vt:lpstr>Eras Medium ITC</vt:lpstr>
      <vt:lpstr>Garamond</vt:lpstr>
      <vt:lpstr>Times New Roman</vt:lpstr>
      <vt:lpstr>Trebuchet MS</vt:lpstr>
      <vt:lpstr>Wingdings</vt:lpstr>
      <vt:lpstr>Default</vt:lpstr>
      <vt:lpstr>Document</vt:lpstr>
      <vt:lpstr>2 Timothy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Chris Best</cp:lastModifiedBy>
  <cp:revision>47</cp:revision>
  <dcterms:created xsi:type="dcterms:W3CDTF">2014-03-26T14:03:34Z</dcterms:created>
  <dcterms:modified xsi:type="dcterms:W3CDTF">2016-10-30T17:07:49Z</dcterms:modified>
</cp:coreProperties>
</file>