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13"/>
  </p:notesMasterIdLst>
  <p:handoutMasterIdLst>
    <p:handoutMasterId r:id="rId14"/>
  </p:handoutMasterIdLst>
  <p:sldIdLst>
    <p:sldId id="256" r:id="rId3"/>
    <p:sldId id="257" r:id="rId4"/>
    <p:sldId id="258" r:id="rId5"/>
    <p:sldId id="264" r:id="rId6"/>
    <p:sldId id="266" r:id="rId7"/>
    <p:sldId id="267" r:id="rId8"/>
    <p:sldId id="268" r:id="rId9"/>
    <p:sldId id="265" r:id="rId10"/>
    <p:sldId id="269" r:id="rId11"/>
    <p:sldId id="263"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69494" autoAdjust="0"/>
  </p:normalViewPr>
  <p:slideViewPr>
    <p:cSldViewPr>
      <p:cViewPr varScale="1">
        <p:scale>
          <a:sx n="79" d="100"/>
          <a:sy n="79" d="100"/>
        </p:scale>
        <p:origin x="1056" y="90"/>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12/10/2016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12/10/2016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is the first epistle </a:t>
            </a:r>
            <a:r>
              <a:rPr lang="en-US"/>
              <a:t>not written by Paul</a:t>
            </a:r>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24569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t>
            </a:r>
            <a:r>
              <a:rPr lang="en-US" baseline="0" dirty="0"/>
              <a:t> Testing of Faith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 Anchor: </a:t>
            </a:r>
            <a:r>
              <a:rPr lang="en-US" sz="1200" kern="1200" dirty="0">
                <a:solidFill>
                  <a:schemeClr val="tx1"/>
                </a:solidFill>
                <a:latin typeface="+mn-lt"/>
                <a:ea typeface="+mn-ea"/>
                <a:cs typeface="+mn-cs"/>
              </a:rPr>
              <a:t>Jas 1:12  Blessed </a:t>
            </a:r>
            <a:r>
              <a:rPr lang="en-US" sz="1200" i="1" kern="1200" dirty="0">
                <a:solidFill>
                  <a:schemeClr val="tx1"/>
                </a:solidFill>
                <a:latin typeface="+mn-lt"/>
                <a:ea typeface="+mn-ea"/>
                <a:cs typeface="+mn-cs"/>
              </a:rPr>
              <a:t>is</a:t>
            </a:r>
            <a:r>
              <a:rPr lang="en-US" sz="1200" i="0" kern="1200" dirty="0">
                <a:solidFill>
                  <a:schemeClr val="tx1"/>
                </a:solidFill>
                <a:latin typeface="+mn-lt"/>
                <a:ea typeface="+mn-ea"/>
                <a:cs typeface="+mn-cs"/>
              </a:rPr>
              <a:t> the man that </a:t>
            </a:r>
            <a:r>
              <a:rPr lang="en-US" sz="1200" i="0" kern="1200" dirty="0" err="1">
                <a:solidFill>
                  <a:schemeClr val="tx1"/>
                </a:solidFill>
                <a:latin typeface="+mn-lt"/>
                <a:ea typeface="+mn-ea"/>
                <a:cs typeface="+mn-cs"/>
              </a:rPr>
              <a:t>endureth</a:t>
            </a:r>
            <a:r>
              <a:rPr lang="en-US" sz="1200" i="0" kern="1200" dirty="0">
                <a:solidFill>
                  <a:schemeClr val="tx1"/>
                </a:solidFill>
                <a:latin typeface="+mn-lt"/>
                <a:ea typeface="+mn-ea"/>
                <a:cs typeface="+mn-cs"/>
              </a:rPr>
              <a:t> temptation: for when he is tried, he shall receive the crown of life, which the Lord hath promised to them that love him.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latin typeface="+mn-lt"/>
                <a:ea typeface="+mn-ea"/>
                <a:cs typeface="+mn-cs"/>
              </a:rPr>
              <a:t>	B. Anchor:</a:t>
            </a:r>
            <a:r>
              <a:rPr lang="en-US" sz="1200" i="0" kern="1200" baseline="0" dirty="0">
                <a:solidFill>
                  <a:schemeClr val="tx1"/>
                </a:solidFill>
                <a:latin typeface="+mn-lt"/>
                <a:ea typeface="+mn-ea"/>
                <a:cs typeface="+mn-cs"/>
              </a:rPr>
              <a:t> </a:t>
            </a:r>
            <a:r>
              <a:rPr lang="en-US" sz="1200" kern="1200" dirty="0">
                <a:solidFill>
                  <a:schemeClr val="tx1"/>
                </a:solidFill>
                <a:latin typeface="+mn-lt"/>
                <a:ea typeface="+mn-ea"/>
                <a:cs typeface="+mn-cs"/>
              </a:rPr>
              <a:t>Jas 1:22  But be ye doers of the word, and not hearers only, deceiving your own selves.</a:t>
            </a:r>
          </a:p>
          <a:p>
            <a:r>
              <a:rPr lang="en-US" sz="1200" i="0" kern="1200" dirty="0">
                <a:solidFill>
                  <a:schemeClr val="tx1"/>
                </a:solidFill>
                <a:latin typeface="+mn-lt"/>
                <a:ea typeface="+mn-ea"/>
                <a:cs typeface="+mn-cs"/>
              </a:rPr>
              <a:t>	C.</a:t>
            </a:r>
            <a:r>
              <a:rPr lang="en-US" sz="1200" i="0" kern="1200" baseline="0" dirty="0">
                <a:solidFill>
                  <a:schemeClr val="tx1"/>
                </a:solidFill>
                <a:latin typeface="+mn-lt"/>
                <a:ea typeface="+mn-ea"/>
                <a:cs typeface="+mn-cs"/>
              </a:rPr>
              <a:t> Anchor: </a:t>
            </a:r>
            <a:r>
              <a:rPr lang="en-US" sz="1200" kern="1200" dirty="0">
                <a:solidFill>
                  <a:schemeClr val="tx1"/>
                </a:solidFill>
                <a:latin typeface="+mn-lt"/>
                <a:ea typeface="+mn-ea"/>
                <a:cs typeface="+mn-cs"/>
              </a:rPr>
              <a:t>Jas 2:8  If ye fulfil the royal law according to the scripture, Thou shalt love thy </a:t>
            </a:r>
            <a:r>
              <a:rPr lang="en-US" sz="1200" kern="1200" dirty="0" err="1">
                <a:solidFill>
                  <a:schemeClr val="tx1"/>
                </a:solidFill>
                <a:latin typeface="+mn-lt"/>
                <a:ea typeface="+mn-ea"/>
                <a:cs typeface="+mn-cs"/>
              </a:rPr>
              <a:t>neighbour</a:t>
            </a:r>
            <a:r>
              <a:rPr lang="en-US" sz="1200" kern="1200" dirty="0">
                <a:solidFill>
                  <a:schemeClr val="tx1"/>
                </a:solidFill>
                <a:latin typeface="+mn-lt"/>
                <a:ea typeface="+mn-ea"/>
                <a:cs typeface="+mn-cs"/>
              </a:rPr>
              <a:t> as thyself, ye do well: </a:t>
            </a:r>
          </a:p>
          <a:p>
            <a:r>
              <a:rPr lang="en-US" sz="1200" kern="1200" dirty="0">
                <a:solidFill>
                  <a:schemeClr val="tx1"/>
                </a:solidFill>
                <a:latin typeface="+mn-lt"/>
                <a:ea typeface="+mn-ea"/>
                <a:cs typeface="+mn-cs"/>
              </a:rPr>
              <a:t>	</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Jas 2:9  But if ye have respect to persons, ye commit sin, and are convinced of the law as transgressors.</a:t>
            </a:r>
          </a:p>
          <a:p>
            <a:r>
              <a:rPr lang="en-US" sz="1200" i="0" kern="1200" dirty="0">
                <a:solidFill>
                  <a:schemeClr val="tx1"/>
                </a:solidFill>
                <a:latin typeface="+mn-lt"/>
                <a:ea typeface="+mn-ea"/>
                <a:cs typeface="+mn-cs"/>
              </a:rPr>
              <a:t>	D.</a:t>
            </a:r>
            <a:r>
              <a:rPr lang="en-US" sz="1200" i="0" kern="1200" baseline="0" dirty="0">
                <a:solidFill>
                  <a:schemeClr val="tx1"/>
                </a:solidFill>
                <a:latin typeface="+mn-lt"/>
                <a:ea typeface="+mn-ea"/>
                <a:cs typeface="+mn-cs"/>
              </a:rPr>
              <a:t> Anchor: Jas 2:26 – anchor verse for the book.  We’ll go into a little more depth in a bit.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mn-lt"/>
                <a:ea typeface="+mn-ea"/>
                <a:cs typeface="+mn-cs"/>
              </a:rPr>
              <a:t>II. We’ll get into this in more depth too.</a:t>
            </a:r>
            <a:endParaRPr lang="en-US" sz="1200" i="0" kern="1200" dirty="0">
              <a:solidFill>
                <a:schemeClr val="tx1"/>
              </a:solidFill>
              <a:latin typeface="+mn-lt"/>
              <a:ea typeface="+mn-ea"/>
              <a:cs typeface="+mn-cs"/>
            </a:endParaRPr>
          </a:p>
          <a:p>
            <a:r>
              <a:rPr lang="en-US" sz="1200" i="0" kern="1200" baseline="0" dirty="0">
                <a:solidFill>
                  <a:schemeClr val="tx1"/>
                </a:solidFill>
                <a:latin typeface="+mn-lt"/>
                <a:ea typeface="+mn-ea"/>
                <a:cs typeface="+mn-cs"/>
              </a:rPr>
              <a:t>III. Two points:  James 4:2 – Ye have not because ye ask not; and James 4:3 – Ye ask and receive not because ye ask amiss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mn-lt"/>
                <a:ea typeface="+mn-ea"/>
                <a:cs typeface="+mn-cs"/>
              </a:rPr>
              <a:t>IV. James clearly has some issues with rich people.  This doesn’t really apply to us very easily.  Early Christians and Christians in the tribulation were/will be very poor.  For us, don’t defraud people.  The Lord is a righteous judge. Don’t make him have to deal with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mn-lt"/>
                <a:ea typeface="+mn-ea"/>
                <a:cs typeface="+mn-cs"/>
              </a:rPr>
              <a:t>V. </a:t>
            </a:r>
            <a:r>
              <a:rPr lang="en-US" sz="1200" kern="1200" dirty="0">
                <a:solidFill>
                  <a:schemeClr val="tx1"/>
                </a:solidFill>
                <a:latin typeface="+mn-lt"/>
                <a:ea typeface="+mn-ea"/>
                <a:cs typeface="+mn-cs"/>
              </a:rPr>
              <a:t>Jas 5:16  Confess </a:t>
            </a:r>
            <a:r>
              <a:rPr lang="en-US" sz="1200" i="1" kern="1200" dirty="0">
                <a:solidFill>
                  <a:schemeClr val="tx1"/>
                </a:solidFill>
                <a:latin typeface="+mn-lt"/>
                <a:ea typeface="+mn-ea"/>
                <a:cs typeface="+mn-cs"/>
              </a:rPr>
              <a:t>your</a:t>
            </a:r>
            <a:r>
              <a:rPr lang="en-US" sz="1200" i="0" kern="1200" dirty="0">
                <a:solidFill>
                  <a:schemeClr val="tx1"/>
                </a:solidFill>
                <a:latin typeface="+mn-lt"/>
                <a:ea typeface="+mn-ea"/>
                <a:cs typeface="+mn-cs"/>
              </a:rPr>
              <a:t> faults one to another, and pray one for another, that ye may be healed. The effectual fervent prayer of a righteous man </a:t>
            </a:r>
            <a:r>
              <a:rPr lang="en-US" sz="1200" i="0" kern="1200" dirty="0" err="1">
                <a:solidFill>
                  <a:schemeClr val="tx1"/>
                </a:solidFill>
                <a:latin typeface="+mn-lt"/>
                <a:ea typeface="+mn-ea"/>
                <a:cs typeface="+mn-cs"/>
              </a:rPr>
              <a:t>availeth</a:t>
            </a:r>
            <a:r>
              <a:rPr lang="en-US" sz="1200" i="0" kern="1200" dirty="0">
                <a:solidFill>
                  <a:schemeClr val="tx1"/>
                </a:solidFill>
                <a:latin typeface="+mn-lt"/>
                <a:ea typeface="+mn-ea"/>
                <a:cs typeface="+mn-cs"/>
              </a:rPr>
              <a:t> much.</a:t>
            </a:r>
            <a:endParaRPr lang="en-US" sz="120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233571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 couple examples that lead into this verse:</a:t>
            </a:r>
          </a:p>
          <a:p>
            <a:r>
              <a:rPr lang="en-US" dirty="0"/>
              <a:t>James 2:15-16 - If a brother or sister be naked, and destitute of daily food, </a:t>
            </a:r>
            <a:r>
              <a:rPr lang="en-US" baseline="30000" dirty="0"/>
              <a:t>16</a:t>
            </a:r>
            <a:r>
              <a:rPr lang="en-US" dirty="0"/>
              <a:t>And one of you say unto them, Depart in peace, be </a:t>
            </a:r>
            <a:r>
              <a:rPr lang="en-US" i="1" dirty="0"/>
              <a:t>ye</a:t>
            </a:r>
            <a:r>
              <a:rPr lang="en-US" dirty="0"/>
              <a:t> warmed and filled; notwithstanding ye give them not those things which are needful to the body; what </a:t>
            </a:r>
            <a:r>
              <a:rPr lang="en-US" i="1" dirty="0"/>
              <a:t>doth it</a:t>
            </a:r>
            <a:r>
              <a:rPr lang="en-US" dirty="0"/>
              <a:t> profit? </a:t>
            </a:r>
          </a:p>
          <a:p>
            <a:endParaRPr lang="en-US" dirty="0"/>
          </a:p>
          <a:p>
            <a:r>
              <a:rPr lang="en-US" dirty="0"/>
              <a:t>What would</a:t>
            </a:r>
            <a:r>
              <a:rPr lang="en-US" baseline="0" dirty="0"/>
              <a:t> the good Samaritan story look like without works?  Luke 10:25-37.  Don’t read it, summarize what happened.</a:t>
            </a:r>
          </a:p>
          <a:p>
            <a:r>
              <a:rPr lang="en-US" baseline="0" dirty="0"/>
              <a:t>“Be ye whole and your raiment and mammon restored!”  Did it help?  </a:t>
            </a:r>
          </a:p>
          <a:p>
            <a:r>
              <a:rPr lang="en-US" baseline="0" dirty="0"/>
              <a:t>Lev 19:34, </a:t>
            </a:r>
            <a:r>
              <a:rPr lang="en-US" baseline="0" dirty="0" err="1"/>
              <a:t>Deut</a:t>
            </a:r>
            <a:r>
              <a:rPr lang="en-US" baseline="0" dirty="0"/>
              <a:t> 10:18-19, Exo 23:9, Mal 3:5, </a:t>
            </a:r>
            <a:r>
              <a:rPr lang="en-US" baseline="0" dirty="0" err="1"/>
              <a:t>Prov</a:t>
            </a:r>
            <a:r>
              <a:rPr lang="en-US" baseline="0" dirty="0"/>
              <a:t> 3:27, 19:17</a:t>
            </a:r>
          </a:p>
          <a:p>
            <a:endParaRPr lang="en-US" baseline="0" dirty="0"/>
          </a:p>
          <a:p>
            <a:r>
              <a:rPr lang="en-US" baseline="0" dirty="0"/>
              <a:t>Will’s story about receiving money and “Jesus loves you” from a woman.</a:t>
            </a:r>
          </a:p>
          <a:p>
            <a:r>
              <a:rPr lang="en-US" baseline="0" dirty="0"/>
              <a:t>Will had an unconventional upbringing.</a:t>
            </a:r>
          </a:p>
          <a:p>
            <a:r>
              <a:rPr lang="en-US" baseline="0" dirty="0"/>
              <a:t>A woman offered money to feed Will and his dad.  She said “Jesus loves you” when she gave the money to Will.  So what made that moment stick in Will’s memory?  Was it the prayers she almost certainly offered up?  It was that work produced by the faith that God would use a $20 bill and a simple “Jesus loves you” to save a soul or two.</a:t>
            </a:r>
          </a:p>
          <a:p>
            <a:endParaRPr lang="en-US" baseline="0" dirty="0"/>
          </a:p>
          <a:p>
            <a:r>
              <a:rPr lang="en-US" baseline="0" dirty="0"/>
              <a:t>The story of Abraham sacrificing Isaac.  Abraham had faith that God would raise Isaac from the dead&gt;</a:t>
            </a:r>
          </a:p>
          <a:p>
            <a:pPr lvl="1"/>
            <a:r>
              <a:rPr lang="en-US" sz="1200" kern="1200" dirty="0" err="1">
                <a:solidFill>
                  <a:schemeClr val="tx1"/>
                </a:solidFill>
                <a:latin typeface="+mn-lt"/>
                <a:ea typeface="+mn-ea"/>
                <a:cs typeface="+mn-cs"/>
              </a:rPr>
              <a:t>Heb</a:t>
            </a:r>
            <a:r>
              <a:rPr lang="en-US" sz="1200" kern="1200" dirty="0">
                <a:solidFill>
                  <a:schemeClr val="tx1"/>
                </a:solidFill>
                <a:latin typeface="+mn-lt"/>
                <a:ea typeface="+mn-ea"/>
                <a:cs typeface="+mn-cs"/>
              </a:rPr>
              <a:t> 11:19  Accounting that God </a:t>
            </a:r>
            <a:r>
              <a:rPr lang="en-US" sz="1200" i="1" kern="1200" dirty="0">
                <a:solidFill>
                  <a:schemeClr val="tx1"/>
                </a:solidFill>
                <a:latin typeface="+mn-lt"/>
                <a:ea typeface="+mn-ea"/>
                <a:cs typeface="+mn-cs"/>
              </a:rPr>
              <a:t>was</a:t>
            </a:r>
            <a:r>
              <a:rPr lang="en-US" sz="1200" i="0" kern="1200" dirty="0">
                <a:solidFill>
                  <a:schemeClr val="tx1"/>
                </a:solidFill>
                <a:latin typeface="+mn-lt"/>
                <a:ea typeface="+mn-ea"/>
                <a:cs typeface="+mn-cs"/>
              </a:rPr>
              <a:t> able to raise </a:t>
            </a:r>
            <a:r>
              <a:rPr lang="en-US" sz="1200" i="1" kern="1200" dirty="0">
                <a:solidFill>
                  <a:schemeClr val="tx1"/>
                </a:solidFill>
                <a:latin typeface="+mn-lt"/>
                <a:ea typeface="+mn-ea"/>
                <a:cs typeface="+mn-cs"/>
              </a:rPr>
              <a:t>him</a:t>
            </a:r>
            <a:r>
              <a:rPr lang="en-US" sz="1200" i="0" kern="1200" dirty="0">
                <a:solidFill>
                  <a:schemeClr val="tx1"/>
                </a:solidFill>
                <a:latin typeface="+mn-lt"/>
                <a:ea typeface="+mn-ea"/>
                <a:cs typeface="+mn-cs"/>
              </a:rPr>
              <a:t> up, even from the dead; from whence also he received him in a figure.</a:t>
            </a:r>
          </a:p>
          <a:p>
            <a:r>
              <a:rPr lang="en-US" baseline="0" dirty="0"/>
              <a:t>What would that look like if Abraham had faith that God would raise Isaac from the dead, but didn’t do the work of faith.  “Yeah, yeah, God, I </a:t>
            </a:r>
            <a:r>
              <a:rPr lang="en-US" b="1" baseline="0" dirty="0"/>
              <a:t>know</a:t>
            </a:r>
            <a:r>
              <a:rPr lang="en-US" b="0" baseline="0" dirty="0"/>
              <a:t> you’ll raise Isaac from the dead after I sacrifice him.  I believe it with my whole heart.  So, I’m going to go back in my tent and forget about you telling me to sacrifice him.”</a:t>
            </a:r>
          </a:p>
          <a:p>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238615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goal.  If</a:t>
            </a:r>
            <a:r>
              <a:rPr lang="en-US" baseline="0" dirty="0"/>
              <a:t> we can control our mouth, we can control our entire body.  Don’t ask Marla about this because she might lie out of love or to protect my reputation, and I don’t want her to be enticed into lying; but, I don’t speak kindly to my wife as I ought.  I can give 100 excuses, but the truth is that I’m not a mature believer and I’m not full of faith, at least not enough to control that devil that lives in my mouth.</a:t>
            </a:r>
          </a:p>
          <a:p>
            <a:endParaRPr lang="en-US" baseline="0" dirty="0"/>
          </a:p>
          <a:p>
            <a:r>
              <a:rPr lang="en-US" baseline="0" dirty="0"/>
              <a:t>To use a </a:t>
            </a:r>
            <a:r>
              <a:rPr lang="en-US" baseline="0" dirty="0" err="1"/>
              <a:t>Kyleism</a:t>
            </a:r>
            <a:r>
              <a:rPr lang="en-US" baseline="0" dirty="0"/>
              <a:t>, when I preach this, I’m not preaching to you, I’m preaching to me.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55027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Your average walking horse weighs around 1,000 lbs. The Welsh pony pictured only weighs about 625 lbs.  So, yeah, a horse can crush a person.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246332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CVN 69.  USS Dwight D Eisenhower.  It is a carrier which means it is big enough to have airplane take off and land on it.</a:t>
            </a:r>
          </a:p>
          <a:p>
            <a:endParaRPr lang="en-US" baseline="0" dirty="0"/>
          </a:p>
          <a:p>
            <a:r>
              <a:rPr lang="en-US" baseline="0" dirty="0"/>
              <a:t>Overall length is 1,092 </a:t>
            </a:r>
            <a:r>
              <a:rPr lang="en-US" baseline="0" dirty="0" err="1"/>
              <a:t>ft</a:t>
            </a:r>
            <a:r>
              <a:rPr lang="en-US" baseline="0" dirty="0"/>
              <a:t> (longer than 3 football fields).  There are 2 rudders, each 29’ x 22’.  The rudder (assuming it’s 29’ wide) is about 2.5% of the length of the ship.  I watched a video.  A carrier this size can turn 90 degrees in 1 minute.</a:t>
            </a:r>
          </a:p>
          <a:p>
            <a:endParaRPr lang="en-US" dirty="0"/>
          </a:p>
          <a:p>
            <a:r>
              <a:rPr lang="en-US" dirty="0"/>
              <a:t>What’s</a:t>
            </a:r>
            <a:r>
              <a:rPr lang="en-US" baseline="0" dirty="0"/>
              <a:t> the point.  Something really little can affect a lot of change: for better or worse.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27349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kind of a big deal.  </a:t>
            </a:r>
          </a:p>
          <a:p>
            <a:endParaRPr lang="en-US" baseline="0" dirty="0"/>
          </a:p>
          <a:p>
            <a:r>
              <a:rPr lang="en-US" baseline="0" dirty="0"/>
              <a:t>Verse 7 talks about man having tamed all the animals of the world.  Horses … tamed!  Elephants … tamed!  Lions and tigers and bears … tamed!  We don’t have to “Oh my” them anymore.  That tiny little hunk of muscle in our mouths and it cannot be tamed.</a:t>
            </a:r>
          </a:p>
          <a:p>
            <a:endParaRPr lang="en-US" baseline="0" dirty="0"/>
          </a:p>
          <a:p>
            <a:r>
              <a:rPr lang="en-US" baseline="0" dirty="0"/>
              <a:t>Jesus said it best in Matthew.  Think about the show “Fear Factor”.  Did you make character judgements about people on the show based on what they ate?  We might have thought they were crazy, or even admired them for doing something we couldn’t.  But you probably </a:t>
            </a:r>
            <a:r>
              <a:rPr lang="en-US" baseline="0" dirty="0" err="1"/>
              <a:t>dind’t</a:t>
            </a:r>
            <a:r>
              <a:rPr lang="en-US" baseline="0" dirty="0"/>
              <a:t> think this person is a “good person” or that one is a  “bad person” based on what they ate on the show.  </a:t>
            </a:r>
          </a:p>
          <a:p>
            <a:endParaRPr lang="en-US" baseline="0" dirty="0"/>
          </a:p>
          <a:p>
            <a:r>
              <a:rPr lang="en-US" baseline="0" dirty="0"/>
              <a:t>How do we tame the untamable?  </a:t>
            </a:r>
          </a:p>
          <a:p>
            <a:endParaRPr lang="en-US" baseline="0" dirty="0"/>
          </a:p>
          <a:p>
            <a:r>
              <a:rPr lang="en-US" baseline="0" dirty="0" err="1"/>
              <a:t>Eph</a:t>
            </a:r>
            <a:r>
              <a:rPr lang="en-US" baseline="0" dirty="0"/>
              <a:t> 4:29</a:t>
            </a:r>
          </a:p>
          <a:p>
            <a:r>
              <a:rPr lang="en-US" baseline="0" dirty="0"/>
              <a:t>1 Pet 3:10</a:t>
            </a:r>
          </a:p>
          <a:p>
            <a:r>
              <a:rPr lang="en-US" baseline="0" dirty="0"/>
              <a:t>Titus 3:2</a:t>
            </a:r>
          </a:p>
          <a:p>
            <a:r>
              <a:rPr lang="en-US" dirty="0"/>
              <a:t>Col</a:t>
            </a:r>
            <a:r>
              <a:rPr lang="en-US" baseline="0" dirty="0"/>
              <a:t> 3:7-8; </a:t>
            </a:r>
            <a:r>
              <a:rPr lang="en-US" dirty="0"/>
              <a:t>4:6</a:t>
            </a:r>
            <a:endParaRPr lang="en-US" baseline="0"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378513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things aught not be so – The world will see us as hypocrites.  No one will want to be like us.  And it just doesn’t make sense.  You love Jesus, but you hate his creation … the same creation that he loved enough to die for?</a:t>
            </a:r>
          </a:p>
          <a:p>
            <a:endParaRPr lang="en-US" baseline="0" dirty="0"/>
          </a:p>
          <a:p>
            <a:r>
              <a:rPr lang="en-US" baseline="0" dirty="0"/>
              <a:t>How do we tame the untamable?  </a:t>
            </a:r>
          </a:p>
          <a:p>
            <a:r>
              <a:rPr lang="en-US" baseline="0" dirty="0"/>
              <a:t>James 3:8 makes it clear.  We CAN’T tame our tongue.  A dead man offends no one with his words.  Because he doesn’t speak any words!  </a:t>
            </a:r>
          </a:p>
          <a:p>
            <a:endParaRPr lang="en-US" baseline="0" dirty="0"/>
          </a:p>
          <a:p>
            <a:r>
              <a:rPr lang="en-US" baseline="0" dirty="0"/>
              <a:t>For you and me the command comes from Romans:</a:t>
            </a:r>
          </a:p>
          <a:p>
            <a:r>
              <a:rPr lang="en-US" sz="1200" kern="1200" dirty="0">
                <a:solidFill>
                  <a:schemeClr val="tx1"/>
                </a:solidFill>
                <a:latin typeface="+mn-lt"/>
                <a:ea typeface="+mn-ea"/>
                <a:cs typeface="+mn-cs"/>
              </a:rPr>
              <a:t>Rom 6:11  Likewise reckon ye also yourselves to be dead indeed unto sin, but alive unto God through Jesus Christ our Lord.</a:t>
            </a:r>
          </a:p>
          <a:p>
            <a:endParaRPr lang="en-US" sz="1200" kern="1200" baseline="0" dirty="0">
              <a:solidFill>
                <a:schemeClr val="tx1"/>
              </a:solidFill>
              <a:latin typeface="+mn-lt"/>
              <a:ea typeface="+mn-ea"/>
              <a:cs typeface="+mn-cs"/>
            </a:endParaRPr>
          </a:p>
          <a:p>
            <a:endParaRPr lang="en-US" baseline="0" dirty="0"/>
          </a:p>
          <a:p>
            <a:r>
              <a:rPr lang="en-US" baseline="0" dirty="0" err="1"/>
              <a:t>Eph</a:t>
            </a:r>
            <a:r>
              <a:rPr lang="en-US" baseline="0" dirty="0"/>
              <a:t> 4:29</a:t>
            </a:r>
          </a:p>
          <a:p>
            <a:r>
              <a:rPr lang="en-US" baseline="0" dirty="0"/>
              <a:t>1 Pet 3:10</a:t>
            </a:r>
          </a:p>
          <a:p>
            <a:r>
              <a:rPr lang="en-US" baseline="0" dirty="0"/>
              <a:t>Titus 3:2</a:t>
            </a:r>
          </a:p>
          <a:p>
            <a:r>
              <a:rPr lang="en-US" dirty="0"/>
              <a:t>Col</a:t>
            </a:r>
            <a:r>
              <a:rPr lang="en-US" baseline="0" dirty="0"/>
              <a:t> 3:7-8; </a:t>
            </a:r>
            <a:r>
              <a:rPr lang="en-US" dirty="0"/>
              <a:t>4:6</a:t>
            </a:r>
            <a:endParaRPr lang="en-US" baseline="0"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299224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584896" y="4724400"/>
            <a:ext cx="8631936"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278551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341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Tree>
    <p:extLst>
      <p:ext uri="{BB962C8B-B14F-4D97-AF65-F5344CB8AC3E}">
        <p14:creationId xmlns:p14="http://schemas.microsoft.com/office/powerpoint/2010/main" val="135855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308576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12456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Tree>
    <p:extLst>
      <p:ext uri="{BB962C8B-B14F-4D97-AF65-F5344CB8AC3E}">
        <p14:creationId xmlns:p14="http://schemas.microsoft.com/office/powerpoint/2010/main" val="296596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23074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9579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34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125766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220549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bg1"/>
                </a:solidFill>
              </a:defRPr>
            </a:lvl1pPr>
          </a:lstStyle>
          <a:p>
            <a:fld id="{9AFE8FB1-0A7A-443E-AAF7-31D4FA1AA312}" type="datetimeFigureOut">
              <a:rPr lang="en-US" smtClean="0"/>
              <a:pPr/>
              <a:t>12/10/2016</a:t>
            </a:fld>
            <a:endParaRPr lang="en-US"/>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bg1"/>
                </a:solidFill>
              </a:defRPr>
            </a:lvl1pPr>
          </a:lstStyle>
          <a:p>
            <a:fld id="{25BA54BD-C84D-46CE-8B72-31BFB26ABA43}" type="slidenum">
              <a:rPr lang="en-US" smtClean="0"/>
              <a:pPr/>
              <a:t>‹#›</a:t>
            </a:fld>
            <a:endParaRPr lang="en-US"/>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2964714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Book of James Overview</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People should be able to see your faith through your works.  </a:t>
            </a:r>
          </a:p>
          <a:p>
            <a:r>
              <a:rPr lang="en-US" dirty="0"/>
              <a:t>People should be able to hear Christ in your words.</a:t>
            </a:r>
          </a:p>
        </p:txBody>
      </p:sp>
      <p:sp>
        <p:nvSpPr>
          <p:cNvPr id="2" name="Title 1"/>
          <p:cNvSpPr>
            <a:spLocks noGrp="1"/>
          </p:cNvSpPr>
          <p:nvPr>
            <p:ph type="title"/>
          </p:nvPr>
        </p:nvSpPr>
        <p:spPr/>
        <p:txBody>
          <a:bodyPr/>
          <a:lstStyle/>
          <a:p>
            <a:r>
              <a:rPr lang="en-US"/>
              <a:t>Conclusion</a:t>
            </a:r>
            <a:endParaRPr lang="en-US" dirty="0"/>
          </a:p>
        </p:txBody>
      </p:sp>
    </p:spTree>
    <p:extLst>
      <p:ext uri="{BB962C8B-B14F-4D97-AF65-F5344CB8AC3E}">
        <p14:creationId xmlns:p14="http://schemas.microsoft.com/office/powerpoint/2010/main" val="272455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Notecard</a:t>
            </a:r>
          </a:p>
        </p:txBody>
      </p:sp>
      <p:sp>
        <p:nvSpPr>
          <p:cNvPr id="3" name="Rectangle 2"/>
          <p:cNvSpPr/>
          <p:nvPr/>
        </p:nvSpPr>
        <p:spPr>
          <a:xfrm>
            <a:off x="1674812" y="1828800"/>
            <a:ext cx="8991600" cy="4038600"/>
          </a:xfrm>
          <a:prstGeom prst="rect">
            <a:avLst/>
          </a:prstGeom>
          <a:solidFill>
            <a:schemeClr val="bg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7212" y="2057400"/>
            <a:ext cx="2057400" cy="646331"/>
          </a:xfrm>
          <a:prstGeom prst="rect">
            <a:avLst/>
          </a:prstGeom>
          <a:noFill/>
        </p:spPr>
        <p:txBody>
          <a:bodyPr wrap="square" rtlCol="0">
            <a:spAutoFit/>
          </a:bodyPr>
          <a:lstStyle/>
          <a:p>
            <a:pPr>
              <a:lnSpc>
                <a:spcPct val="90000"/>
              </a:lnSpc>
            </a:pPr>
            <a:r>
              <a:rPr lang="en-US" sz="2000" dirty="0"/>
              <a:t>Author:</a:t>
            </a:r>
          </a:p>
          <a:p>
            <a:pPr>
              <a:lnSpc>
                <a:spcPct val="90000"/>
              </a:lnSpc>
            </a:pPr>
            <a:r>
              <a:rPr lang="en-US" sz="2000" dirty="0"/>
              <a:t>James</a:t>
            </a:r>
          </a:p>
        </p:txBody>
      </p:sp>
      <p:sp>
        <p:nvSpPr>
          <p:cNvPr id="5" name="TextBox 4"/>
          <p:cNvSpPr txBox="1"/>
          <p:nvPr/>
        </p:nvSpPr>
        <p:spPr>
          <a:xfrm>
            <a:off x="4341812" y="2057400"/>
            <a:ext cx="3657600" cy="646331"/>
          </a:xfrm>
          <a:prstGeom prst="rect">
            <a:avLst/>
          </a:prstGeom>
          <a:noFill/>
        </p:spPr>
        <p:txBody>
          <a:bodyPr wrap="square" rtlCol="0">
            <a:spAutoFit/>
          </a:bodyPr>
          <a:lstStyle/>
          <a:p>
            <a:pPr>
              <a:lnSpc>
                <a:spcPct val="90000"/>
              </a:lnSpc>
            </a:pPr>
            <a:r>
              <a:rPr lang="en-US" sz="2000" dirty="0"/>
              <a:t>Theme:  The evidence of faith is good works</a:t>
            </a:r>
          </a:p>
        </p:txBody>
      </p:sp>
      <p:sp>
        <p:nvSpPr>
          <p:cNvPr id="6" name="TextBox 5"/>
          <p:cNvSpPr txBox="1"/>
          <p:nvPr/>
        </p:nvSpPr>
        <p:spPr>
          <a:xfrm>
            <a:off x="8685212" y="2057400"/>
            <a:ext cx="1524000" cy="646331"/>
          </a:xfrm>
          <a:prstGeom prst="rect">
            <a:avLst/>
          </a:prstGeom>
          <a:noFill/>
        </p:spPr>
        <p:txBody>
          <a:bodyPr wrap="square" rtlCol="0">
            <a:spAutoFit/>
          </a:bodyPr>
          <a:lstStyle/>
          <a:p>
            <a:pPr algn="ctr">
              <a:lnSpc>
                <a:spcPct val="90000"/>
              </a:lnSpc>
            </a:pPr>
            <a:r>
              <a:rPr lang="en-US" sz="2000" dirty="0"/>
              <a:t>Chapters:</a:t>
            </a:r>
          </a:p>
          <a:p>
            <a:pPr algn="ctr">
              <a:lnSpc>
                <a:spcPct val="90000"/>
              </a:lnSpc>
            </a:pPr>
            <a:r>
              <a:rPr lang="en-US" sz="2000" dirty="0"/>
              <a:t>5</a:t>
            </a:r>
          </a:p>
        </p:txBody>
      </p:sp>
      <p:sp>
        <p:nvSpPr>
          <p:cNvPr id="7" name="TextBox 6"/>
          <p:cNvSpPr txBox="1"/>
          <p:nvPr/>
        </p:nvSpPr>
        <p:spPr>
          <a:xfrm>
            <a:off x="1827212" y="2948068"/>
            <a:ext cx="8382000" cy="1908215"/>
          </a:xfrm>
          <a:prstGeom prst="rect">
            <a:avLst/>
          </a:prstGeom>
          <a:noFill/>
        </p:spPr>
        <p:txBody>
          <a:bodyPr wrap="square" rtlCol="0">
            <a:spAutoFit/>
          </a:bodyPr>
          <a:lstStyle/>
          <a:p>
            <a:pPr>
              <a:lnSpc>
                <a:spcPct val="90000"/>
              </a:lnSpc>
            </a:pPr>
            <a:r>
              <a:rPr lang="en-US" sz="2000" dirty="0"/>
              <a:t>Outline:</a:t>
            </a:r>
          </a:p>
          <a:p>
            <a:pPr marL="514350" indent="-514350">
              <a:buFont typeface="+mj-lt"/>
              <a:buAutoNum type="romanUcPeriod"/>
            </a:pPr>
            <a:r>
              <a:rPr lang="en-US" sz="2000" dirty="0"/>
              <a:t>Testing Faith (Chap 1 &amp; 2)</a:t>
            </a:r>
          </a:p>
          <a:p>
            <a:pPr marL="514350" indent="-514350">
              <a:buFont typeface="+mj-lt"/>
              <a:buAutoNum type="romanUcPeriod"/>
            </a:pPr>
            <a:r>
              <a:rPr lang="en-US" sz="2000" dirty="0"/>
              <a:t>Faith tested by the tongue (Chap 3)</a:t>
            </a:r>
          </a:p>
          <a:p>
            <a:pPr marL="514350" indent="-514350">
              <a:buFont typeface="+mj-lt"/>
              <a:buAutoNum type="romanUcPeriod"/>
            </a:pPr>
            <a:r>
              <a:rPr lang="en-US" sz="2000" dirty="0"/>
              <a:t>Rebuke of worldliness (Chap 4)</a:t>
            </a:r>
          </a:p>
          <a:p>
            <a:pPr marL="514350" indent="-514350">
              <a:buFont typeface="+mj-lt"/>
              <a:buAutoNum type="romanUcPeriod"/>
            </a:pPr>
            <a:r>
              <a:rPr lang="en-US" sz="2000" dirty="0"/>
              <a:t>Warning to the rich (5:1 - 6)</a:t>
            </a:r>
          </a:p>
          <a:p>
            <a:pPr marL="514350" indent="-514350">
              <a:buFont typeface="+mj-lt"/>
              <a:buAutoNum type="romanUcPeriod"/>
            </a:pPr>
            <a:r>
              <a:rPr lang="en-US" sz="2000" dirty="0"/>
              <a:t>Exhortation (5:7 - 20)</a:t>
            </a:r>
          </a:p>
        </p:txBody>
      </p:sp>
      <p:sp>
        <p:nvSpPr>
          <p:cNvPr id="9" name="TextBox 8"/>
          <p:cNvSpPr txBox="1"/>
          <p:nvPr/>
        </p:nvSpPr>
        <p:spPr>
          <a:xfrm>
            <a:off x="1827212" y="5100620"/>
            <a:ext cx="8382000" cy="369332"/>
          </a:xfrm>
          <a:prstGeom prst="rect">
            <a:avLst/>
          </a:prstGeom>
          <a:noFill/>
        </p:spPr>
        <p:txBody>
          <a:bodyPr wrap="square" rtlCol="0">
            <a:spAutoFit/>
          </a:bodyPr>
          <a:lstStyle/>
          <a:p>
            <a:pPr>
              <a:lnSpc>
                <a:spcPct val="90000"/>
              </a:lnSpc>
            </a:pPr>
            <a:r>
              <a:rPr lang="en-US" sz="2000" dirty="0"/>
              <a:t>Anchor verse:  James 2:26</a:t>
            </a:r>
          </a:p>
        </p:txBody>
      </p:sp>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2412" y="1905000"/>
            <a:ext cx="9296399" cy="4114800"/>
          </a:xfrm>
        </p:spPr>
        <p:txBody>
          <a:bodyPr anchor="t">
            <a:normAutofit fontScale="92500" lnSpcReduction="20000"/>
          </a:bodyPr>
          <a:lstStyle/>
          <a:p>
            <a:pPr marL="514350" indent="-514350">
              <a:lnSpc>
                <a:spcPct val="150000"/>
              </a:lnSpc>
              <a:buClr>
                <a:schemeClr val="bg1"/>
              </a:buClr>
              <a:buFont typeface="+mj-lt"/>
              <a:buAutoNum type="romanUcPeriod"/>
            </a:pPr>
            <a:r>
              <a:rPr lang="en-US" dirty="0"/>
              <a:t>Testing Faith (Chap 1 &amp; 2)</a:t>
            </a:r>
          </a:p>
          <a:p>
            <a:pPr marL="971550" lvl="1" indent="-514350">
              <a:lnSpc>
                <a:spcPct val="150000"/>
              </a:lnSpc>
              <a:buClr>
                <a:schemeClr val="bg1"/>
              </a:buClr>
              <a:buFont typeface="+mj-lt"/>
              <a:buAutoNum type="alphaUcPeriod"/>
            </a:pPr>
            <a:r>
              <a:rPr lang="en-US" dirty="0"/>
              <a:t>Character (1:1 – 18)</a:t>
            </a:r>
          </a:p>
          <a:p>
            <a:pPr marL="971550" lvl="1" indent="-514350">
              <a:lnSpc>
                <a:spcPct val="150000"/>
              </a:lnSpc>
              <a:buClr>
                <a:schemeClr val="bg1"/>
              </a:buClr>
              <a:buFont typeface="+mj-lt"/>
              <a:buAutoNum type="alphaUcPeriod"/>
            </a:pPr>
            <a:r>
              <a:rPr lang="en-US" dirty="0"/>
              <a:t>Hearing and Doing (1:19 – 27)</a:t>
            </a:r>
          </a:p>
          <a:p>
            <a:pPr marL="971550" lvl="1" indent="-514350">
              <a:lnSpc>
                <a:spcPct val="150000"/>
              </a:lnSpc>
              <a:buClr>
                <a:schemeClr val="bg1"/>
              </a:buClr>
              <a:buFont typeface="+mj-lt"/>
              <a:buAutoNum type="alphaUcPeriod"/>
            </a:pPr>
            <a:r>
              <a:rPr lang="en-US" dirty="0"/>
              <a:t>Respect of persons (2:1 – 13)</a:t>
            </a:r>
          </a:p>
          <a:p>
            <a:pPr marL="971550" lvl="1" indent="-514350">
              <a:lnSpc>
                <a:spcPct val="150000"/>
              </a:lnSpc>
              <a:buClr>
                <a:schemeClr val="bg1"/>
              </a:buClr>
              <a:buFont typeface="+mj-lt"/>
              <a:buAutoNum type="alphaUcPeriod"/>
            </a:pPr>
            <a:r>
              <a:rPr lang="en-US" dirty="0"/>
              <a:t>Evidence of faith (2:14 – 26)</a:t>
            </a:r>
          </a:p>
          <a:p>
            <a:pPr marL="514350" indent="-514350">
              <a:lnSpc>
                <a:spcPct val="150000"/>
              </a:lnSpc>
              <a:buClr>
                <a:schemeClr val="bg1"/>
              </a:buClr>
              <a:buFont typeface="+mj-lt"/>
              <a:buAutoNum type="romanUcPeriod"/>
            </a:pPr>
            <a:r>
              <a:rPr lang="en-US" dirty="0"/>
              <a:t>Faith tested by the tongue (Chap 3)</a:t>
            </a:r>
          </a:p>
          <a:p>
            <a:pPr marL="514350" indent="-514350">
              <a:lnSpc>
                <a:spcPct val="150000"/>
              </a:lnSpc>
              <a:buClr>
                <a:schemeClr val="bg1"/>
              </a:buClr>
              <a:buFont typeface="+mj-lt"/>
              <a:buAutoNum type="romanUcPeriod"/>
            </a:pPr>
            <a:r>
              <a:rPr lang="en-US" dirty="0"/>
              <a:t>Rebuke of worldliness (Chap 4)</a:t>
            </a:r>
          </a:p>
          <a:p>
            <a:pPr marL="514350" indent="-514350">
              <a:lnSpc>
                <a:spcPct val="150000"/>
              </a:lnSpc>
              <a:buClr>
                <a:schemeClr val="bg1"/>
              </a:buClr>
              <a:buFont typeface="+mj-lt"/>
              <a:buAutoNum type="romanUcPeriod"/>
            </a:pPr>
            <a:r>
              <a:rPr lang="en-US" dirty="0"/>
              <a:t>Warning to the rich (5:1 - 6)</a:t>
            </a:r>
          </a:p>
          <a:p>
            <a:pPr marL="514350" indent="-514350">
              <a:lnSpc>
                <a:spcPct val="150000"/>
              </a:lnSpc>
              <a:buClr>
                <a:schemeClr val="bg1"/>
              </a:buClr>
              <a:buFont typeface="+mj-lt"/>
              <a:buAutoNum type="romanUcPeriod"/>
            </a:pPr>
            <a:r>
              <a:rPr lang="en-US" dirty="0"/>
              <a:t>Exhortation (5:7 - 20)</a:t>
            </a:r>
          </a:p>
        </p:txBody>
      </p:sp>
      <p:sp>
        <p:nvSpPr>
          <p:cNvPr id="2" name="Title 1"/>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239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2412" y="1905000"/>
            <a:ext cx="9296399" cy="4114800"/>
          </a:xfrm>
        </p:spPr>
        <p:txBody>
          <a:bodyPr anchor="t">
            <a:normAutofit/>
          </a:bodyPr>
          <a:lstStyle/>
          <a:p>
            <a:pPr>
              <a:lnSpc>
                <a:spcPct val="100000"/>
              </a:lnSpc>
              <a:buClr>
                <a:schemeClr val="bg1"/>
              </a:buClr>
            </a:pPr>
            <a:r>
              <a:rPr lang="en-US" dirty="0"/>
              <a:t>James 2:26 – For as the body without the spirit is dead, so faith without works is dead also.</a:t>
            </a:r>
          </a:p>
          <a:p>
            <a:pPr>
              <a:lnSpc>
                <a:spcPct val="100000"/>
              </a:lnSpc>
              <a:buClr>
                <a:schemeClr val="bg1"/>
              </a:buClr>
            </a:pPr>
            <a:endParaRPr lang="en-US" dirty="0"/>
          </a:p>
          <a:p>
            <a:r>
              <a:rPr lang="en-US" dirty="0"/>
              <a:t>Jas 2:15-16 – If a brother or sister be naked, and destitute of daily food, </a:t>
            </a:r>
            <a:r>
              <a:rPr lang="en-US" baseline="30000" dirty="0"/>
              <a:t>16</a:t>
            </a:r>
            <a:r>
              <a:rPr lang="en-US" dirty="0"/>
              <a:t>And one of you say unto them, Depart in peace, be </a:t>
            </a:r>
            <a:r>
              <a:rPr lang="en-US" i="1" dirty="0"/>
              <a:t>ye</a:t>
            </a:r>
            <a:r>
              <a:rPr lang="en-US" dirty="0"/>
              <a:t> warmed and filled; notwithstanding ye give them not those things which are needful to the body; what </a:t>
            </a:r>
            <a:r>
              <a:rPr lang="en-US" i="1" dirty="0"/>
              <a:t>doth it</a:t>
            </a:r>
            <a:r>
              <a:rPr lang="en-US" dirty="0"/>
              <a:t> profit? </a:t>
            </a:r>
          </a:p>
          <a:p>
            <a:pPr>
              <a:lnSpc>
                <a:spcPct val="150000"/>
              </a:lnSpc>
              <a:buClr>
                <a:schemeClr val="bg1"/>
              </a:buClr>
            </a:pPr>
            <a:endParaRPr lang="en-US" dirty="0"/>
          </a:p>
        </p:txBody>
      </p:sp>
      <p:sp>
        <p:nvSpPr>
          <p:cNvPr id="2" name="Title 1"/>
          <p:cNvSpPr>
            <a:spLocks noGrp="1"/>
          </p:cNvSpPr>
          <p:nvPr>
            <p:ph type="title"/>
          </p:nvPr>
        </p:nvSpPr>
        <p:spPr/>
        <p:txBody>
          <a:bodyPr/>
          <a:lstStyle/>
          <a:p>
            <a:r>
              <a:rPr lang="en-US" dirty="0"/>
              <a:t>Anchor Verse</a:t>
            </a:r>
          </a:p>
        </p:txBody>
      </p:sp>
    </p:spTree>
    <p:extLst>
      <p:ext uri="{BB962C8B-B14F-4D97-AF65-F5344CB8AC3E}">
        <p14:creationId xmlns:p14="http://schemas.microsoft.com/office/powerpoint/2010/main" val="259194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22412" y="1905000"/>
            <a:ext cx="9905999" cy="4191000"/>
          </a:xfrm>
        </p:spPr>
        <p:txBody>
          <a:bodyPr anchor="t">
            <a:normAutofit/>
          </a:bodyPr>
          <a:lstStyle/>
          <a:p>
            <a:r>
              <a:rPr lang="en-US" dirty="0"/>
              <a:t>James 3:2 – For in many things we offend all. If any man offend not in word, the same </a:t>
            </a:r>
            <a:r>
              <a:rPr lang="en-US" i="1" dirty="0"/>
              <a:t>is</a:t>
            </a:r>
            <a:r>
              <a:rPr lang="en-US" dirty="0"/>
              <a:t> a perfect man, </a:t>
            </a:r>
            <a:r>
              <a:rPr lang="en-US" i="1" dirty="0"/>
              <a:t>and</a:t>
            </a:r>
            <a:r>
              <a:rPr lang="en-US" dirty="0"/>
              <a:t> able also to bridle the whole body.</a:t>
            </a:r>
          </a:p>
          <a:p>
            <a:endParaRPr lang="en-US" dirty="0"/>
          </a:p>
          <a:p>
            <a:endParaRPr lang="en-US" dirty="0"/>
          </a:p>
          <a:p>
            <a:r>
              <a:rPr lang="en-US" dirty="0"/>
              <a:t>James 3:3-4 – Behold, we put bits in the horses' mouths, that they may obey us; and we turn about their whole body.  </a:t>
            </a:r>
            <a:r>
              <a:rPr lang="en-US" baseline="30000" dirty="0"/>
              <a:t>4</a:t>
            </a:r>
            <a:r>
              <a:rPr lang="en-US" dirty="0"/>
              <a:t>Behold also the ships, which though </a:t>
            </a:r>
            <a:r>
              <a:rPr lang="en-US" i="1" dirty="0"/>
              <a:t>they be</a:t>
            </a:r>
            <a:r>
              <a:rPr lang="en-US" dirty="0"/>
              <a:t> so great, and </a:t>
            </a:r>
            <a:r>
              <a:rPr lang="en-US" i="1" dirty="0"/>
              <a:t>are</a:t>
            </a:r>
            <a:r>
              <a:rPr lang="en-US" dirty="0"/>
              <a:t> driven of fierce winds, yet are they turned about with a very small helm, whithersoever the governor </a:t>
            </a:r>
            <a:r>
              <a:rPr lang="en-US" dirty="0" err="1"/>
              <a:t>listeth</a:t>
            </a:r>
            <a:r>
              <a:rPr lang="en-US" dirty="0"/>
              <a:t>. </a:t>
            </a:r>
          </a:p>
          <a:p>
            <a:endParaRPr lang="en-US" dirty="0"/>
          </a:p>
        </p:txBody>
      </p:sp>
      <p:sp>
        <p:nvSpPr>
          <p:cNvPr id="6" name="Title 5"/>
          <p:cNvSpPr>
            <a:spLocks noGrp="1"/>
          </p:cNvSpPr>
          <p:nvPr>
            <p:ph type="title"/>
          </p:nvPr>
        </p:nvSpPr>
        <p:spPr/>
        <p:txBody>
          <a:bodyPr/>
          <a:lstStyle/>
          <a:p>
            <a:r>
              <a:rPr lang="en-US" dirty="0"/>
              <a:t>Chapter 3 – Taming the Tongue</a:t>
            </a:r>
          </a:p>
        </p:txBody>
      </p:sp>
    </p:spTree>
    <p:extLst>
      <p:ext uri="{BB962C8B-B14F-4D97-AF65-F5344CB8AC3E}">
        <p14:creationId xmlns:p14="http://schemas.microsoft.com/office/powerpoint/2010/main" val="5324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22413" y="1905000"/>
            <a:ext cx="5547742" cy="4191000"/>
          </a:xfrm>
        </p:spPr>
        <p:txBody>
          <a:bodyPr anchor="t">
            <a:normAutofit/>
          </a:bodyPr>
          <a:lstStyle/>
          <a:p>
            <a:r>
              <a:rPr lang="en-US" dirty="0"/>
              <a:t>That huge horse can be controlled with a small piece of metal and a leather strap.</a:t>
            </a:r>
          </a:p>
        </p:txBody>
      </p:sp>
      <p:sp>
        <p:nvSpPr>
          <p:cNvPr id="6" name="Title 5"/>
          <p:cNvSpPr>
            <a:spLocks noGrp="1"/>
          </p:cNvSpPr>
          <p:nvPr>
            <p:ph type="title"/>
          </p:nvPr>
        </p:nvSpPr>
        <p:spPr/>
        <p:txBody>
          <a:bodyPr/>
          <a:lstStyle/>
          <a:p>
            <a:r>
              <a:rPr lang="en-US" dirty="0"/>
              <a:t>Chapter 3 – Taming the Tongue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428" t="10870" r="25510"/>
          <a:stretch/>
        </p:blipFill>
        <p:spPr>
          <a:xfrm>
            <a:off x="7070154" y="1915886"/>
            <a:ext cx="4369110" cy="4133850"/>
          </a:xfrm>
          <a:prstGeom prst="rect">
            <a:avLst/>
          </a:prstGeom>
        </p:spPr>
      </p:pic>
    </p:spTree>
    <p:extLst>
      <p:ext uri="{BB962C8B-B14F-4D97-AF65-F5344CB8AC3E}">
        <p14:creationId xmlns:p14="http://schemas.microsoft.com/office/powerpoint/2010/main" val="5160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Chapter 3 – Taming the Tongue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5769" y="1600200"/>
            <a:ext cx="7237288" cy="5090506"/>
          </a:xfrm>
          <a:prstGeom prst="rect">
            <a:avLst/>
          </a:prstGeom>
        </p:spPr>
      </p:pic>
    </p:spTree>
    <p:extLst>
      <p:ext uri="{BB962C8B-B14F-4D97-AF65-F5344CB8AC3E}">
        <p14:creationId xmlns:p14="http://schemas.microsoft.com/office/powerpoint/2010/main" val="158214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2412" y="1905000"/>
            <a:ext cx="9296399" cy="4114800"/>
          </a:xfrm>
        </p:spPr>
        <p:txBody>
          <a:bodyPr anchor="t">
            <a:normAutofit/>
          </a:bodyPr>
          <a:lstStyle/>
          <a:p>
            <a:pPr>
              <a:lnSpc>
                <a:spcPct val="100000"/>
              </a:lnSpc>
              <a:buClr>
                <a:schemeClr val="bg1"/>
              </a:buClr>
            </a:pPr>
            <a:r>
              <a:rPr lang="en-US" dirty="0"/>
              <a:t>James 3:5-6</a:t>
            </a:r>
          </a:p>
          <a:p>
            <a:pPr>
              <a:lnSpc>
                <a:spcPct val="100000"/>
              </a:lnSpc>
              <a:buClr>
                <a:schemeClr val="bg1"/>
              </a:buClr>
            </a:pPr>
            <a:r>
              <a:rPr lang="en-US" dirty="0"/>
              <a:t>Even so the tongue is a little member, and </a:t>
            </a:r>
            <a:r>
              <a:rPr lang="en-US" dirty="0" err="1"/>
              <a:t>boasteth</a:t>
            </a:r>
            <a:r>
              <a:rPr lang="en-US" dirty="0"/>
              <a:t> great things. Behold, how great a matter a little fire </a:t>
            </a:r>
            <a:r>
              <a:rPr lang="en-US" dirty="0" err="1"/>
              <a:t>kindleth</a:t>
            </a:r>
            <a:r>
              <a:rPr lang="en-US" dirty="0"/>
              <a:t>!  </a:t>
            </a:r>
            <a:r>
              <a:rPr lang="en-US" baseline="30000" dirty="0"/>
              <a:t>6</a:t>
            </a:r>
            <a:r>
              <a:rPr lang="en-US" dirty="0"/>
              <a:t>And the tongue </a:t>
            </a:r>
            <a:r>
              <a:rPr lang="en-US" i="1" dirty="0"/>
              <a:t>is</a:t>
            </a:r>
            <a:r>
              <a:rPr lang="en-US" dirty="0"/>
              <a:t> a fire, a world of iniquity: so is the tongue among our members, that it </a:t>
            </a:r>
            <a:r>
              <a:rPr lang="en-US" dirty="0" err="1"/>
              <a:t>defileth</a:t>
            </a:r>
            <a:r>
              <a:rPr lang="en-US" dirty="0"/>
              <a:t> the whole body, and </a:t>
            </a:r>
            <a:r>
              <a:rPr lang="en-US" dirty="0" err="1"/>
              <a:t>setteth</a:t>
            </a:r>
            <a:r>
              <a:rPr lang="en-US" dirty="0"/>
              <a:t> on fire the course of nature; and it is set on fire of hell.  </a:t>
            </a:r>
          </a:p>
          <a:p>
            <a:pPr>
              <a:lnSpc>
                <a:spcPct val="100000"/>
              </a:lnSpc>
              <a:buClr>
                <a:schemeClr val="bg1"/>
              </a:buClr>
            </a:pPr>
            <a:endParaRPr lang="en-US" dirty="0"/>
          </a:p>
          <a:p>
            <a:pPr>
              <a:lnSpc>
                <a:spcPct val="100000"/>
              </a:lnSpc>
              <a:buClr>
                <a:schemeClr val="bg1"/>
              </a:buClr>
            </a:pPr>
            <a:r>
              <a:rPr lang="en-US" dirty="0"/>
              <a:t>Matthew 15:11</a:t>
            </a:r>
          </a:p>
          <a:p>
            <a:pPr>
              <a:lnSpc>
                <a:spcPct val="100000"/>
              </a:lnSpc>
              <a:buClr>
                <a:schemeClr val="bg1"/>
              </a:buClr>
            </a:pPr>
            <a:r>
              <a:rPr lang="en-US" dirty="0"/>
              <a:t>Not that which </a:t>
            </a:r>
            <a:r>
              <a:rPr lang="en-US" dirty="0" err="1"/>
              <a:t>goeth</a:t>
            </a:r>
            <a:r>
              <a:rPr lang="en-US" dirty="0"/>
              <a:t> into the mouth </a:t>
            </a:r>
            <a:r>
              <a:rPr lang="en-US" dirty="0" err="1"/>
              <a:t>defileth</a:t>
            </a:r>
            <a:r>
              <a:rPr lang="en-US" dirty="0"/>
              <a:t> a man; but that which cometh out of the mouth, this </a:t>
            </a:r>
            <a:r>
              <a:rPr lang="en-US" dirty="0" err="1"/>
              <a:t>defileth</a:t>
            </a:r>
            <a:r>
              <a:rPr lang="en-US" dirty="0"/>
              <a:t> a man. </a:t>
            </a:r>
          </a:p>
        </p:txBody>
      </p:sp>
      <p:sp>
        <p:nvSpPr>
          <p:cNvPr id="2" name="Title 1"/>
          <p:cNvSpPr>
            <a:spLocks noGrp="1"/>
          </p:cNvSpPr>
          <p:nvPr>
            <p:ph type="title"/>
          </p:nvPr>
        </p:nvSpPr>
        <p:spPr/>
        <p:txBody>
          <a:bodyPr/>
          <a:lstStyle/>
          <a:p>
            <a:r>
              <a:rPr lang="en-US" dirty="0"/>
              <a:t>Chapter 3 – Taming the Tongue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12" y="533400"/>
            <a:ext cx="1223748" cy="1728787"/>
          </a:xfrm>
          <a:prstGeom prst="rect">
            <a:avLst/>
          </a:prstGeom>
        </p:spPr>
      </p:pic>
    </p:spTree>
    <p:extLst>
      <p:ext uri="{BB962C8B-B14F-4D97-AF65-F5344CB8AC3E}">
        <p14:creationId xmlns:p14="http://schemas.microsoft.com/office/powerpoint/2010/main" val="13243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2412" y="1905000"/>
            <a:ext cx="9296399" cy="4114800"/>
          </a:xfrm>
        </p:spPr>
        <p:txBody>
          <a:bodyPr anchor="t">
            <a:normAutofit/>
          </a:bodyPr>
          <a:lstStyle/>
          <a:p>
            <a:pPr>
              <a:lnSpc>
                <a:spcPct val="100000"/>
              </a:lnSpc>
              <a:buClr>
                <a:schemeClr val="bg1"/>
              </a:buClr>
            </a:pPr>
            <a:r>
              <a:rPr lang="en-US" dirty="0"/>
              <a:t>James 9,11-12</a:t>
            </a:r>
          </a:p>
          <a:p>
            <a:pPr>
              <a:lnSpc>
                <a:spcPct val="100000"/>
              </a:lnSpc>
              <a:buClr>
                <a:schemeClr val="bg1"/>
              </a:buClr>
            </a:pPr>
            <a:r>
              <a:rPr lang="en-US" dirty="0"/>
              <a:t>Therewith bless we God, even the Father; and therewith curse we men, which are made after the similitude of God.  </a:t>
            </a:r>
            <a:r>
              <a:rPr lang="en-US" baseline="30000" dirty="0"/>
              <a:t>11</a:t>
            </a:r>
            <a:r>
              <a:rPr lang="en-US" dirty="0"/>
              <a:t>Doth a fountain send forth at the same place sweet </a:t>
            </a:r>
            <a:r>
              <a:rPr lang="en-US" i="1" dirty="0"/>
              <a:t>water</a:t>
            </a:r>
            <a:r>
              <a:rPr lang="en-US" dirty="0"/>
              <a:t> and bitter?  </a:t>
            </a:r>
            <a:r>
              <a:rPr lang="en-US" baseline="30000" dirty="0"/>
              <a:t>12</a:t>
            </a:r>
            <a:r>
              <a:rPr lang="en-US" dirty="0"/>
              <a:t>Can the fig tree, my brethren, bear olive berries? either a vine, figs? so </a:t>
            </a:r>
            <a:r>
              <a:rPr lang="en-US" i="1" dirty="0"/>
              <a:t>can</a:t>
            </a:r>
            <a:r>
              <a:rPr lang="en-US" dirty="0"/>
              <a:t> no fountain both yield salt water and fresh. </a:t>
            </a:r>
          </a:p>
          <a:p>
            <a:endParaRPr lang="en-US" dirty="0"/>
          </a:p>
          <a:p>
            <a:r>
              <a:rPr lang="en-US" dirty="0"/>
              <a:t>James 3:10</a:t>
            </a:r>
          </a:p>
          <a:p>
            <a:r>
              <a:rPr lang="en-US" dirty="0"/>
              <a:t>Out of the same mouth </a:t>
            </a:r>
            <a:r>
              <a:rPr lang="en-US" dirty="0" err="1"/>
              <a:t>proceedeth</a:t>
            </a:r>
            <a:r>
              <a:rPr lang="en-US" dirty="0"/>
              <a:t> blessing and cursing. My brethren, these things ought not so to be.</a:t>
            </a:r>
          </a:p>
        </p:txBody>
      </p:sp>
      <p:sp>
        <p:nvSpPr>
          <p:cNvPr id="2" name="Title 1"/>
          <p:cNvSpPr>
            <a:spLocks noGrp="1"/>
          </p:cNvSpPr>
          <p:nvPr>
            <p:ph type="title"/>
          </p:nvPr>
        </p:nvSpPr>
        <p:spPr/>
        <p:txBody>
          <a:bodyPr/>
          <a:lstStyle/>
          <a:p>
            <a:r>
              <a:rPr lang="en-US" dirty="0"/>
              <a:t>Chapter 3 – Taming the Tongue</a:t>
            </a:r>
          </a:p>
        </p:txBody>
      </p:sp>
    </p:spTree>
    <p:extLst>
      <p:ext uri="{BB962C8B-B14F-4D97-AF65-F5344CB8AC3E}">
        <p14:creationId xmlns:p14="http://schemas.microsoft.com/office/powerpoint/2010/main" val="398393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udent presentation" id="{61936DD2-5F1E-4CE5-AB4B-725D35FC9179}" vid="{60FEA300-D151-4B21-9955-901AC34D046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 scientific report presentation</Template>
  <TotalTime>0</TotalTime>
  <Words>1485</Words>
  <Application>Microsoft Office PowerPoint</Application>
  <PresentationFormat>Custom</PresentationFormat>
  <Paragraphs>123</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Wingdings 3</vt:lpstr>
      <vt:lpstr>Student presentation</vt:lpstr>
      <vt:lpstr>Book of James Overview</vt:lpstr>
      <vt:lpstr>The Notecard</vt:lpstr>
      <vt:lpstr>Outline</vt:lpstr>
      <vt:lpstr>Anchor Verse</vt:lpstr>
      <vt:lpstr>Chapter 3 – Taming the Tongue</vt:lpstr>
      <vt:lpstr>Chapter 3 – Taming the Tongue</vt:lpstr>
      <vt:lpstr>Chapter 3 – Taming the Tongue</vt:lpstr>
      <vt:lpstr>Chapter 3 – Taming the Tongue</vt:lpstr>
      <vt:lpstr>Chapter 3 – Taming the Tongue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2016-12-07T01:45:14Z</dcterms:created>
  <dcterms:modified xsi:type="dcterms:W3CDTF">2016-12-11T04:39:23Z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