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256"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558"/>
    <a:srgbClr val="0883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02120A-53E8-432A-9E80-BFF43F742D69}" type="datetimeFigureOut">
              <a:rPr lang="en-US" smtClean="0"/>
              <a:t>1/28/2017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F0519-8C93-4D75-891F-D1B06BABEABF}" type="slidenum">
              <a:rPr lang="en-US" smtClean="0"/>
              <a:t>‹#›</a:t>
            </a:fld>
            <a:endParaRPr lang="en-US"/>
          </a:p>
        </p:txBody>
      </p:sp>
    </p:spTree>
    <p:extLst>
      <p:ext uri="{BB962C8B-B14F-4D97-AF65-F5344CB8AC3E}">
        <p14:creationId xmlns:p14="http://schemas.microsoft.com/office/powerpoint/2010/main" val="329432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9325B3B-55E0-4226-BDB3-35116EC4DEE8}"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B961E-6435-4781-B983-235EA664F08C}" type="slidenum">
              <a:rPr lang="en-US" smtClean="0"/>
              <a:t>‹#›</a:t>
            </a:fld>
            <a:endParaRPr lang="en-US"/>
          </a:p>
        </p:txBody>
      </p:sp>
    </p:spTree>
    <p:extLst>
      <p:ext uri="{BB962C8B-B14F-4D97-AF65-F5344CB8AC3E}">
        <p14:creationId xmlns:p14="http://schemas.microsoft.com/office/powerpoint/2010/main" val="2181430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F9325B3B-55E0-4226-BDB3-35116EC4DEE8}"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B961E-6435-4781-B983-235EA664F08C}" type="slidenum">
              <a:rPr lang="en-US" smtClean="0"/>
              <a:t>‹#›</a:t>
            </a:fld>
            <a:endParaRPr lang="en-US"/>
          </a:p>
        </p:txBody>
      </p:sp>
    </p:spTree>
    <p:extLst>
      <p:ext uri="{BB962C8B-B14F-4D97-AF65-F5344CB8AC3E}">
        <p14:creationId xmlns:p14="http://schemas.microsoft.com/office/powerpoint/2010/main" val="2310736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F9325B3B-55E0-4226-BDB3-35116EC4DEE8}"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B961E-6435-4781-B983-235EA664F08C}" type="slidenum">
              <a:rPr lang="en-US" smtClean="0"/>
              <a:t>‹#›</a:t>
            </a:fld>
            <a:endParaRPr lang="en-US"/>
          </a:p>
        </p:txBody>
      </p:sp>
    </p:spTree>
    <p:extLst>
      <p:ext uri="{BB962C8B-B14F-4D97-AF65-F5344CB8AC3E}">
        <p14:creationId xmlns:p14="http://schemas.microsoft.com/office/powerpoint/2010/main" val="406668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F9325B3B-55E0-4226-BDB3-35116EC4DEE8}"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B961E-6435-4781-B983-235EA664F08C}" type="slidenum">
              <a:rPr lang="en-US" smtClean="0"/>
              <a:t>‹#›</a:t>
            </a:fld>
            <a:endParaRPr lang="en-US"/>
          </a:p>
        </p:txBody>
      </p:sp>
    </p:spTree>
    <p:extLst>
      <p:ext uri="{BB962C8B-B14F-4D97-AF65-F5344CB8AC3E}">
        <p14:creationId xmlns:p14="http://schemas.microsoft.com/office/powerpoint/2010/main" val="41436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325B3B-55E0-4226-BDB3-35116EC4DEE8}"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B961E-6435-4781-B983-235EA664F08C}" type="slidenum">
              <a:rPr lang="en-US" smtClean="0"/>
              <a:t>‹#›</a:t>
            </a:fld>
            <a:endParaRPr lang="en-US"/>
          </a:p>
        </p:txBody>
      </p:sp>
    </p:spTree>
    <p:extLst>
      <p:ext uri="{BB962C8B-B14F-4D97-AF65-F5344CB8AC3E}">
        <p14:creationId xmlns:p14="http://schemas.microsoft.com/office/powerpoint/2010/main" val="3928080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F9325B3B-55E0-4226-BDB3-35116EC4DEE8}" type="datetimeFigureOut">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B961E-6435-4781-B983-235EA664F08C}" type="slidenum">
              <a:rPr lang="en-US" smtClean="0"/>
              <a:t>‹#›</a:t>
            </a:fld>
            <a:endParaRPr lang="en-US"/>
          </a:p>
        </p:txBody>
      </p:sp>
    </p:spTree>
    <p:extLst>
      <p:ext uri="{BB962C8B-B14F-4D97-AF65-F5344CB8AC3E}">
        <p14:creationId xmlns:p14="http://schemas.microsoft.com/office/powerpoint/2010/main" val="3009940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F9325B3B-55E0-4226-BDB3-35116EC4DEE8}" type="datetimeFigureOut">
              <a:rPr lang="en-US" smtClean="0"/>
              <a:t>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3B961E-6435-4781-B983-235EA664F08C}" type="slidenum">
              <a:rPr lang="en-US" smtClean="0"/>
              <a:t>‹#›</a:t>
            </a:fld>
            <a:endParaRPr lang="en-US"/>
          </a:p>
        </p:txBody>
      </p:sp>
    </p:spTree>
    <p:extLst>
      <p:ext uri="{BB962C8B-B14F-4D97-AF65-F5344CB8AC3E}">
        <p14:creationId xmlns:p14="http://schemas.microsoft.com/office/powerpoint/2010/main" val="378526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9325B3B-55E0-4226-BDB3-35116EC4DEE8}" type="datetimeFigureOut">
              <a:rPr lang="en-US" smtClean="0"/>
              <a:t>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3B961E-6435-4781-B983-235EA664F08C}" type="slidenum">
              <a:rPr lang="en-US" smtClean="0"/>
              <a:t>‹#›</a:t>
            </a:fld>
            <a:endParaRPr lang="en-US"/>
          </a:p>
        </p:txBody>
      </p:sp>
    </p:spTree>
    <p:extLst>
      <p:ext uri="{BB962C8B-B14F-4D97-AF65-F5344CB8AC3E}">
        <p14:creationId xmlns:p14="http://schemas.microsoft.com/office/powerpoint/2010/main" val="875175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25B3B-55E0-4226-BDB3-35116EC4DEE8}" type="datetimeFigureOut">
              <a:rPr lang="en-US" smtClean="0"/>
              <a:t>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3B961E-6435-4781-B983-235EA664F08C}" type="slidenum">
              <a:rPr lang="en-US" smtClean="0"/>
              <a:t>‹#›</a:t>
            </a:fld>
            <a:endParaRPr lang="en-US"/>
          </a:p>
        </p:txBody>
      </p:sp>
    </p:spTree>
    <p:extLst>
      <p:ext uri="{BB962C8B-B14F-4D97-AF65-F5344CB8AC3E}">
        <p14:creationId xmlns:p14="http://schemas.microsoft.com/office/powerpoint/2010/main" val="332408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325B3B-55E0-4226-BDB3-35116EC4DEE8}" type="datetimeFigureOut">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B961E-6435-4781-B983-235EA664F08C}" type="slidenum">
              <a:rPr lang="en-US" smtClean="0"/>
              <a:t>‹#›</a:t>
            </a:fld>
            <a:endParaRPr lang="en-US"/>
          </a:p>
        </p:txBody>
      </p:sp>
    </p:spTree>
    <p:extLst>
      <p:ext uri="{BB962C8B-B14F-4D97-AF65-F5344CB8AC3E}">
        <p14:creationId xmlns:p14="http://schemas.microsoft.com/office/powerpoint/2010/main" val="308417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325B3B-55E0-4226-BDB3-35116EC4DEE8}" type="datetimeFigureOut">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B961E-6435-4781-B983-235EA664F08C}" type="slidenum">
              <a:rPr lang="en-US" smtClean="0"/>
              <a:t>‹#›</a:t>
            </a:fld>
            <a:endParaRPr lang="en-US"/>
          </a:p>
        </p:txBody>
      </p:sp>
    </p:spTree>
    <p:extLst>
      <p:ext uri="{BB962C8B-B14F-4D97-AF65-F5344CB8AC3E}">
        <p14:creationId xmlns:p14="http://schemas.microsoft.com/office/powerpoint/2010/main" val="278195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25B3B-55E0-4226-BDB3-35116EC4DEE8}" type="datetimeFigureOut">
              <a:rPr lang="en-US" smtClean="0"/>
              <a:t>1/28/2017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B961E-6435-4781-B983-235EA664F08C}" type="slidenum">
              <a:rPr lang="en-US" smtClean="0"/>
              <a:t>‹#›</a:t>
            </a:fld>
            <a:endParaRPr lang="en-US"/>
          </a:p>
        </p:txBody>
      </p:sp>
    </p:spTree>
    <p:extLst>
      <p:ext uri="{BB962C8B-B14F-4D97-AF65-F5344CB8AC3E}">
        <p14:creationId xmlns:p14="http://schemas.microsoft.com/office/powerpoint/2010/main" val="2858550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gradient_lines_green-loop-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 y="0"/>
            <a:ext cx="12192000" cy="6858000"/>
          </a:xfrm>
          <a:prstGeom prst="rect">
            <a:avLst/>
          </a:prstGeom>
        </p:spPr>
      </p:pic>
      <p:sp>
        <p:nvSpPr>
          <p:cNvPr id="5" name="TextBox 4"/>
          <p:cNvSpPr txBox="1"/>
          <p:nvPr/>
        </p:nvSpPr>
        <p:spPr>
          <a:xfrm>
            <a:off x="681134" y="429209"/>
            <a:ext cx="2043403" cy="830997"/>
          </a:xfrm>
          <a:prstGeom prst="rect">
            <a:avLst/>
          </a:prstGeom>
          <a:noFill/>
        </p:spPr>
        <p:txBody>
          <a:bodyPr wrap="square" rtlCol="0">
            <a:spAutoFit/>
          </a:bodyPr>
          <a:lstStyle/>
          <a:p>
            <a:r>
              <a:rPr lang="en-US" sz="4800" b="1" dirty="0">
                <a:solidFill>
                  <a:schemeClr val="bg1"/>
                </a:solidFill>
              </a:rPr>
              <a:t>John 2</a:t>
            </a:r>
          </a:p>
        </p:txBody>
      </p:sp>
      <p:sp>
        <p:nvSpPr>
          <p:cNvPr id="6" name="TextBox 5"/>
          <p:cNvSpPr txBox="1"/>
          <p:nvPr/>
        </p:nvSpPr>
        <p:spPr>
          <a:xfrm>
            <a:off x="1384041" y="1319543"/>
            <a:ext cx="9283959" cy="2339102"/>
          </a:xfrm>
          <a:prstGeom prst="rect">
            <a:avLst/>
          </a:prstGeom>
          <a:solidFill>
            <a:schemeClr val="bg1">
              <a:alpha val="18000"/>
            </a:schemeClr>
          </a:solidFill>
          <a:ln w="69850">
            <a:solidFill>
              <a:schemeClr val="tx1"/>
            </a:solidFill>
          </a:ln>
        </p:spPr>
        <p:txBody>
          <a:bodyPr wrap="square" lIns="457200" tIns="182880" rIns="457200" bIns="182880" rtlCol="0">
            <a:spAutoFit/>
          </a:bodyPr>
          <a:lstStyle/>
          <a:p>
            <a:r>
              <a:rPr lang="en-US" sz="3200" dirty="0">
                <a:solidFill>
                  <a:schemeClr val="bg1"/>
                </a:solidFill>
              </a:rPr>
              <a:t>Author :	The Apostle John</a:t>
            </a:r>
          </a:p>
          <a:p>
            <a:r>
              <a:rPr lang="en-US" sz="3200" dirty="0">
                <a:solidFill>
                  <a:schemeClr val="bg1"/>
                </a:solidFill>
              </a:rPr>
              <a:t>Date : 	Likely sometime around 90 AD</a:t>
            </a:r>
          </a:p>
          <a:p>
            <a:r>
              <a:rPr lang="en-US" sz="3200" dirty="0">
                <a:solidFill>
                  <a:schemeClr val="bg1"/>
                </a:solidFill>
              </a:rPr>
              <a:t>Audience:	Written to an unnamed lady simply 			referred to as ‘The Elect Lady.’</a:t>
            </a:r>
          </a:p>
        </p:txBody>
      </p:sp>
      <p:sp>
        <p:nvSpPr>
          <p:cNvPr id="7" name="TextBox 6"/>
          <p:cNvSpPr txBox="1"/>
          <p:nvPr/>
        </p:nvSpPr>
        <p:spPr>
          <a:xfrm>
            <a:off x="1224643" y="3855825"/>
            <a:ext cx="3468656" cy="1938992"/>
          </a:xfrm>
          <a:prstGeom prst="rect">
            <a:avLst/>
          </a:prstGeom>
          <a:noFill/>
        </p:spPr>
        <p:txBody>
          <a:bodyPr wrap="square" rtlCol="0">
            <a:spAutoFit/>
          </a:bodyPr>
          <a:lstStyle/>
          <a:p>
            <a:r>
              <a:rPr lang="en-US" sz="6600" b="1" dirty="0">
                <a:solidFill>
                  <a:schemeClr val="bg1"/>
                </a:solidFill>
              </a:rPr>
              <a:t>OUTLINE</a:t>
            </a:r>
            <a:r>
              <a:rPr lang="en-US" sz="5400" b="1" dirty="0">
                <a:solidFill>
                  <a:schemeClr val="bg1"/>
                </a:solidFill>
              </a:rPr>
              <a:t>		</a:t>
            </a:r>
            <a:endParaRPr lang="en-US" b="1" dirty="0">
              <a:solidFill>
                <a:schemeClr val="bg1"/>
              </a:solidFill>
            </a:endParaRPr>
          </a:p>
        </p:txBody>
      </p:sp>
      <p:sp>
        <p:nvSpPr>
          <p:cNvPr id="8" name="TextBox 7"/>
          <p:cNvSpPr txBox="1"/>
          <p:nvPr/>
        </p:nvSpPr>
        <p:spPr>
          <a:xfrm>
            <a:off x="4917233" y="3996808"/>
            <a:ext cx="5750767" cy="2308324"/>
          </a:xfrm>
          <a:prstGeom prst="rect">
            <a:avLst/>
          </a:prstGeom>
          <a:noFill/>
        </p:spPr>
        <p:txBody>
          <a:bodyPr wrap="square" rtlCol="0">
            <a:spAutoFit/>
          </a:bodyPr>
          <a:lstStyle/>
          <a:p>
            <a:r>
              <a:rPr lang="en-US" sz="3600" b="1" dirty="0">
                <a:solidFill>
                  <a:schemeClr val="bg1"/>
                </a:solidFill>
              </a:rPr>
              <a:t>Verses 1-3	Greeting</a:t>
            </a:r>
            <a:br>
              <a:rPr lang="en-US" sz="3600" b="1" dirty="0">
                <a:solidFill>
                  <a:schemeClr val="bg1"/>
                </a:solidFill>
              </a:rPr>
            </a:br>
            <a:r>
              <a:rPr lang="en-US" sz="3600" b="1" dirty="0">
                <a:solidFill>
                  <a:schemeClr val="bg1"/>
                </a:solidFill>
              </a:rPr>
              <a:t>Verses 4-6	Exhortation</a:t>
            </a:r>
          </a:p>
          <a:p>
            <a:r>
              <a:rPr lang="en-US" sz="3600" b="1" dirty="0">
                <a:solidFill>
                  <a:schemeClr val="bg1"/>
                </a:solidFill>
              </a:rPr>
              <a:t>Verses 7-11	Warning</a:t>
            </a:r>
          </a:p>
          <a:p>
            <a:r>
              <a:rPr lang="en-US" sz="3600" b="1" dirty="0">
                <a:solidFill>
                  <a:schemeClr val="bg1"/>
                </a:solidFill>
              </a:rPr>
              <a:t>Verses 12-13	Farewell</a:t>
            </a:r>
          </a:p>
        </p:txBody>
      </p:sp>
    </p:spTree>
    <p:extLst>
      <p:ext uri="{BB962C8B-B14F-4D97-AF65-F5344CB8AC3E}">
        <p14:creationId xmlns:p14="http://schemas.microsoft.com/office/powerpoint/2010/main" val="413952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gradient_lines_green-loop-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TextBox 4"/>
          <p:cNvSpPr txBox="1"/>
          <p:nvPr/>
        </p:nvSpPr>
        <p:spPr>
          <a:xfrm>
            <a:off x="681134" y="429209"/>
            <a:ext cx="2043403" cy="830997"/>
          </a:xfrm>
          <a:prstGeom prst="rect">
            <a:avLst/>
          </a:prstGeom>
          <a:noFill/>
        </p:spPr>
        <p:txBody>
          <a:bodyPr wrap="square" rtlCol="0">
            <a:spAutoFit/>
          </a:bodyPr>
          <a:lstStyle/>
          <a:p>
            <a:r>
              <a:rPr lang="en-US" sz="4800" b="1" dirty="0">
                <a:solidFill>
                  <a:schemeClr val="bg1"/>
                </a:solidFill>
              </a:rPr>
              <a:t>John 3</a:t>
            </a:r>
          </a:p>
        </p:txBody>
      </p:sp>
      <p:sp>
        <p:nvSpPr>
          <p:cNvPr id="6" name="TextBox 5"/>
          <p:cNvSpPr txBox="1"/>
          <p:nvPr/>
        </p:nvSpPr>
        <p:spPr>
          <a:xfrm>
            <a:off x="5996473" y="298580"/>
            <a:ext cx="6876661" cy="1323439"/>
          </a:xfrm>
          <a:prstGeom prst="rect">
            <a:avLst/>
          </a:prstGeom>
          <a:noFill/>
        </p:spPr>
        <p:txBody>
          <a:bodyPr wrap="square" rtlCol="0">
            <a:spAutoFit/>
          </a:bodyPr>
          <a:lstStyle/>
          <a:p>
            <a:r>
              <a:rPr lang="en-US" sz="8000" b="1" dirty="0">
                <a:solidFill>
                  <a:schemeClr val="bg1"/>
                </a:solidFill>
              </a:rPr>
              <a:t>Exhortation</a:t>
            </a:r>
            <a:endParaRPr lang="en-US" b="1" dirty="0">
              <a:solidFill>
                <a:schemeClr val="bg1"/>
              </a:solidFill>
            </a:endParaRPr>
          </a:p>
        </p:txBody>
      </p:sp>
      <p:sp>
        <p:nvSpPr>
          <p:cNvPr id="8" name="TextBox 7"/>
          <p:cNvSpPr txBox="1"/>
          <p:nvPr/>
        </p:nvSpPr>
        <p:spPr>
          <a:xfrm>
            <a:off x="1181192" y="1622019"/>
            <a:ext cx="9630561" cy="1200329"/>
          </a:xfrm>
          <a:prstGeom prst="rect">
            <a:avLst/>
          </a:prstGeom>
          <a:noFill/>
        </p:spPr>
        <p:txBody>
          <a:bodyPr wrap="square" rtlCol="0">
            <a:spAutoFit/>
          </a:bodyPr>
          <a:lstStyle/>
          <a:p>
            <a:r>
              <a:rPr lang="en-US" sz="2400" dirty="0">
                <a:solidFill>
                  <a:schemeClr val="bg1"/>
                </a:solidFill>
              </a:rPr>
              <a:t>3Jn 1:3-4  For I rejoiced greatly, when the brethren came and testified of the truth that is in thee, even as thou </a:t>
            </a:r>
            <a:r>
              <a:rPr lang="en-US" sz="2400" dirty="0" err="1">
                <a:solidFill>
                  <a:schemeClr val="bg1"/>
                </a:solidFill>
              </a:rPr>
              <a:t>walkest</a:t>
            </a:r>
            <a:r>
              <a:rPr lang="en-US" sz="2400" dirty="0">
                <a:solidFill>
                  <a:schemeClr val="bg1"/>
                </a:solidFill>
              </a:rPr>
              <a:t> in the truth.  (4)  I have no greater joy than to hear that my children walk in truth.</a:t>
            </a:r>
          </a:p>
        </p:txBody>
      </p:sp>
    </p:spTree>
    <p:extLst>
      <p:ext uri="{BB962C8B-B14F-4D97-AF65-F5344CB8AC3E}">
        <p14:creationId xmlns:p14="http://schemas.microsoft.com/office/powerpoint/2010/main" val="259524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gradient_lines_green-loop-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6150"/>
            <a:ext cx="12192000" cy="6858000"/>
          </a:xfrm>
          <a:prstGeom prst="rect">
            <a:avLst/>
          </a:prstGeom>
        </p:spPr>
      </p:pic>
      <p:sp>
        <p:nvSpPr>
          <p:cNvPr id="5" name="TextBox 4"/>
          <p:cNvSpPr txBox="1"/>
          <p:nvPr/>
        </p:nvSpPr>
        <p:spPr>
          <a:xfrm>
            <a:off x="681134" y="429209"/>
            <a:ext cx="2043403" cy="830997"/>
          </a:xfrm>
          <a:prstGeom prst="rect">
            <a:avLst/>
          </a:prstGeom>
          <a:noFill/>
        </p:spPr>
        <p:txBody>
          <a:bodyPr wrap="square" rtlCol="0">
            <a:spAutoFit/>
          </a:bodyPr>
          <a:lstStyle/>
          <a:p>
            <a:r>
              <a:rPr lang="en-US" sz="4800" b="1" dirty="0">
                <a:solidFill>
                  <a:schemeClr val="bg1"/>
                </a:solidFill>
              </a:rPr>
              <a:t>John 3</a:t>
            </a:r>
          </a:p>
        </p:txBody>
      </p:sp>
      <p:sp>
        <p:nvSpPr>
          <p:cNvPr id="6" name="TextBox 5"/>
          <p:cNvSpPr txBox="1"/>
          <p:nvPr/>
        </p:nvSpPr>
        <p:spPr>
          <a:xfrm>
            <a:off x="5996473" y="298580"/>
            <a:ext cx="6876661" cy="1323439"/>
          </a:xfrm>
          <a:prstGeom prst="rect">
            <a:avLst/>
          </a:prstGeom>
          <a:noFill/>
        </p:spPr>
        <p:txBody>
          <a:bodyPr wrap="square" rtlCol="0">
            <a:spAutoFit/>
          </a:bodyPr>
          <a:lstStyle/>
          <a:p>
            <a:r>
              <a:rPr lang="en-US" sz="8000" b="1" dirty="0">
                <a:solidFill>
                  <a:schemeClr val="bg1"/>
                </a:solidFill>
              </a:rPr>
              <a:t>Exhortation</a:t>
            </a:r>
            <a:endParaRPr lang="en-US" b="1" dirty="0">
              <a:solidFill>
                <a:schemeClr val="bg1"/>
              </a:solidFill>
            </a:endParaRPr>
          </a:p>
        </p:txBody>
      </p:sp>
      <p:sp>
        <p:nvSpPr>
          <p:cNvPr id="8" name="TextBox 7"/>
          <p:cNvSpPr txBox="1"/>
          <p:nvPr/>
        </p:nvSpPr>
        <p:spPr>
          <a:xfrm>
            <a:off x="1181192" y="1622019"/>
            <a:ext cx="9630561" cy="1200329"/>
          </a:xfrm>
          <a:prstGeom prst="rect">
            <a:avLst/>
          </a:prstGeom>
          <a:noFill/>
        </p:spPr>
        <p:txBody>
          <a:bodyPr wrap="square" rtlCol="0">
            <a:spAutoFit/>
          </a:bodyPr>
          <a:lstStyle/>
          <a:p>
            <a:r>
              <a:rPr lang="en-US" sz="2400" dirty="0">
                <a:solidFill>
                  <a:schemeClr val="bg1"/>
                </a:solidFill>
              </a:rPr>
              <a:t>3Jn 1:3-4  For I rejoiced greatly, when the brethren came and testified of the truth that is in thee, even as thou </a:t>
            </a:r>
            <a:r>
              <a:rPr lang="en-US" sz="2400" dirty="0" err="1">
                <a:solidFill>
                  <a:schemeClr val="bg1"/>
                </a:solidFill>
              </a:rPr>
              <a:t>walkest</a:t>
            </a:r>
            <a:r>
              <a:rPr lang="en-US" sz="2400" dirty="0">
                <a:solidFill>
                  <a:schemeClr val="bg1"/>
                </a:solidFill>
              </a:rPr>
              <a:t> in the truth.  (4)  I have no greater joy than to hear that my children walk in truth.</a:t>
            </a:r>
          </a:p>
        </p:txBody>
      </p:sp>
      <p:sp>
        <p:nvSpPr>
          <p:cNvPr id="7" name="TextBox 6"/>
          <p:cNvSpPr txBox="1"/>
          <p:nvPr/>
        </p:nvSpPr>
        <p:spPr>
          <a:xfrm>
            <a:off x="1106547" y="3037672"/>
            <a:ext cx="3036245" cy="584775"/>
          </a:xfrm>
          <a:prstGeom prst="rect">
            <a:avLst/>
          </a:prstGeom>
          <a:noFill/>
        </p:spPr>
        <p:txBody>
          <a:bodyPr wrap="square" rtlCol="0">
            <a:spAutoFit/>
          </a:bodyPr>
          <a:lstStyle/>
          <a:p>
            <a:r>
              <a:rPr lang="en-US" sz="3200" b="1" dirty="0">
                <a:solidFill>
                  <a:schemeClr val="bg1"/>
                </a:solidFill>
              </a:rPr>
              <a:t>The word TRUTH</a:t>
            </a:r>
            <a:endParaRPr lang="en-US" b="1" dirty="0">
              <a:solidFill>
                <a:schemeClr val="bg1"/>
              </a:solidFill>
            </a:endParaRPr>
          </a:p>
        </p:txBody>
      </p:sp>
      <p:sp>
        <p:nvSpPr>
          <p:cNvPr id="9" name="TextBox 8"/>
          <p:cNvSpPr txBox="1"/>
          <p:nvPr/>
        </p:nvSpPr>
        <p:spPr>
          <a:xfrm>
            <a:off x="1698171" y="3750906"/>
            <a:ext cx="7940351" cy="2308324"/>
          </a:xfrm>
          <a:prstGeom prst="rect">
            <a:avLst/>
          </a:prstGeom>
          <a:noFill/>
        </p:spPr>
        <p:txBody>
          <a:bodyPr wrap="square" rtlCol="0">
            <a:spAutoFit/>
          </a:bodyPr>
          <a:lstStyle/>
          <a:p>
            <a:r>
              <a:rPr lang="en-US" sz="2400" dirty="0">
                <a:solidFill>
                  <a:schemeClr val="bg1"/>
                </a:solidFill>
              </a:rPr>
              <a:t>Matthew  - 3 times		1</a:t>
            </a:r>
            <a:r>
              <a:rPr lang="en-US" sz="2400" baseline="30000" dirty="0">
                <a:solidFill>
                  <a:schemeClr val="bg1"/>
                </a:solidFill>
              </a:rPr>
              <a:t>st</a:t>
            </a:r>
            <a:r>
              <a:rPr lang="en-US" sz="2400" dirty="0">
                <a:solidFill>
                  <a:schemeClr val="bg1"/>
                </a:solidFill>
              </a:rPr>
              <a:t> John  - 10 times</a:t>
            </a:r>
          </a:p>
          <a:p>
            <a:r>
              <a:rPr lang="en-US" sz="2400" dirty="0">
                <a:solidFill>
                  <a:schemeClr val="bg1"/>
                </a:solidFill>
              </a:rPr>
              <a:t>Mark	     - 3 times		2</a:t>
            </a:r>
            <a:r>
              <a:rPr lang="en-US" sz="2400" baseline="30000" dirty="0">
                <a:solidFill>
                  <a:schemeClr val="bg1"/>
                </a:solidFill>
              </a:rPr>
              <a:t>nd</a:t>
            </a:r>
            <a:r>
              <a:rPr lang="en-US" sz="2400" dirty="0">
                <a:solidFill>
                  <a:schemeClr val="bg1"/>
                </a:solidFill>
              </a:rPr>
              <a:t> John - 5 times</a:t>
            </a:r>
          </a:p>
          <a:p>
            <a:r>
              <a:rPr lang="en-US" sz="2400" dirty="0">
                <a:solidFill>
                  <a:schemeClr val="bg1"/>
                </a:solidFill>
              </a:rPr>
              <a:t>Luke	     - 5 times		3</a:t>
            </a:r>
            <a:r>
              <a:rPr lang="en-US" sz="2400" baseline="30000" dirty="0">
                <a:solidFill>
                  <a:schemeClr val="bg1"/>
                </a:solidFill>
              </a:rPr>
              <a:t>rd</a:t>
            </a:r>
            <a:r>
              <a:rPr lang="en-US" sz="2400" dirty="0">
                <a:solidFill>
                  <a:schemeClr val="bg1"/>
                </a:solidFill>
              </a:rPr>
              <a:t> John  - 6 times</a:t>
            </a:r>
          </a:p>
          <a:p>
            <a:r>
              <a:rPr lang="en-US" sz="2400" b="1" dirty="0">
                <a:solidFill>
                  <a:schemeClr val="bg1"/>
                </a:solidFill>
              </a:rPr>
              <a:t>John	     - 27 times!</a:t>
            </a:r>
          </a:p>
          <a:p>
            <a:endParaRPr lang="en-US" sz="2400" b="1" dirty="0">
              <a:solidFill>
                <a:schemeClr val="bg1"/>
              </a:solidFill>
            </a:endParaRPr>
          </a:p>
          <a:p>
            <a:pPr algn="r"/>
            <a:r>
              <a:rPr lang="en-US" sz="2400" b="1" u="sng" dirty="0">
                <a:solidFill>
                  <a:schemeClr val="bg1"/>
                </a:solidFill>
              </a:rPr>
              <a:t>John writes ‘truth’ 48 times in the New Testament</a:t>
            </a:r>
          </a:p>
        </p:txBody>
      </p:sp>
    </p:spTree>
    <p:extLst>
      <p:ext uri="{BB962C8B-B14F-4D97-AF65-F5344CB8AC3E}">
        <p14:creationId xmlns:p14="http://schemas.microsoft.com/office/powerpoint/2010/main" val="373765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gradient_lines_green-loop-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6150"/>
            <a:ext cx="12192000" cy="6858000"/>
          </a:xfrm>
          <a:prstGeom prst="rect">
            <a:avLst/>
          </a:prstGeom>
        </p:spPr>
      </p:pic>
      <p:sp>
        <p:nvSpPr>
          <p:cNvPr id="5" name="TextBox 4"/>
          <p:cNvSpPr txBox="1"/>
          <p:nvPr/>
        </p:nvSpPr>
        <p:spPr>
          <a:xfrm>
            <a:off x="681134" y="429209"/>
            <a:ext cx="2043403" cy="830997"/>
          </a:xfrm>
          <a:prstGeom prst="rect">
            <a:avLst/>
          </a:prstGeom>
          <a:noFill/>
        </p:spPr>
        <p:txBody>
          <a:bodyPr wrap="square" rtlCol="0">
            <a:spAutoFit/>
          </a:bodyPr>
          <a:lstStyle/>
          <a:p>
            <a:r>
              <a:rPr lang="en-US" sz="4800" b="1" dirty="0">
                <a:solidFill>
                  <a:schemeClr val="bg1"/>
                </a:solidFill>
              </a:rPr>
              <a:t>John 3</a:t>
            </a:r>
          </a:p>
        </p:txBody>
      </p:sp>
      <p:sp>
        <p:nvSpPr>
          <p:cNvPr id="6" name="TextBox 5"/>
          <p:cNvSpPr txBox="1"/>
          <p:nvPr/>
        </p:nvSpPr>
        <p:spPr>
          <a:xfrm>
            <a:off x="5996473" y="298580"/>
            <a:ext cx="6876661" cy="1323439"/>
          </a:xfrm>
          <a:prstGeom prst="rect">
            <a:avLst/>
          </a:prstGeom>
          <a:noFill/>
        </p:spPr>
        <p:txBody>
          <a:bodyPr wrap="square" rtlCol="0">
            <a:spAutoFit/>
          </a:bodyPr>
          <a:lstStyle/>
          <a:p>
            <a:r>
              <a:rPr lang="en-US" sz="8000" b="1" dirty="0">
                <a:solidFill>
                  <a:schemeClr val="bg1"/>
                </a:solidFill>
              </a:rPr>
              <a:t>Admonition</a:t>
            </a:r>
            <a:endParaRPr lang="en-US" b="1" dirty="0">
              <a:solidFill>
                <a:schemeClr val="bg1"/>
              </a:solidFill>
            </a:endParaRPr>
          </a:p>
        </p:txBody>
      </p:sp>
      <p:sp>
        <p:nvSpPr>
          <p:cNvPr id="8" name="TextBox 7"/>
          <p:cNvSpPr txBox="1"/>
          <p:nvPr/>
        </p:nvSpPr>
        <p:spPr>
          <a:xfrm>
            <a:off x="1181192" y="2955836"/>
            <a:ext cx="9630561" cy="3108543"/>
          </a:xfrm>
          <a:prstGeom prst="rect">
            <a:avLst/>
          </a:prstGeom>
          <a:noFill/>
        </p:spPr>
        <p:txBody>
          <a:bodyPr wrap="square" rtlCol="0">
            <a:spAutoFit/>
          </a:bodyPr>
          <a:lstStyle/>
          <a:p>
            <a:r>
              <a:rPr lang="en-US" sz="2800" b="1" dirty="0">
                <a:solidFill>
                  <a:schemeClr val="bg1"/>
                </a:solidFill>
              </a:rPr>
              <a:t>3Jn 1:5-8  Beloved, thou </a:t>
            </a:r>
            <a:r>
              <a:rPr lang="en-US" sz="2800" b="1" dirty="0" err="1">
                <a:solidFill>
                  <a:schemeClr val="bg1"/>
                </a:solidFill>
              </a:rPr>
              <a:t>doest</a:t>
            </a:r>
            <a:r>
              <a:rPr lang="en-US" sz="2800" b="1" dirty="0">
                <a:solidFill>
                  <a:schemeClr val="bg1"/>
                </a:solidFill>
              </a:rPr>
              <a:t> faithfully whatsoever thou </a:t>
            </a:r>
            <a:r>
              <a:rPr lang="en-US" sz="2800" b="1" dirty="0" err="1">
                <a:solidFill>
                  <a:schemeClr val="bg1"/>
                </a:solidFill>
              </a:rPr>
              <a:t>doest</a:t>
            </a:r>
            <a:r>
              <a:rPr lang="en-US" sz="2800" b="1" dirty="0">
                <a:solidFill>
                  <a:schemeClr val="bg1"/>
                </a:solidFill>
              </a:rPr>
              <a:t> to the </a:t>
            </a:r>
            <a:r>
              <a:rPr lang="en-US" sz="2800" b="1" dirty="0">
                <a:solidFill>
                  <a:srgbClr val="FF0000"/>
                </a:solidFill>
                <a:effectLst>
                  <a:glow rad="127000">
                    <a:schemeClr val="bg1"/>
                  </a:glow>
                </a:effectLst>
              </a:rPr>
              <a:t>brethren</a:t>
            </a:r>
            <a:r>
              <a:rPr lang="en-US" sz="2800" b="1" dirty="0">
                <a:solidFill>
                  <a:schemeClr val="bg1"/>
                </a:solidFill>
              </a:rPr>
              <a:t>, and to </a:t>
            </a:r>
            <a:r>
              <a:rPr lang="en-US" sz="2800" b="1" dirty="0">
                <a:solidFill>
                  <a:srgbClr val="FF0000"/>
                </a:solidFill>
                <a:effectLst>
                  <a:glow rad="127000">
                    <a:schemeClr val="bg1"/>
                  </a:glow>
                </a:effectLst>
              </a:rPr>
              <a:t>strangers</a:t>
            </a:r>
            <a:r>
              <a:rPr lang="en-US" sz="2800" b="1" dirty="0">
                <a:solidFill>
                  <a:schemeClr val="bg1"/>
                </a:solidFill>
              </a:rPr>
              <a:t>;  (6)  </a:t>
            </a:r>
            <a:r>
              <a:rPr lang="en-US" sz="2800" b="1" dirty="0">
                <a:solidFill>
                  <a:srgbClr val="FF0000"/>
                </a:solidFill>
                <a:effectLst>
                  <a:glow rad="127000">
                    <a:schemeClr val="bg1"/>
                  </a:glow>
                </a:effectLst>
              </a:rPr>
              <a:t>Which</a:t>
            </a:r>
            <a:r>
              <a:rPr lang="en-US" sz="2800" b="1" dirty="0">
                <a:solidFill>
                  <a:schemeClr val="bg1"/>
                </a:solidFill>
              </a:rPr>
              <a:t> have borne witness of thy charity before </a:t>
            </a:r>
            <a:r>
              <a:rPr lang="en-US" sz="2800" b="1" dirty="0">
                <a:solidFill>
                  <a:srgbClr val="FF0000"/>
                </a:solidFill>
                <a:effectLst>
                  <a:glow rad="127000">
                    <a:schemeClr val="bg1"/>
                  </a:glow>
                </a:effectLst>
              </a:rPr>
              <a:t>the church</a:t>
            </a:r>
            <a:r>
              <a:rPr lang="en-US" sz="2800" b="1" dirty="0">
                <a:solidFill>
                  <a:schemeClr val="bg1"/>
                </a:solidFill>
              </a:rPr>
              <a:t>: </a:t>
            </a:r>
            <a:r>
              <a:rPr lang="en-US" sz="2800" b="1" dirty="0">
                <a:solidFill>
                  <a:srgbClr val="FF0000"/>
                </a:solidFill>
                <a:effectLst>
                  <a:glow rad="127000">
                    <a:schemeClr val="bg1"/>
                  </a:glow>
                </a:effectLst>
              </a:rPr>
              <a:t>whom</a:t>
            </a:r>
            <a:r>
              <a:rPr lang="en-US" sz="2800" b="1" dirty="0">
                <a:solidFill>
                  <a:schemeClr val="bg1"/>
                </a:solidFill>
              </a:rPr>
              <a:t> if thou bring forward on </a:t>
            </a:r>
            <a:r>
              <a:rPr lang="en-US" sz="2800" b="1" dirty="0">
                <a:solidFill>
                  <a:srgbClr val="FF0000"/>
                </a:solidFill>
                <a:effectLst>
                  <a:glow rad="127000">
                    <a:schemeClr val="bg1"/>
                  </a:glow>
                </a:effectLst>
              </a:rPr>
              <a:t>their</a:t>
            </a:r>
            <a:r>
              <a:rPr lang="en-US" sz="2800" b="1" dirty="0">
                <a:solidFill>
                  <a:schemeClr val="bg1"/>
                </a:solidFill>
              </a:rPr>
              <a:t> journey after a godly sort, thou shalt do well:  (7)  Because that for his name's sake </a:t>
            </a:r>
            <a:r>
              <a:rPr lang="en-US" sz="2800" b="1" dirty="0">
                <a:solidFill>
                  <a:srgbClr val="FF0000"/>
                </a:solidFill>
                <a:effectLst>
                  <a:glow rad="127000">
                    <a:schemeClr val="bg1"/>
                  </a:glow>
                </a:effectLst>
              </a:rPr>
              <a:t>they</a:t>
            </a:r>
            <a:r>
              <a:rPr lang="en-US" sz="2800" b="1" dirty="0">
                <a:solidFill>
                  <a:schemeClr val="bg1"/>
                </a:solidFill>
              </a:rPr>
              <a:t> went forth, taking nothing of the </a:t>
            </a:r>
            <a:r>
              <a:rPr lang="en-US" sz="2800" b="1" dirty="0">
                <a:solidFill>
                  <a:srgbClr val="FF0000"/>
                </a:solidFill>
                <a:effectLst>
                  <a:glow rad="127000">
                    <a:schemeClr val="bg1"/>
                  </a:glow>
                </a:effectLst>
              </a:rPr>
              <a:t>Gentiles</a:t>
            </a:r>
            <a:r>
              <a:rPr lang="en-US" sz="2800" b="1" dirty="0">
                <a:solidFill>
                  <a:schemeClr val="bg1"/>
                </a:solidFill>
              </a:rPr>
              <a:t>.  (8)  </a:t>
            </a:r>
            <a:r>
              <a:rPr lang="en-US" sz="2800" b="1" dirty="0">
                <a:solidFill>
                  <a:srgbClr val="FF0000"/>
                </a:solidFill>
                <a:effectLst>
                  <a:glow rad="127000">
                    <a:schemeClr val="bg1"/>
                  </a:glow>
                </a:effectLst>
              </a:rPr>
              <a:t>We</a:t>
            </a:r>
            <a:r>
              <a:rPr lang="en-US" sz="2800" b="1" dirty="0">
                <a:solidFill>
                  <a:schemeClr val="bg1"/>
                </a:solidFill>
              </a:rPr>
              <a:t> therefore ought to receive </a:t>
            </a:r>
            <a:r>
              <a:rPr lang="en-US" sz="2800" b="1" dirty="0">
                <a:solidFill>
                  <a:srgbClr val="FF0000"/>
                </a:solidFill>
                <a:effectLst>
                  <a:glow rad="127000">
                    <a:schemeClr val="bg1"/>
                  </a:glow>
                </a:effectLst>
              </a:rPr>
              <a:t>such</a:t>
            </a:r>
            <a:r>
              <a:rPr lang="en-US" sz="2800" b="1" dirty="0">
                <a:solidFill>
                  <a:schemeClr val="bg1"/>
                </a:solidFill>
              </a:rPr>
              <a:t>, that we might be </a:t>
            </a:r>
            <a:r>
              <a:rPr lang="en-US" sz="2800" b="1" dirty="0" err="1">
                <a:solidFill>
                  <a:schemeClr val="bg1"/>
                </a:solidFill>
              </a:rPr>
              <a:t>fellowhelpers</a:t>
            </a:r>
            <a:r>
              <a:rPr lang="en-US" sz="2800" b="1" dirty="0">
                <a:solidFill>
                  <a:schemeClr val="bg1"/>
                </a:solidFill>
              </a:rPr>
              <a:t> to the truth.</a:t>
            </a:r>
          </a:p>
        </p:txBody>
      </p:sp>
      <p:sp>
        <p:nvSpPr>
          <p:cNvPr id="10" name="TextBox 9"/>
          <p:cNvSpPr txBox="1"/>
          <p:nvPr/>
        </p:nvSpPr>
        <p:spPr>
          <a:xfrm>
            <a:off x="1699724" y="1847970"/>
            <a:ext cx="8593496" cy="707886"/>
          </a:xfrm>
          <a:prstGeom prst="rect">
            <a:avLst/>
          </a:prstGeom>
          <a:noFill/>
        </p:spPr>
        <p:txBody>
          <a:bodyPr wrap="square" rtlCol="0">
            <a:spAutoFit/>
          </a:bodyPr>
          <a:lstStyle/>
          <a:p>
            <a:r>
              <a:rPr lang="en-US" sz="4000" b="1" u="sng" dirty="0">
                <a:solidFill>
                  <a:schemeClr val="bg1"/>
                </a:solidFill>
              </a:rPr>
              <a:t>PUZZLING PERSONS AND PRONOUNS</a:t>
            </a:r>
            <a:endParaRPr lang="en-US" b="1" u="sng" dirty="0">
              <a:solidFill>
                <a:schemeClr val="bg1"/>
              </a:solidFill>
            </a:endParaRPr>
          </a:p>
        </p:txBody>
      </p:sp>
    </p:spTree>
    <p:extLst>
      <p:ext uri="{BB962C8B-B14F-4D97-AF65-F5344CB8AC3E}">
        <p14:creationId xmlns:p14="http://schemas.microsoft.com/office/powerpoint/2010/main" val="109014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gradient_lines_green-loop-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6150"/>
            <a:ext cx="12192000" cy="6858000"/>
          </a:xfrm>
          <a:prstGeom prst="rect">
            <a:avLst/>
          </a:prstGeom>
        </p:spPr>
      </p:pic>
      <p:sp>
        <p:nvSpPr>
          <p:cNvPr id="5" name="TextBox 4"/>
          <p:cNvSpPr txBox="1"/>
          <p:nvPr/>
        </p:nvSpPr>
        <p:spPr>
          <a:xfrm>
            <a:off x="681134" y="429209"/>
            <a:ext cx="2043403" cy="830997"/>
          </a:xfrm>
          <a:prstGeom prst="rect">
            <a:avLst/>
          </a:prstGeom>
          <a:noFill/>
        </p:spPr>
        <p:txBody>
          <a:bodyPr wrap="square" rtlCol="0">
            <a:spAutoFit/>
          </a:bodyPr>
          <a:lstStyle/>
          <a:p>
            <a:r>
              <a:rPr lang="en-US" sz="4800" b="1" dirty="0">
                <a:solidFill>
                  <a:schemeClr val="bg1"/>
                </a:solidFill>
              </a:rPr>
              <a:t>John 3</a:t>
            </a:r>
          </a:p>
        </p:txBody>
      </p:sp>
      <p:sp>
        <p:nvSpPr>
          <p:cNvPr id="6" name="TextBox 5"/>
          <p:cNvSpPr txBox="1"/>
          <p:nvPr/>
        </p:nvSpPr>
        <p:spPr>
          <a:xfrm>
            <a:off x="5131837" y="298580"/>
            <a:ext cx="7741297" cy="1323439"/>
          </a:xfrm>
          <a:prstGeom prst="rect">
            <a:avLst/>
          </a:prstGeom>
          <a:noFill/>
        </p:spPr>
        <p:txBody>
          <a:bodyPr wrap="square" rtlCol="0">
            <a:spAutoFit/>
          </a:bodyPr>
          <a:lstStyle/>
          <a:p>
            <a:r>
              <a:rPr lang="en-US" sz="8000" b="1" dirty="0">
                <a:solidFill>
                  <a:schemeClr val="bg1"/>
                </a:solidFill>
              </a:rPr>
              <a:t>Naming Names</a:t>
            </a:r>
            <a:endParaRPr lang="en-US" b="1" dirty="0">
              <a:solidFill>
                <a:schemeClr val="bg1"/>
              </a:solidFill>
            </a:endParaRPr>
          </a:p>
        </p:txBody>
      </p:sp>
      <p:sp>
        <p:nvSpPr>
          <p:cNvPr id="8" name="TextBox 7"/>
          <p:cNvSpPr txBox="1"/>
          <p:nvPr/>
        </p:nvSpPr>
        <p:spPr>
          <a:xfrm>
            <a:off x="1280719" y="1817502"/>
            <a:ext cx="9630561" cy="3693319"/>
          </a:xfrm>
          <a:prstGeom prst="rect">
            <a:avLst/>
          </a:prstGeom>
          <a:noFill/>
        </p:spPr>
        <p:txBody>
          <a:bodyPr wrap="square" rtlCol="0">
            <a:spAutoFit/>
          </a:bodyPr>
          <a:lstStyle/>
          <a:p>
            <a:r>
              <a:rPr lang="en-US" sz="2400" dirty="0">
                <a:solidFill>
                  <a:schemeClr val="bg1"/>
                </a:solidFill>
              </a:rPr>
              <a:t>3Jn 1:9-12  I wrote unto the church: but Diotrephes, who </a:t>
            </a:r>
            <a:r>
              <a:rPr lang="en-US" sz="2400" dirty="0" err="1">
                <a:solidFill>
                  <a:schemeClr val="bg1"/>
                </a:solidFill>
              </a:rPr>
              <a:t>loveth</a:t>
            </a:r>
            <a:r>
              <a:rPr lang="en-US" sz="2400" dirty="0">
                <a:solidFill>
                  <a:schemeClr val="bg1"/>
                </a:solidFill>
              </a:rPr>
              <a:t> to have the preeminence among them, </a:t>
            </a:r>
            <a:r>
              <a:rPr lang="en-US" sz="2400" dirty="0" err="1">
                <a:solidFill>
                  <a:schemeClr val="bg1"/>
                </a:solidFill>
              </a:rPr>
              <a:t>receiveth</a:t>
            </a:r>
            <a:r>
              <a:rPr lang="en-US" sz="2400" dirty="0">
                <a:solidFill>
                  <a:schemeClr val="bg1"/>
                </a:solidFill>
              </a:rPr>
              <a:t> us not.  (10)  Wherefore, if I come, I will remember his deeds which he doeth, prating against us with malicious words: and not content therewith, neither doth he himself receive the brethren, and </a:t>
            </a:r>
            <a:r>
              <a:rPr lang="en-US" sz="2400" dirty="0" err="1">
                <a:solidFill>
                  <a:schemeClr val="bg1"/>
                </a:solidFill>
              </a:rPr>
              <a:t>forbiddeth</a:t>
            </a:r>
            <a:r>
              <a:rPr lang="en-US" sz="2400" dirty="0">
                <a:solidFill>
                  <a:schemeClr val="bg1"/>
                </a:solidFill>
              </a:rPr>
              <a:t> them that would, and </a:t>
            </a:r>
            <a:r>
              <a:rPr lang="en-US" sz="2400" dirty="0" err="1">
                <a:solidFill>
                  <a:schemeClr val="bg1"/>
                </a:solidFill>
              </a:rPr>
              <a:t>casteth</a:t>
            </a:r>
            <a:r>
              <a:rPr lang="en-US" sz="2400" dirty="0">
                <a:solidFill>
                  <a:schemeClr val="bg1"/>
                </a:solidFill>
              </a:rPr>
              <a:t> </a:t>
            </a:r>
            <a:r>
              <a:rPr lang="en-US" sz="2400" i="1" dirty="0">
                <a:solidFill>
                  <a:schemeClr val="bg1"/>
                </a:solidFill>
              </a:rPr>
              <a:t>them</a:t>
            </a:r>
            <a:r>
              <a:rPr lang="en-US" sz="2400" dirty="0">
                <a:solidFill>
                  <a:schemeClr val="bg1"/>
                </a:solidFill>
              </a:rPr>
              <a:t> out of the church.  (11)  Beloved, follow not that which is evil, but that which is good. He that doeth good is of God: but he that doeth evil hath not seen God.  (12)  Demetrius hath good report of all </a:t>
            </a:r>
            <a:r>
              <a:rPr lang="en-US" sz="2400" i="1" dirty="0">
                <a:solidFill>
                  <a:schemeClr val="bg1"/>
                </a:solidFill>
              </a:rPr>
              <a:t>men,</a:t>
            </a:r>
            <a:r>
              <a:rPr lang="en-US" sz="2400" dirty="0">
                <a:solidFill>
                  <a:schemeClr val="bg1"/>
                </a:solidFill>
              </a:rPr>
              <a:t> and of the truth itself: yea, and we </a:t>
            </a:r>
            <a:r>
              <a:rPr lang="en-US" sz="2400" i="1" dirty="0">
                <a:solidFill>
                  <a:schemeClr val="bg1"/>
                </a:solidFill>
              </a:rPr>
              <a:t>also</a:t>
            </a:r>
            <a:r>
              <a:rPr lang="en-US" sz="2400" dirty="0">
                <a:solidFill>
                  <a:schemeClr val="bg1"/>
                </a:solidFill>
              </a:rPr>
              <a:t> bear record; and ye know that our record is true.</a:t>
            </a:r>
          </a:p>
          <a:p>
            <a:endParaRPr lang="en-US" dirty="0"/>
          </a:p>
        </p:txBody>
      </p:sp>
    </p:spTree>
    <p:extLst>
      <p:ext uri="{BB962C8B-B14F-4D97-AF65-F5344CB8AC3E}">
        <p14:creationId xmlns:p14="http://schemas.microsoft.com/office/powerpoint/2010/main" val="277437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gradient_lines_green-loop-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TextBox 4"/>
          <p:cNvSpPr txBox="1"/>
          <p:nvPr/>
        </p:nvSpPr>
        <p:spPr>
          <a:xfrm>
            <a:off x="681134" y="429209"/>
            <a:ext cx="2043403" cy="830997"/>
          </a:xfrm>
          <a:prstGeom prst="rect">
            <a:avLst/>
          </a:prstGeom>
          <a:noFill/>
        </p:spPr>
        <p:txBody>
          <a:bodyPr wrap="square" rtlCol="0">
            <a:spAutoFit/>
          </a:bodyPr>
          <a:lstStyle/>
          <a:p>
            <a:r>
              <a:rPr lang="en-US" sz="4800" b="1" dirty="0">
                <a:solidFill>
                  <a:schemeClr val="bg1"/>
                </a:solidFill>
              </a:rPr>
              <a:t>John 3</a:t>
            </a:r>
          </a:p>
        </p:txBody>
      </p:sp>
      <p:sp>
        <p:nvSpPr>
          <p:cNvPr id="6" name="TextBox 5"/>
          <p:cNvSpPr txBox="1"/>
          <p:nvPr/>
        </p:nvSpPr>
        <p:spPr>
          <a:xfrm>
            <a:off x="5996473" y="298580"/>
            <a:ext cx="6876661" cy="1323439"/>
          </a:xfrm>
          <a:prstGeom prst="rect">
            <a:avLst/>
          </a:prstGeom>
          <a:noFill/>
        </p:spPr>
        <p:txBody>
          <a:bodyPr wrap="square" rtlCol="0">
            <a:spAutoFit/>
          </a:bodyPr>
          <a:lstStyle/>
          <a:p>
            <a:r>
              <a:rPr lang="en-US" sz="8000" b="1" dirty="0">
                <a:solidFill>
                  <a:schemeClr val="bg1"/>
                </a:solidFill>
              </a:rPr>
              <a:t>Farewell</a:t>
            </a:r>
            <a:endParaRPr lang="en-US" b="1" dirty="0">
              <a:solidFill>
                <a:schemeClr val="bg1"/>
              </a:solidFill>
            </a:endParaRPr>
          </a:p>
        </p:txBody>
      </p:sp>
      <p:sp>
        <p:nvSpPr>
          <p:cNvPr id="8" name="TextBox 7"/>
          <p:cNvSpPr txBox="1"/>
          <p:nvPr/>
        </p:nvSpPr>
        <p:spPr>
          <a:xfrm>
            <a:off x="1181192" y="1622019"/>
            <a:ext cx="9630561" cy="1569660"/>
          </a:xfrm>
          <a:prstGeom prst="rect">
            <a:avLst/>
          </a:prstGeom>
          <a:noFill/>
        </p:spPr>
        <p:txBody>
          <a:bodyPr wrap="square" rtlCol="0">
            <a:spAutoFit/>
          </a:bodyPr>
          <a:lstStyle/>
          <a:p>
            <a:r>
              <a:rPr lang="en-US" sz="2400" dirty="0">
                <a:solidFill>
                  <a:schemeClr val="bg1"/>
                </a:solidFill>
              </a:rPr>
              <a:t>3Jn 1:13-14  I had many things to write, but I will not with ink and pen write unto thee:  (14)  But I trust I shall shortly see thee, and we shall speak face to face. Peace </a:t>
            </a:r>
            <a:r>
              <a:rPr lang="en-US" sz="2400" i="1" dirty="0">
                <a:solidFill>
                  <a:schemeClr val="bg1"/>
                </a:solidFill>
              </a:rPr>
              <a:t>be</a:t>
            </a:r>
            <a:r>
              <a:rPr lang="en-US" sz="2400" dirty="0">
                <a:solidFill>
                  <a:schemeClr val="bg1"/>
                </a:solidFill>
              </a:rPr>
              <a:t> to thee. </a:t>
            </a:r>
            <a:r>
              <a:rPr lang="en-US" sz="2400" i="1" dirty="0">
                <a:solidFill>
                  <a:schemeClr val="bg1"/>
                </a:solidFill>
              </a:rPr>
              <a:t>Our</a:t>
            </a:r>
            <a:r>
              <a:rPr lang="en-US" sz="2400" dirty="0">
                <a:solidFill>
                  <a:schemeClr val="bg1"/>
                </a:solidFill>
              </a:rPr>
              <a:t> friends salute thee. Greet the friends by name.</a:t>
            </a:r>
          </a:p>
        </p:txBody>
      </p:sp>
    </p:spTree>
    <p:extLst>
      <p:ext uri="{BB962C8B-B14F-4D97-AF65-F5344CB8AC3E}">
        <p14:creationId xmlns:p14="http://schemas.microsoft.com/office/powerpoint/2010/main" val="320759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gradient_lines_green-loop-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TextBox 4"/>
          <p:cNvSpPr txBox="1"/>
          <p:nvPr/>
        </p:nvSpPr>
        <p:spPr>
          <a:xfrm>
            <a:off x="681134" y="429209"/>
            <a:ext cx="2043403" cy="830997"/>
          </a:xfrm>
          <a:prstGeom prst="rect">
            <a:avLst/>
          </a:prstGeom>
          <a:noFill/>
        </p:spPr>
        <p:txBody>
          <a:bodyPr wrap="square" rtlCol="0">
            <a:spAutoFit/>
          </a:bodyPr>
          <a:lstStyle/>
          <a:p>
            <a:r>
              <a:rPr lang="en-US" sz="4800" b="1" dirty="0">
                <a:solidFill>
                  <a:schemeClr val="bg1"/>
                </a:solidFill>
              </a:rPr>
              <a:t>John 3</a:t>
            </a:r>
          </a:p>
        </p:txBody>
      </p:sp>
      <p:sp>
        <p:nvSpPr>
          <p:cNvPr id="6" name="TextBox 5"/>
          <p:cNvSpPr txBox="1"/>
          <p:nvPr/>
        </p:nvSpPr>
        <p:spPr>
          <a:xfrm>
            <a:off x="5996473" y="298580"/>
            <a:ext cx="6876661" cy="1323439"/>
          </a:xfrm>
          <a:prstGeom prst="rect">
            <a:avLst/>
          </a:prstGeom>
          <a:noFill/>
        </p:spPr>
        <p:txBody>
          <a:bodyPr wrap="square" rtlCol="0">
            <a:spAutoFit/>
          </a:bodyPr>
          <a:lstStyle/>
          <a:p>
            <a:r>
              <a:rPr lang="en-US" sz="8000" b="1" dirty="0">
                <a:solidFill>
                  <a:schemeClr val="bg1"/>
                </a:solidFill>
              </a:rPr>
              <a:t>Farewell</a:t>
            </a:r>
            <a:endParaRPr lang="en-US" b="1" dirty="0">
              <a:solidFill>
                <a:schemeClr val="bg1"/>
              </a:solidFill>
            </a:endParaRPr>
          </a:p>
        </p:txBody>
      </p:sp>
      <p:sp>
        <p:nvSpPr>
          <p:cNvPr id="8" name="TextBox 7"/>
          <p:cNvSpPr txBox="1"/>
          <p:nvPr/>
        </p:nvSpPr>
        <p:spPr>
          <a:xfrm>
            <a:off x="1181192" y="1622019"/>
            <a:ext cx="9630561" cy="1569660"/>
          </a:xfrm>
          <a:prstGeom prst="rect">
            <a:avLst/>
          </a:prstGeom>
          <a:noFill/>
        </p:spPr>
        <p:txBody>
          <a:bodyPr wrap="square" rtlCol="0">
            <a:spAutoFit/>
          </a:bodyPr>
          <a:lstStyle/>
          <a:p>
            <a:r>
              <a:rPr lang="en-US" sz="2400" dirty="0">
                <a:solidFill>
                  <a:schemeClr val="bg1"/>
                </a:solidFill>
              </a:rPr>
              <a:t>3Jn 1:13-14  I had many things to write, but I will not with ink and pen write unto thee:  (14)  But I trust I shall shortly see thee, and we shall speak face to face. Peace </a:t>
            </a:r>
            <a:r>
              <a:rPr lang="en-US" sz="2400" i="1" dirty="0">
                <a:solidFill>
                  <a:schemeClr val="bg1"/>
                </a:solidFill>
              </a:rPr>
              <a:t>be</a:t>
            </a:r>
            <a:r>
              <a:rPr lang="en-US" sz="2400" dirty="0">
                <a:solidFill>
                  <a:schemeClr val="bg1"/>
                </a:solidFill>
              </a:rPr>
              <a:t> to thee. </a:t>
            </a:r>
            <a:r>
              <a:rPr lang="en-US" sz="2400" i="1" dirty="0">
                <a:solidFill>
                  <a:schemeClr val="bg1"/>
                </a:solidFill>
              </a:rPr>
              <a:t>Our</a:t>
            </a:r>
            <a:r>
              <a:rPr lang="en-US" sz="2400" dirty="0">
                <a:solidFill>
                  <a:schemeClr val="bg1"/>
                </a:solidFill>
              </a:rPr>
              <a:t> friends salute thee. Greet the friends by name.</a:t>
            </a:r>
          </a:p>
        </p:txBody>
      </p:sp>
      <p:sp>
        <p:nvSpPr>
          <p:cNvPr id="13" name="TextBox 12"/>
          <p:cNvSpPr txBox="1"/>
          <p:nvPr/>
        </p:nvSpPr>
        <p:spPr>
          <a:xfrm>
            <a:off x="4629066" y="3553492"/>
            <a:ext cx="2734811" cy="707886"/>
          </a:xfrm>
          <a:prstGeom prst="rect">
            <a:avLst/>
          </a:prstGeom>
          <a:noFill/>
        </p:spPr>
        <p:txBody>
          <a:bodyPr wrap="square" rtlCol="0">
            <a:spAutoFit/>
          </a:bodyPr>
          <a:lstStyle/>
          <a:p>
            <a:r>
              <a:rPr lang="en-US" sz="4000" b="1" dirty="0">
                <a:solidFill>
                  <a:schemeClr val="bg1"/>
                </a:solidFill>
              </a:rPr>
              <a:t>Key Verse</a:t>
            </a:r>
            <a:endParaRPr lang="en-US" b="1" dirty="0">
              <a:solidFill>
                <a:schemeClr val="bg1"/>
              </a:solidFill>
            </a:endParaRPr>
          </a:p>
        </p:txBody>
      </p:sp>
      <p:sp>
        <p:nvSpPr>
          <p:cNvPr id="14" name="TextBox 13"/>
          <p:cNvSpPr txBox="1"/>
          <p:nvPr/>
        </p:nvSpPr>
        <p:spPr>
          <a:xfrm>
            <a:off x="2029407" y="4470841"/>
            <a:ext cx="7620456" cy="1107996"/>
          </a:xfrm>
          <a:prstGeom prst="rect">
            <a:avLst/>
          </a:prstGeom>
          <a:solidFill>
            <a:schemeClr val="tx1">
              <a:alpha val="50000"/>
            </a:schemeClr>
          </a:solidFill>
        </p:spPr>
        <p:txBody>
          <a:bodyPr wrap="square" lIns="182880" tIns="182880" rIns="182880" bIns="182880" rtlCol="0">
            <a:spAutoFit/>
          </a:bodyPr>
          <a:lstStyle/>
          <a:p>
            <a:r>
              <a:rPr lang="en-US" sz="2400" dirty="0">
                <a:solidFill>
                  <a:schemeClr val="bg1"/>
                </a:solidFill>
              </a:rPr>
              <a:t>3Jn 1:8  We therefore ought to receive such, that we might be </a:t>
            </a:r>
            <a:r>
              <a:rPr lang="en-US" sz="2400" dirty="0" err="1">
                <a:solidFill>
                  <a:schemeClr val="bg1"/>
                </a:solidFill>
              </a:rPr>
              <a:t>fellowhelpers</a:t>
            </a:r>
            <a:r>
              <a:rPr lang="en-US" sz="2400" dirty="0">
                <a:solidFill>
                  <a:schemeClr val="bg1"/>
                </a:solidFill>
              </a:rPr>
              <a:t> to the truth.</a:t>
            </a:r>
            <a:endParaRPr lang="en-US" dirty="0">
              <a:solidFill>
                <a:schemeClr val="bg1"/>
              </a:solidFill>
            </a:endParaRPr>
          </a:p>
        </p:txBody>
      </p:sp>
    </p:spTree>
    <p:extLst>
      <p:ext uri="{BB962C8B-B14F-4D97-AF65-F5344CB8AC3E}">
        <p14:creationId xmlns:p14="http://schemas.microsoft.com/office/powerpoint/2010/main" val="6520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gradient_lines_green-loop-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TextBox 4"/>
          <p:cNvSpPr txBox="1"/>
          <p:nvPr/>
        </p:nvSpPr>
        <p:spPr>
          <a:xfrm>
            <a:off x="681134" y="429209"/>
            <a:ext cx="2043403" cy="830997"/>
          </a:xfrm>
          <a:prstGeom prst="rect">
            <a:avLst/>
          </a:prstGeom>
          <a:noFill/>
        </p:spPr>
        <p:txBody>
          <a:bodyPr wrap="square" rtlCol="0">
            <a:spAutoFit/>
          </a:bodyPr>
          <a:lstStyle/>
          <a:p>
            <a:r>
              <a:rPr lang="en-US" sz="4800" b="1" dirty="0">
                <a:solidFill>
                  <a:schemeClr val="bg1"/>
                </a:solidFill>
              </a:rPr>
              <a:t>John 2</a:t>
            </a:r>
          </a:p>
        </p:txBody>
      </p:sp>
      <p:sp>
        <p:nvSpPr>
          <p:cNvPr id="6" name="TextBox 5"/>
          <p:cNvSpPr txBox="1"/>
          <p:nvPr/>
        </p:nvSpPr>
        <p:spPr>
          <a:xfrm>
            <a:off x="5996473" y="298580"/>
            <a:ext cx="6876661" cy="1323439"/>
          </a:xfrm>
          <a:prstGeom prst="rect">
            <a:avLst/>
          </a:prstGeom>
          <a:noFill/>
        </p:spPr>
        <p:txBody>
          <a:bodyPr wrap="square" rtlCol="0">
            <a:spAutoFit/>
          </a:bodyPr>
          <a:lstStyle/>
          <a:p>
            <a:r>
              <a:rPr lang="en-US" sz="8000" b="1" dirty="0">
                <a:solidFill>
                  <a:schemeClr val="bg1"/>
                </a:solidFill>
              </a:rPr>
              <a:t>Exhortation</a:t>
            </a:r>
            <a:endParaRPr lang="en-US" b="1" dirty="0">
              <a:solidFill>
                <a:schemeClr val="bg1"/>
              </a:solidFill>
            </a:endParaRPr>
          </a:p>
        </p:txBody>
      </p:sp>
      <p:sp>
        <p:nvSpPr>
          <p:cNvPr id="7" name="TextBox 6"/>
          <p:cNvSpPr txBox="1"/>
          <p:nvPr/>
        </p:nvSpPr>
        <p:spPr>
          <a:xfrm>
            <a:off x="1240971" y="2080727"/>
            <a:ext cx="9619862" cy="1107996"/>
          </a:xfrm>
          <a:prstGeom prst="rect">
            <a:avLst/>
          </a:prstGeom>
          <a:noFill/>
        </p:spPr>
        <p:txBody>
          <a:bodyPr wrap="square" rtlCol="0">
            <a:spAutoFit/>
          </a:bodyPr>
          <a:lstStyle/>
          <a:p>
            <a:r>
              <a:rPr lang="en-US" sz="2400" dirty="0">
                <a:solidFill>
                  <a:schemeClr val="bg1"/>
                </a:solidFill>
              </a:rPr>
              <a:t>2Jn 1:4  I rejoiced greatly that I found of thy children walking in truth, as we have received a commandment from the Father.</a:t>
            </a:r>
          </a:p>
          <a:p>
            <a:endParaRPr lang="en-US" dirty="0"/>
          </a:p>
        </p:txBody>
      </p:sp>
    </p:spTree>
    <p:extLst>
      <p:ext uri="{BB962C8B-B14F-4D97-AF65-F5344CB8AC3E}">
        <p14:creationId xmlns:p14="http://schemas.microsoft.com/office/powerpoint/2010/main" val="200439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gradient_lines_green-loop-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TextBox 4"/>
          <p:cNvSpPr txBox="1"/>
          <p:nvPr/>
        </p:nvSpPr>
        <p:spPr>
          <a:xfrm>
            <a:off x="681134" y="429209"/>
            <a:ext cx="2043403" cy="830997"/>
          </a:xfrm>
          <a:prstGeom prst="rect">
            <a:avLst/>
          </a:prstGeom>
          <a:noFill/>
        </p:spPr>
        <p:txBody>
          <a:bodyPr wrap="square" rtlCol="0">
            <a:spAutoFit/>
          </a:bodyPr>
          <a:lstStyle/>
          <a:p>
            <a:r>
              <a:rPr lang="en-US" sz="4800" b="1" dirty="0">
                <a:solidFill>
                  <a:schemeClr val="bg1"/>
                </a:solidFill>
              </a:rPr>
              <a:t>John 2</a:t>
            </a:r>
          </a:p>
        </p:txBody>
      </p:sp>
      <p:sp>
        <p:nvSpPr>
          <p:cNvPr id="6" name="TextBox 5"/>
          <p:cNvSpPr txBox="1"/>
          <p:nvPr/>
        </p:nvSpPr>
        <p:spPr>
          <a:xfrm>
            <a:off x="5996473" y="298580"/>
            <a:ext cx="6876661" cy="1323439"/>
          </a:xfrm>
          <a:prstGeom prst="rect">
            <a:avLst/>
          </a:prstGeom>
          <a:noFill/>
        </p:spPr>
        <p:txBody>
          <a:bodyPr wrap="square" rtlCol="0">
            <a:spAutoFit/>
          </a:bodyPr>
          <a:lstStyle/>
          <a:p>
            <a:r>
              <a:rPr lang="en-US" sz="8000" b="1" dirty="0">
                <a:solidFill>
                  <a:schemeClr val="bg1"/>
                </a:solidFill>
              </a:rPr>
              <a:t>Exhortation</a:t>
            </a:r>
            <a:endParaRPr lang="en-US" b="1" dirty="0">
              <a:solidFill>
                <a:schemeClr val="bg1"/>
              </a:solidFill>
            </a:endParaRPr>
          </a:p>
        </p:txBody>
      </p:sp>
      <p:sp>
        <p:nvSpPr>
          <p:cNvPr id="7" name="TextBox 6"/>
          <p:cNvSpPr txBox="1"/>
          <p:nvPr/>
        </p:nvSpPr>
        <p:spPr>
          <a:xfrm>
            <a:off x="1240971" y="2080727"/>
            <a:ext cx="9619862" cy="1107996"/>
          </a:xfrm>
          <a:prstGeom prst="rect">
            <a:avLst/>
          </a:prstGeom>
          <a:noFill/>
        </p:spPr>
        <p:txBody>
          <a:bodyPr wrap="square" rtlCol="0">
            <a:spAutoFit/>
          </a:bodyPr>
          <a:lstStyle/>
          <a:p>
            <a:r>
              <a:rPr lang="en-US" sz="2400" dirty="0">
                <a:solidFill>
                  <a:schemeClr val="bg1"/>
                </a:solidFill>
              </a:rPr>
              <a:t>2Jn 1:4  I rejoiced greatly that I found of thy children walking in truth, as we have received a commandment from the Father.</a:t>
            </a:r>
          </a:p>
          <a:p>
            <a:endParaRPr lang="en-US" dirty="0"/>
          </a:p>
        </p:txBody>
      </p:sp>
      <p:sp>
        <p:nvSpPr>
          <p:cNvPr id="8" name="TextBox 7"/>
          <p:cNvSpPr txBox="1"/>
          <p:nvPr/>
        </p:nvSpPr>
        <p:spPr>
          <a:xfrm>
            <a:off x="1222310" y="3602038"/>
            <a:ext cx="9629192" cy="2492990"/>
          </a:xfrm>
          <a:prstGeom prst="rect">
            <a:avLst/>
          </a:prstGeom>
          <a:noFill/>
        </p:spPr>
        <p:txBody>
          <a:bodyPr wrap="square" rtlCol="0">
            <a:spAutoFit/>
          </a:bodyPr>
          <a:lstStyle/>
          <a:p>
            <a:r>
              <a:rPr lang="en-US" sz="2400" dirty="0">
                <a:solidFill>
                  <a:schemeClr val="bg1"/>
                </a:solidFill>
              </a:rPr>
              <a:t>2Jn 1:5-6  And now I beseech thee, lady, not as though I wrote a new commandment unto thee, but that which we had from the beginning, that we love one another.  (6)  And this is love, that we walk after his commandments. This is the commandment, That, as ye have heard from the beginning, ye should walk in it.</a:t>
            </a:r>
          </a:p>
          <a:p>
            <a:endParaRPr lang="en-US" dirty="0"/>
          </a:p>
          <a:p>
            <a:endParaRPr lang="en-US" dirty="0"/>
          </a:p>
        </p:txBody>
      </p:sp>
    </p:spTree>
    <p:extLst>
      <p:ext uri="{BB962C8B-B14F-4D97-AF65-F5344CB8AC3E}">
        <p14:creationId xmlns:p14="http://schemas.microsoft.com/office/powerpoint/2010/main" val="201118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gradient_lines_green-loop-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TextBox 4"/>
          <p:cNvSpPr txBox="1"/>
          <p:nvPr/>
        </p:nvSpPr>
        <p:spPr>
          <a:xfrm>
            <a:off x="681134" y="429209"/>
            <a:ext cx="2043403" cy="830997"/>
          </a:xfrm>
          <a:prstGeom prst="rect">
            <a:avLst/>
          </a:prstGeom>
          <a:noFill/>
        </p:spPr>
        <p:txBody>
          <a:bodyPr wrap="square" rtlCol="0">
            <a:spAutoFit/>
          </a:bodyPr>
          <a:lstStyle/>
          <a:p>
            <a:r>
              <a:rPr lang="en-US" sz="4800" b="1" dirty="0">
                <a:solidFill>
                  <a:schemeClr val="bg1"/>
                </a:solidFill>
              </a:rPr>
              <a:t>John 2</a:t>
            </a:r>
          </a:p>
        </p:txBody>
      </p:sp>
      <p:sp>
        <p:nvSpPr>
          <p:cNvPr id="6" name="TextBox 5"/>
          <p:cNvSpPr txBox="1"/>
          <p:nvPr/>
        </p:nvSpPr>
        <p:spPr>
          <a:xfrm>
            <a:off x="5996473" y="298580"/>
            <a:ext cx="6876661" cy="1323439"/>
          </a:xfrm>
          <a:prstGeom prst="rect">
            <a:avLst/>
          </a:prstGeom>
          <a:noFill/>
        </p:spPr>
        <p:txBody>
          <a:bodyPr wrap="square" rtlCol="0">
            <a:spAutoFit/>
          </a:bodyPr>
          <a:lstStyle/>
          <a:p>
            <a:r>
              <a:rPr lang="en-US" sz="8000" b="1" dirty="0">
                <a:solidFill>
                  <a:schemeClr val="bg1"/>
                </a:solidFill>
              </a:rPr>
              <a:t>Warning</a:t>
            </a:r>
            <a:endParaRPr lang="en-US" b="1" dirty="0">
              <a:solidFill>
                <a:schemeClr val="bg1"/>
              </a:solidFill>
            </a:endParaRPr>
          </a:p>
        </p:txBody>
      </p:sp>
      <p:sp>
        <p:nvSpPr>
          <p:cNvPr id="7" name="TextBox 6"/>
          <p:cNvSpPr txBox="1"/>
          <p:nvPr/>
        </p:nvSpPr>
        <p:spPr>
          <a:xfrm>
            <a:off x="1186542" y="1787112"/>
            <a:ext cx="9619862" cy="3970318"/>
          </a:xfrm>
          <a:prstGeom prst="rect">
            <a:avLst/>
          </a:prstGeom>
          <a:noFill/>
        </p:spPr>
        <p:txBody>
          <a:bodyPr wrap="square" rtlCol="0">
            <a:spAutoFit/>
          </a:bodyPr>
          <a:lstStyle/>
          <a:p>
            <a:r>
              <a:rPr lang="en-US" sz="2400" dirty="0">
                <a:solidFill>
                  <a:schemeClr val="bg1"/>
                </a:solidFill>
              </a:rPr>
              <a:t>2Jn 1:7-11  For many deceivers are entered into the world, who confess not that Jesus Christ is come in the flesh. This is a deceiver and an antichrist.  (8)  Look to yourselves, that we lose not those things which we have wrought, but that we receive a full reward.  (9)  Whosoever </a:t>
            </a:r>
            <a:r>
              <a:rPr lang="en-US" sz="2400" dirty="0" err="1">
                <a:solidFill>
                  <a:schemeClr val="bg1"/>
                </a:solidFill>
              </a:rPr>
              <a:t>transgresseth</a:t>
            </a:r>
            <a:r>
              <a:rPr lang="en-US" sz="2400" dirty="0">
                <a:solidFill>
                  <a:schemeClr val="bg1"/>
                </a:solidFill>
              </a:rPr>
              <a:t>, and </a:t>
            </a:r>
            <a:r>
              <a:rPr lang="en-US" sz="2400" dirty="0" err="1">
                <a:solidFill>
                  <a:schemeClr val="bg1"/>
                </a:solidFill>
              </a:rPr>
              <a:t>abideth</a:t>
            </a:r>
            <a:r>
              <a:rPr lang="en-US" sz="2400" dirty="0">
                <a:solidFill>
                  <a:schemeClr val="bg1"/>
                </a:solidFill>
              </a:rPr>
              <a:t> not in the doctrine of Christ, hath not God. He that </a:t>
            </a:r>
            <a:r>
              <a:rPr lang="en-US" sz="2400" dirty="0" err="1">
                <a:solidFill>
                  <a:schemeClr val="bg1"/>
                </a:solidFill>
              </a:rPr>
              <a:t>abideth</a:t>
            </a:r>
            <a:r>
              <a:rPr lang="en-US" sz="2400" dirty="0">
                <a:solidFill>
                  <a:schemeClr val="bg1"/>
                </a:solidFill>
              </a:rPr>
              <a:t> in the doctrine of Christ, he hath both the Father and the Son.  (10)  If there come any unto you, and bring not this doctrine, receive him not into </a:t>
            </a:r>
            <a:r>
              <a:rPr lang="en-US" sz="2400" i="1" dirty="0">
                <a:solidFill>
                  <a:schemeClr val="bg1"/>
                </a:solidFill>
              </a:rPr>
              <a:t>your</a:t>
            </a:r>
            <a:r>
              <a:rPr lang="en-US" sz="2400" dirty="0">
                <a:solidFill>
                  <a:schemeClr val="bg1"/>
                </a:solidFill>
              </a:rPr>
              <a:t> house, neither bid him God speed:  (11)  For he that </a:t>
            </a:r>
            <a:r>
              <a:rPr lang="en-US" sz="2400" dirty="0" err="1">
                <a:solidFill>
                  <a:schemeClr val="bg1"/>
                </a:solidFill>
              </a:rPr>
              <a:t>biddeth</a:t>
            </a:r>
            <a:r>
              <a:rPr lang="en-US" sz="2400" dirty="0">
                <a:solidFill>
                  <a:schemeClr val="bg1"/>
                </a:solidFill>
              </a:rPr>
              <a:t> him God speed is partaker of his evil deeds.</a:t>
            </a:r>
          </a:p>
          <a:p>
            <a:endParaRPr lang="en-US" dirty="0"/>
          </a:p>
          <a:p>
            <a:endParaRPr lang="en-US" dirty="0"/>
          </a:p>
        </p:txBody>
      </p:sp>
    </p:spTree>
    <p:extLst>
      <p:ext uri="{BB962C8B-B14F-4D97-AF65-F5344CB8AC3E}">
        <p14:creationId xmlns:p14="http://schemas.microsoft.com/office/powerpoint/2010/main" val="111709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gradient_lines_green-loop-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TextBox 4"/>
          <p:cNvSpPr txBox="1"/>
          <p:nvPr/>
        </p:nvSpPr>
        <p:spPr>
          <a:xfrm>
            <a:off x="681134" y="429209"/>
            <a:ext cx="2043403" cy="830997"/>
          </a:xfrm>
          <a:prstGeom prst="rect">
            <a:avLst/>
          </a:prstGeom>
          <a:noFill/>
        </p:spPr>
        <p:txBody>
          <a:bodyPr wrap="square" rtlCol="0">
            <a:spAutoFit/>
          </a:bodyPr>
          <a:lstStyle/>
          <a:p>
            <a:r>
              <a:rPr lang="en-US" sz="4800" b="1" dirty="0">
                <a:solidFill>
                  <a:schemeClr val="bg1"/>
                </a:solidFill>
              </a:rPr>
              <a:t>John 2</a:t>
            </a:r>
          </a:p>
        </p:txBody>
      </p:sp>
      <p:sp>
        <p:nvSpPr>
          <p:cNvPr id="6" name="TextBox 5"/>
          <p:cNvSpPr txBox="1"/>
          <p:nvPr/>
        </p:nvSpPr>
        <p:spPr>
          <a:xfrm>
            <a:off x="5996473" y="298580"/>
            <a:ext cx="6876661" cy="1323439"/>
          </a:xfrm>
          <a:prstGeom prst="rect">
            <a:avLst/>
          </a:prstGeom>
          <a:noFill/>
        </p:spPr>
        <p:txBody>
          <a:bodyPr wrap="square" rtlCol="0">
            <a:spAutoFit/>
          </a:bodyPr>
          <a:lstStyle/>
          <a:p>
            <a:r>
              <a:rPr lang="en-US" sz="8000" b="1" dirty="0">
                <a:solidFill>
                  <a:schemeClr val="bg1"/>
                </a:solidFill>
              </a:rPr>
              <a:t>Warning</a:t>
            </a:r>
            <a:endParaRPr lang="en-US" b="1" dirty="0">
              <a:solidFill>
                <a:schemeClr val="bg1"/>
              </a:solidFill>
            </a:endParaRPr>
          </a:p>
        </p:txBody>
      </p:sp>
      <p:sp>
        <p:nvSpPr>
          <p:cNvPr id="7" name="TextBox 6"/>
          <p:cNvSpPr txBox="1"/>
          <p:nvPr/>
        </p:nvSpPr>
        <p:spPr>
          <a:xfrm>
            <a:off x="1186542" y="1787112"/>
            <a:ext cx="9619862" cy="3416320"/>
          </a:xfrm>
          <a:prstGeom prst="rect">
            <a:avLst/>
          </a:prstGeom>
          <a:noFill/>
        </p:spPr>
        <p:txBody>
          <a:bodyPr wrap="square" rtlCol="0">
            <a:spAutoFit/>
          </a:bodyPr>
          <a:lstStyle/>
          <a:p>
            <a:r>
              <a:rPr lang="en-US" sz="2400" dirty="0">
                <a:solidFill>
                  <a:schemeClr val="bg1"/>
                </a:solidFill>
              </a:rPr>
              <a:t>2Jn 1:7-11  For many deceivers are entered into the world, who confess not that Jesus Christ is come in the flesh. This is a deceiver and an antichrist.  (8)  Look to yourselves, that we lose not those things which we have wrought, but that we receive a full reward.  (9)  Whosoever </a:t>
            </a:r>
            <a:r>
              <a:rPr lang="en-US" sz="2400" dirty="0" err="1">
                <a:solidFill>
                  <a:schemeClr val="bg1"/>
                </a:solidFill>
              </a:rPr>
              <a:t>transgresseth</a:t>
            </a:r>
            <a:r>
              <a:rPr lang="en-US" sz="2400" dirty="0">
                <a:solidFill>
                  <a:schemeClr val="bg1"/>
                </a:solidFill>
              </a:rPr>
              <a:t>, and </a:t>
            </a:r>
            <a:r>
              <a:rPr lang="en-US" sz="2400" dirty="0" err="1">
                <a:solidFill>
                  <a:schemeClr val="bg1"/>
                </a:solidFill>
              </a:rPr>
              <a:t>abideth</a:t>
            </a:r>
            <a:r>
              <a:rPr lang="en-US" sz="2400" dirty="0">
                <a:solidFill>
                  <a:schemeClr val="bg1"/>
                </a:solidFill>
              </a:rPr>
              <a:t> not in the doctrine of Christ, hath not God. He that </a:t>
            </a:r>
            <a:r>
              <a:rPr lang="en-US" sz="2400" dirty="0" err="1">
                <a:solidFill>
                  <a:schemeClr val="bg1"/>
                </a:solidFill>
              </a:rPr>
              <a:t>abideth</a:t>
            </a:r>
            <a:r>
              <a:rPr lang="en-US" sz="2400" dirty="0">
                <a:solidFill>
                  <a:schemeClr val="bg1"/>
                </a:solidFill>
              </a:rPr>
              <a:t> in the doctrine of Christ, he hath both the Father and the Son.  (10)  If there come any unto you, and bring not this doctrine, receive him not into </a:t>
            </a:r>
            <a:r>
              <a:rPr lang="en-US" sz="2400" i="1" dirty="0">
                <a:solidFill>
                  <a:schemeClr val="bg1"/>
                </a:solidFill>
              </a:rPr>
              <a:t>your</a:t>
            </a:r>
            <a:r>
              <a:rPr lang="en-US" sz="2400" dirty="0">
                <a:solidFill>
                  <a:schemeClr val="bg1"/>
                </a:solidFill>
              </a:rPr>
              <a:t> house, neither bid him God speed:  (11)  For he that </a:t>
            </a:r>
            <a:r>
              <a:rPr lang="en-US" sz="2400" dirty="0" err="1">
                <a:solidFill>
                  <a:schemeClr val="bg1"/>
                </a:solidFill>
              </a:rPr>
              <a:t>biddeth</a:t>
            </a:r>
            <a:r>
              <a:rPr lang="en-US" sz="2400" dirty="0">
                <a:solidFill>
                  <a:schemeClr val="bg1"/>
                </a:solidFill>
              </a:rPr>
              <a:t> him God speed is partaker of his evil deeds.</a:t>
            </a:r>
          </a:p>
        </p:txBody>
      </p:sp>
      <p:sp>
        <p:nvSpPr>
          <p:cNvPr id="8" name="TextBox 7"/>
          <p:cNvSpPr txBox="1"/>
          <p:nvPr/>
        </p:nvSpPr>
        <p:spPr>
          <a:xfrm>
            <a:off x="1166070" y="5349875"/>
            <a:ext cx="9630561" cy="1200329"/>
          </a:xfrm>
          <a:prstGeom prst="rect">
            <a:avLst/>
          </a:prstGeom>
          <a:noFill/>
        </p:spPr>
        <p:txBody>
          <a:bodyPr wrap="square" rtlCol="0">
            <a:spAutoFit/>
          </a:bodyPr>
          <a:lstStyle/>
          <a:p>
            <a:r>
              <a:rPr lang="en-US" sz="2400" dirty="0">
                <a:solidFill>
                  <a:schemeClr val="bg1"/>
                </a:solidFill>
              </a:rPr>
              <a:t>1Th 2:19-20  For what </a:t>
            </a:r>
            <a:r>
              <a:rPr lang="en-US" sz="2400" i="1" dirty="0">
                <a:solidFill>
                  <a:schemeClr val="bg1"/>
                </a:solidFill>
              </a:rPr>
              <a:t>is</a:t>
            </a:r>
            <a:r>
              <a:rPr lang="en-US" sz="2400" dirty="0">
                <a:solidFill>
                  <a:schemeClr val="bg1"/>
                </a:solidFill>
              </a:rPr>
              <a:t> our hope, or joy, or crown of rejoicing? </a:t>
            </a:r>
            <a:r>
              <a:rPr lang="en-US" sz="2400" i="1" dirty="0">
                <a:solidFill>
                  <a:schemeClr val="bg1"/>
                </a:solidFill>
              </a:rPr>
              <a:t>Are</a:t>
            </a:r>
            <a:r>
              <a:rPr lang="en-US" sz="2400" dirty="0">
                <a:solidFill>
                  <a:schemeClr val="bg1"/>
                </a:solidFill>
              </a:rPr>
              <a:t> not even ye in the presence of our Lord Jesus Christ at his coming?  (20)  For ye are our glory and joy.</a:t>
            </a:r>
            <a:endParaRPr lang="en-US" dirty="0">
              <a:solidFill>
                <a:schemeClr val="bg1"/>
              </a:solidFill>
            </a:endParaRPr>
          </a:p>
        </p:txBody>
      </p:sp>
    </p:spTree>
    <p:extLst>
      <p:ext uri="{BB962C8B-B14F-4D97-AF65-F5344CB8AC3E}">
        <p14:creationId xmlns:p14="http://schemas.microsoft.com/office/powerpoint/2010/main" val="15930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gradient_lines_green-loop-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TextBox 4"/>
          <p:cNvSpPr txBox="1"/>
          <p:nvPr/>
        </p:nvSpPr>
        <p:spPr>
          <a:xfrm>
            <a:off x="681134" y="429209"/>
            <a:ext cx="2043403" cy="830997"/>
          </a:xfrm>
          <a:prstGeom prst="rect">
            <a:avLst/>
          </a:prstGeom>
          <a:noFill/>
        </p:spPr>
        <p:txBody>
          <a:bodyPr wrap="square" rtlCol="0">
            <a:spAutoFit/>
          </a:bodyPr>
          <a:lstStyle/>
          <a:p>
            <a:r>
              <a:rPr lang="en-US" sz="4800" b="1" dirty="0">
                <a:solidFill>
                  <a:schemeClr val="bg1"/>
                </a:solidFill>
              </a:rPr>
              <a:t>John 2</a:t>
            </a:r>
          </a:p>
        </p:txBody>
      </p:sp>
      <p:sp>
        <p:nvSpPr>
          <p:cNvPr id="6" name="TextBox 5"/>
          <p:cNvSpPr txBox="1"/>
          <p:nvPr/>
        </p:nvSpPr>
        <p:spPr>
          <a:xfrm>
            <a:off x="5996473" y="298580"/>
            <a:ext cx="6876661" cy="1323439"/>
          </a:xfrm>
          <a:prstGeom prst="rect">
            <a:avLst/>
          </a:prstGeom>
          <a:noFill/>
        </p:spPr>
        <p:txBody>
          <a:bodyPr wrap="square" rtlCol="0">
            <a:spAutoFit/>
          </a:bodyPr>
          <a:lstStyle/>
          <a:p>
            <a:r>
              <a:rPr lang="en-US" sz="8000" b="1" dirty="0">
                <a:solidFill>
                  <a:schemeClr val="bg1"/>
                </a:solidFill>
              </a:rPr>
              <a:t>Warning</a:t>
            </a:r>
            <a:endParaRPr lang="en-US" b="1" dirty="0">
              <a:solidFill>
                <a:schemeClr val="bg1"/>
              </a:solidFill>
            </a:endParaRPr>
          </a:p>
        </p:txBody>
      </p:sp>
      <p:sp>
        <p:nvSpPr>
          <p:cNvPr id="7" name="TextBox 6"/>
          <p:cNvSpPr txBox="1"/>
          <p:nvPr/>
        </p:nvSpPr>
        <p:spPr>
          <a:xfrm>
            <a:off x="1186542" y="1787112"/>
            <a:ext cx="9619862" cy="3416320"/>
          </a:xfrm>
          <a:prstGeom prst="rect">
            <a:avLst/>
          </a:prstGeom>
          <a:noFill/>
        </p:spPr>
        <p:txBody>
          <a:bodyPr wrap="square" rtlCol="0">
            <a:spAutoFit/>
          </a:bodyPr>
          <a:lstStyle/>
          <a:p>
            <a:r>
              <a:rPr lang="en-US" sz="2400" dirty="0">
                <a:solidFill>
                  <a:srgbClr val="088358"/>
                </a:solidFill>
              </a:rPr>
              <a:t>2Jn 1:7-11  For many deceivers are entered into the world, who confess not that Jesus Christ is come in the flesh. This is a deceiver and an antichrist.  (8)  Look to yourselves, that we lose not those things which we have wrought, but that we receive a full reward.  (9)  Whosoever </a:t>
            </a:r>
            <a:r>
              <a:rPr lang="en-US" sz="2400" dirty="0" err="1">
                <a:solidFill>
                  <a:srgbClr val="088358"/>
                </a:solidFill>
              </a:rPr>
              <a:t>transgresseth</a:t>
            </a:r>
            <a:r>
              <a:rPr lang="en-US" sz="2400" dirty="0">
                <a:solidFill>
                  <a:srgbClr val="088358"/>
                </a:solidFill>
              </a:rPr>
              <a:t>, and </a:t>
            </a:r>
            <a:r>
              <a:rPr lang="en-US" sz="2400" dirty="0" err="1">
                <a:solidFill>
                  <a:srgbClr val="088358"/>
                </a:solidFill>
              </a:rPr>
              <a:t>abideth</a:t>
            </a:r>
            <a:r>
              <a:rPr lang="en-US" sz="2400" dirty="0">
                <a:solidFill>
                  <a:srgbClr val="088358"/>
                </a:solidFill>
              </a:rPr>
              <a:t> not in the doctrine of Christ, hath not God. He that </a:t>
            </a:r>
            <a:r>
              <a:rPr lang="en-US" sz="2400" dirty="0" err="1">
                <a:solidFill>
                  <a:srgbClr val="088358"/>
                </a:solidFill>
              </a:rPr>
              <a:t>abideth</a:t>
            </a:r>
            <a:r>
              <a:rPr lang="en-US" sz="2400" dirty="0">
                <a:solidFill>
                  <a:srgbClr val="088358"/>
                </a:solidFill>
              </a:rPr>
              <a:t> in the doctrine of Christ, he hath both the Father and the Son. </a:t>
            </a:r>
            <a:r>
              <a:rPr lang="en-US" sz="2400" dirty="0">
                <a:solidFill>
                  <a:schemeClr val="bg1"/>
                </a:solidFill>
              </a:rPr>
              <a:t> (10)  If there come any unto you, and bring not this doctrine, receive him not into </a:t>
            </a:r>
            <a:r>
              <a:rPr lang="en-US" sz="2400" i="1" dirty="0">
                <a:solidFill>
                  <a:schemeClr val="bg1"/>
                </a:solidFill>
              </a:rPr>
              <a:t>your</a:t>
            </a:r>
            <a:r>
              <a:rPr lang="en-US" sz="2400" dirty="0">
                <a:solidFill>
                  <a:schemeClr val="bg1"/>
                </a:solidFill>
              </a:rPr>
              <a:t> house, neither bid him God speed:  (11)  For he that </a:t>
            </a:r>
            <a:r>
              <a:rPr lang="en-US" sz="2400" dirty="0" err="1">
                <a:solidFill>
                  <a:schemeClr val="bg1"/>
                </a:solidFill>
              </a:rPr>
              <a:t>biddeth</a:t>
            </a:r>
            <a:r>
              <a:rPr lang="en-US" sz="2400" dirty="0">
                <a:solidFill>
                  <a:schemeClr val="bg1"/>
                </a:solidFill>
              </a:rPr>
              <a:t> him God speed is partaker of his evil deeds.</a:t>
            </a:r>
          </a:p>
        </p:txBody>
      </p:sp>
      <p:sp>
        <p:nvSpPr>
          <p:cNvPr id="8" name="TextBox 7"/>
          <p:cNvSpPr txBox="1"/>
          <p:nvPr/>
        </p:nvSpPr>
        <p:spPr>
          <a:xfrm>
            <a:off x="1166070" y="5349875"/>
            <a:ext cx="9630561" cy="1200329"/>
          </a:xfrm>
          <a:prstGeom prst="rect">
            <a:avLst/>
          </a:prstGeom>
          <a:noFill/>
        </p:spPr>
        <p:txBody>
          <a:bodyPr wrap="square" rtlCol="0">
            <a:spAutoFit/>
          </a:bodyPr>
          <a:lstStyle/>
          <a:p>
            <a:r>
              <a:rPr lang="en-US" sz="2400" dirty="0">
                <a:solidFill>
                  <a:srgbClr val="088358"/>
                </a:solidFill>
              </a:rPr>
              <a:t>1Th 2:19-20  For what </a:t>
            </a:r>
            <a:r>
              <a:rPr lang="en-US" sz="2400" i="1" dirty="0">
                <a:solidFill>
                  <a:srgbClr val="088358"/>
                </a:solidFill>
              </a:rPr>
              <a:t>is</a:t>
            </a:r>
            <a:r>
              <a:rPr lang="en-US" sz="2400" dirty="0">
                <a:solidFill>
                  <a:srgbClr val="088358"/>
                </a:solidFill>
              </a:rPr>
              <a:t> our hope, or joy, or crown of rejoicing? </a:t>
            </a:r>
            <a:r>
              <a:rPr lang="en-US" sz="2400" i="1" dirty="0">
                <a:solidFill>
                  <a:srgbClr val="088358"/>
                </a:solidFill>
              </a:rPr>
              <a:t>Are</a:t>
            </a:r>
            <a:r>
              <a:rPr lang="en-US" sz="2400" dirty="0">
                <a:solidFill>
                  <a:srgbClr val="088358"/>
                </a:solidFill>
              </a:rPr>
              <a:t> not even ye in the presence of our Lord Jesus Christ at his coming?  (20)  For ye are our glory and joy.</a:t>
            </a:r>
            <a:endParaRPr lang="en-US" dirty="0">
              <a:solidFill>
                <a:srgbClr val="088358"/>
              </a:solidFill>
            </a:endParaRPr>
          </a:p>
        </p:txBody>
      </p:sp>
    </p:spTree>
    <p:extLst>
      <p:ext uri="{BB962C8B-B14F-4D97-AF65-F5344CB8AC3E}">
        <p14:creationId xmlns:p14="http://schemas.microsoft.com/office/powerpoint/2010/main" val="139242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gradient_lines_green-loop-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TextBox 4"/>
          <p:cNvSpPr txBox="1"/>
          <p:nvPr/>
        </p:nvSpPr>
        <p:spPr>
          <a:xfrm>
            <a:off x="681134" y="429209"/>
            <a:ext cx="2043403" cy="830997"/>
          </a:xfrm>
          <a:prstGeom prst="rect">
            <a:avLst/>
          </a:prstGeom>
          <a:noFill/>
        </p:spPr>
        <p:txBody>
          <a:bodyPr wrap="square" rtlCol="0">
            <a:spAutoFit/>
          </a:bodyPr>
          <a:lstStyle/>
          <a:p>
            <a:r>
              <a:rPr lang="en-US" sz="4800" b="1" dirty="0">
                <a:solidFill>
                  <a:schemeClr val="bg1"/>
                </a:solidFill>
              </a:rPr>
              <a:t>John 2</a:t>
            </a:r>
          </a:p>
        </p:txBody>
      </p:sp>
      <p:sp>
        <p:nvSpPr>
          <p:cNvPr id="6" name="TextBox 5"/>
          <p:cNvSpPr txBox="1"/>
          <p:nvPr/>
        </p:nvSpPr>
        <p:spPr>
          <a:xfrm>
            <a:off x="5996473" y="298580"/>
            <a:ext cx="6876661" cy="1323439"/>
          </a:xfrm>
          <a:prstGeom prst="rect">
            <a:avLst/>
          </a:prstGeom>
          <a:noFill/>
        </p:spPr>
        <p:txBody>
          <a:bodyPr wrap="square" rtlCol="0">
            <a:spAutoFit/>
          </a:bodyPr>
          <a:lstStyle/>
          <a:p>
            <a:r>
              <a:rPr lang="en-US" sz="8000" b="1" dirty="0">
                <a:solidFill>
                  <a:schemeClr val="bg1"/>
                </a:solidFill>
              </a:rPr>
              <a:t>Farewell</a:t>
            </a:r>
            <a:endParaRPr lang="en-US" b="1" dirty="0">
              <a:solidFill>
                <a:schemeClr val="bg1"/>
              </a:solidFill>
            </a:endParaRPr>
          </a:p>
        </p:txBody>
      </p:sp>
      <p:sp>
        <p:nvSpPr>
          <p:cNvPr id="8" name="TextBox 7"/>
          <p:cNvSpPr txBox="1"/>
          <p:nvPr/>
        </p:nvSpPr>
        <p:spPr>
          <a:xfrm>
            <a:off x="1181192" y="1622019"/>
            <a:ext cx="9630561" cy="1477328"/>
          </a:xfrm>
          <a:prstGeom prst="rect">
            <a:avLst/>
          </a:prstGeom>
          <a:noFill/>
        </p:spPr>
        <p:txBody>
          <a:bodyPr wrap="square" rtlCol="0">
            <a:spAutoFit/>
          </a:bodyPr>
          <a:lstStyle/>
          <a:p>
            <a:r>
              <a:rPr lang="en-US" sz="2400" dirty="0">
                <a:solidFill>
                  <a:schemeClr val="bg1"/>
                </a:solidFill>
              </a:rPr>
              <a:t>2Jn 1:12-13  Having many things to write unto you, I would not </a:t>
            </a:r>
            <a:r>
              <a:rPr lang="en-US" sz="2400" i="1" dirty="0">
                <a:solidFill>
                  <a:schemeClr val="bg1"/>
                </a:solidFill>
              </a:rPr>
              <a:t>write</a:t>
            </a:r>
            <a:r>
              <a:rPr lang="en-US" sz="2400" dirty="0">
                <a:solidFill>
                  <a:schemeClr val="bg1"/>
                </a:solidFill>
              </a:rPr>
              <a:t> with paper and ink: but I trust to come unto you, and speak face to face, that our joy may be full.  (13)  The children of thy elect sister greet thee. Amen.</a:t>
            </a:r>
          </a:p>
          <a:p>
            <a:endParaRPr lang="en-US" dirty="0"/>
          </a:p>
        </p:txBody>
      </p:sp>
    </p:spTree>
    <p:extLst>
      <p:ext uri="{BB962C8B-B14F-4D97-AF65-F5344CB8AC3E}">
        <p14:creationId xmlns:p14="http://schemas.microsoft.com/office/powerpoint/2010/main" val="382229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gradient_lines_green-loop-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TextBox 4"/>
          <p:cNvSpPr txBox="1"/>
          <p:nvPr/>
        </p:nvSpPr>
        <p:spPr>
          <a:xfrm>
            <a:off x="681134" y="429209"/>
            <a:ext cx="2043403" cy="830997"/>
          </a:xfrm>
          <a:prstGeom prst="rect">
            <a:avLst/>
          </a:prstGeom>
          <a:noFill/>
        </p:spPr>
        <p:txBody>
          <a:bodyPr wrap="square" rtlCol="0">
            <a:spAutoFit/>
          </a:bodyPr>
          <a:lstStyle/>
          <a:p>
            <a:r>
              <a:rPr lang="en-US" sz="4800" b="1" dirty="0">
                <a:solidFill>
                  <a:schemeClr val="bg1"/>
                </a:solidFill>
              </a:rPr>
              <a:t>John 2</a:t>
            </a:r>
          </a:p>
        </p:txBody>
      </p:sp>
      <p:sp>
        <p:nvSpPr>
          <p:cNvPr id="6" name="TextBox 5"/>
          <p:cNvSpPr txBox="1"/>
          <p:nvPr/>
        </p:nvSpPr>
        <p:spPr>
          <a:xfrm>
            <a:off x="5996473" y="298580"/>
            <a:ext cx="6876661" cy="1323439"/>
          </a:xfrm>
          <a:prstGeom prst="rect">
            <a:avLst/>
          </a:prstGeom>
          <a:noFill/>
        </p:spPr>
        <p:txBody>
          <a:bodyPr wrap="square" rtlCol="0">
            <a:spAutoFit/>
          </a:bodyPr>
          <a:lstStyle/>
          <a:p>
            <a:r>
              <a:rPr lang="en-US" sz="8000" b="1" dirty="0">
                <a:solidFill>
                  <a:schemeClr val="bg1"/>
                </a:solidFill>
              </a:rPr>
              <a:t>Farewell</a:t>
            </a:r>
            <a:endParaRPr lang="en-US" b="1" dirty="0">
              <a:solidFill>
                <a:schemeClr val="bg1"/>
              </a:solidFill>
            </a:endParaRPr>
          </a:p>
        </p:txBody>
      </p:sp>
      <p:sp>
        <p:nvSpPr>
          <p:cNvPr id="8" name="TextBox 7"/>
          <p:cNvSpPr txBox="1"/>
          <p:nvPr/>
        </p:nvSpPr>
        <p:spPr>
          <a:xfrm>
            <a:off x="1181192" y="1622019"/>
            <a:ext cx="9630561" cy="1477328"/>
          </a:xfrm>
          <a:prstGeom prst="rect">
            <a:avLst/>
          </a:prstGeom>
          <a:noFill/>
        </p:spPr>
        <p:txBody>
          <a:bodyPr wrap="square" rtlCol="0">
            <a:spAutoFit/>
          </a:bodyPr>
          <a:lstStyle/>
          <a:p>
            <a:r>
              <a:rPr lang="en-US" sz="2400" dirty="0">
                <a:solidFill>
                  <a:schemeClr val="bg1"/>
                </a:solidFill>
              </a:rPr>
              <a:t>2Jn 1:12-13  Having many things to write unto you, I would not </a:t>
            </a:r>
            <a:r>
              <a:rPr lang="en-US" sz="2400" i="1" dirty="0">
                <a:solidFill>
                  <a:schemeClr val="bg1"/>
                </a:solidFill>
              </a:rPr>
              <a:t>write</a:t>
            </a:r>
            <a:r>
              <a:rPr lang="en-US" sz="2400" dirty="0">
                <a:solidFill>
                  <a:schemeClr val="bg1"/>
                </a:solidFill>
              </a:rPr>
              <a:t> with paper and ink: but I trust to come unto you, and speak face to face, that our joy may be full.  (13)  The children of thy elect sister greet thee. Amen.</a:t>
            </a:r>
          </a:p>
          <a:p>
            <a:endParaRPr lang="en-US" dirty="0"/>
          </a:p>
        </p:txBody>
      </p:sp>
      <p:sp>
        <p:nvSpPr>
          <p:cNvPr id="7" name="TextBox 6"/>
          <p:cNvSpPr txBox="1"/>
          <p:nvPr/>
        </p:nvSpPr>
        <p:spPr>
          <a:xfrm>
            <a:off x="4345497" y="3248234"/>
            <a:ext cx="2734811" cy="707886"/>
          </a:xfrm>
          <a:prstGeom prst="rect">
            <a:avLst/>
          </a:prstGeom>
          <a:noFill/>
        </p:spPr>
        <p:txBody>
          <a:bodyPr wrap="square" rtlCol="0">
            <a:spAutoFit/>
          </a:bodyPr>
          <a:lstStyle/>
          <a:p>
            <a:r>
              <a:rPr lang="en-US" sz="4000" b="1" dirty="0">
                <a:solidFill>
                  <a:schemeClr val="bg1"/>
                </a:solidFill>
              </a:rPr>
              <a:t>Key Verse</a:t>
            </a:r>
            <a:endParaRPr lang="en-US" b="1" dirty="0">
              <a:solidFill>
                <a:schemeClr val="bg1"/>
              </a:solidFill>
            </a:endParaRPr>
          </a:p>
        </p:txBody>
      </p:sp>
      <p:sp>
        <p:nvSpPr>
          <p:cNvPr id="9" name="TextBox 8"/>
          <p:cNvSpPr txBox="1"/>
          <p:nvPr/>
        </p:nvSpPr>
        <p:spPr>
          <a:xfrm>
            <a:off x="1702835" y="4001482"/>
            <a:ext cx="7620456" cy="1107996"/>
          </a:xfrm>
          <a:prstGeom prst="rect">
            <a:avLst/>
          </a:prstGeom>
          <a:solidFill>
            <a:schemeClr val="tx1">
              <a:alpha val="50000"/>
            </a:schemeClr>
          </a:solidFill>
        </p:spPr>
        <p:txBody>
          <a:bodyPr wrap="square" lIns="182880" tIns="182880" rIns="182880" bIns="182880" rtlCol="0">
            <a:spAutoFit/>
          </a:bodyPr>
          <a:lstStyle/>
          <a:p>
            <a:r>
              <a:rPr lang="en-US" sz="2400" dirty="0">
                <a:solidFill>
                  <a:schemeClr val="bg1"/>
                </a:solidFill>
              </a:rPr>
              <a:t>2Jn 1:8  Look to yourselves, that we lose not those things which we have wrought, but that we receive a full reward.</a:t>
            </a:r>
          </a:p>
        </p:txBody>
      </p:sp>
    </p:spTree>
    <p:extLst>
      <p:ext uri="{BB962C8B-B14F-4D97-AF65-F5344CB8AC3E}">
        <p14:creationId xmlns:p14="http://schemas.microsoft.com/office/powerpoint/2010/main" val="159255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gradient_lines_green-loop-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TextBox 4"/>
          <p:cNvSpPr txBox="1"/>
          <p:nvPr/>
        </p:nvSpPr>
        <p:spPr>
          <a:xfrm>
            <a:off x="681134" y="429209"/>
            <a:ext cx="2043403" cy="830997"/>
          </a:xfrm>
          <a:prstGeom prst="rect">
            <a:avLst/>
          </a:prstGeom>
          <a:noFill/>
        </p:spPr>
        <p:txBody>
          <a:bodyPr wrap="square" rtlCol="0">
            <a:spAutoFit/>
          </a:bodyPr>
          <a:lstStyle/>
          <a:p>
            <a:r>
              <a:rPr lang="en-US" sz="4800" b="1" dirty="0">
                <a:solidFill>
                  <a:schemeClr val="bg1"/>
                </a:solidFill>
              </a:rPr>
              <a:t>John 3</a:t>
            </a:r>
          </a:p>
        </p:txBody>
      </p:sp>
      <p:sp>
        <p:nvSpPr>
          <p:cNvPr id="10" name="TextBox 9"/>
          <p:cNvSpPr txBox="1"/>
          <p:nvPr/>
        </p:nvSpPr>
        <p:spPr>
          <a:xfrm>
            <a:off x="1393373" y="1215534"/>
            <a:ext cx="8571722" cy="2339102"/>
          </a:xfrm>
          <a:prstGeom prst="rect">
            <a:avLst/>
          </a:prstGeom>
          <a:solidFill>
            <a:schemeClr val="bg1">
              <a:alpha val="18000"/>
            </a:schemeClr>
          </a:solidFill>
          <a:ln w="69850">
            <a:solidFill>
              <a:schemeClr val="tx1"/>
            </a:solidFill>
          </a:ln>
        </p:spPr>
        <p:txBody>
          <a:bodyPr wrap="square" lIns="457200" tIns="182880" rIns="457200" bIns="182880" rtlCol="0">
            <a:spAutoFit/>
          </a:bodyPr>
          <a:lstStyle/>
          <a:p>
            <a:r>
              <a:rPr lang="en-US" sz="3200" dirty="0">
                <a:solidFill>
                  <a:schemeClr val="bg1"/>
                </a:solidFill>
              </a:rPr>
              <a:t>Author :	The Apostle John</a:t>
            </a:r>
          </a:p>
          <a:p>
            <a:r>
              <a:rPr lang="en-US" sz="3200" dirty="0">
                <a:solidFill>
                  <a:schemeClr val="bg1"/>
                </a:solidFill>
              </a:rPr>
              <a:t>Date : 	Likely sometime around 90 AD</a:t>
            </a:r>
          </a:p>
          <a:p>
            <a:r>
              <a:rPr lang="en-US" sz="3200" dirty="0">
                <a:solidFill>
                  <a:schemeClr val="bg1"/>
                </a:solidFill>
              </a:rPr>
              <a:t>Audience:	Written to a </a:t>
            </a:r>
            <a:r>
              <a:rPr lang="en-US" sz="3200" dirty="0" err="1">
                <a:solidFill>
                  <a:schemeClr val="bg1"/>
                </a:solidFill>
              </a:rPr>
              <a:t>wellbeloved</a:t>
            </a:r>
            <a:r>
              <a:rPr lang="en-US" sz="3200" dirty="0">
                <a:solidFill>
                  <a:schemeClr val="bg1"/>
                </a:solidFill>
              </a:rPr>
              <a:t> brother			called Gaius.</a:t>
            </a:r>
          </a:p>
        </p:txBody>
      </p:sp>
      <p:sp>
        <p:nvSpPr>
          <p:cNvPr id="11" name="TextBox 10"/>
          <p:cNvSpPr txBox="1"/>
          <p:nvPr/>
        </p:nvSpPr>
        <p:spPr>
          <a:xfrm>
            <a:off x="1243304" y="3602038"/>
            <a:ext cx="3468656" cy="1938992"/>
          </a:xfrm>
          <a:prstGeom prst="rect">
            <a:avLst/>
          </a:prstGeom>
          <a:noFill/>
        </p:spPr>
        <p:txBody>
          <a:bodyPr wrap="square" rtlCol="0">
            <a:spAutoFit/>
          </a:bodyPr>
          <a:lstStyle/>
          <a:p>
            <a:r>
              <a:rPr lang="en-US" sz="6600" b="1" dirty="0">
                <a:solidFill>
                  <a:schemeClr val="bg1"/>
                </a:solidFill>
              </a:rPr>
              <a:t>OUTLINE</a:t>
            </a:r>
            <a:r>
              <a:rPr lang="en-US" sz="5400" b="1" dirty="0">
                <a:solidFill>
                  <a:schemeClr val="bg1"/>
                </a:solidFill>
              </a:rPr>
              <a:t>		</a:t>
            </a:r>
            <a:endParaRPr lang="en-US" b="1" dirty="0">
              <a:solidFill>
                <a:schemeClr val="bg1"/>
              </a:solidFill>
            </a:endParaRPr>
          </a:p>
        </p:txBody>
      </p:sp>
      <p:sp>
        <p:nvSpPr>
          <p:cNvPr id="12" name="TextBox 11"/>
          <p:cNvSpPr txBox="1"/>
          <p:nvPr/>
        </p:nvSpPr>
        <p:spPr>
          <a:xfrm>
            <a:off x="4876800" y="3749576"/>
            <a:ext cx="7075714" cy="2862322"/>
          </a:xfrm>
          <a:prstGeom prst="rect">
            <a:avLst/>
          </a:prstGeom>
          <a:noFill/>
        </p:spPr>
        <p:txBody>
          <a:bodyPr wrap="square" rtlCol="0">
            <a:spAutoFit/>
          </a:bodyPr>
          <a:lstStyle/>
          <a:p>
            <a:r>
              <a:rPr lang="en-US" sz="3600" b="1" dirty="0">
                <a:solidFill>
                  <a:schemeClr val="bg1"/>
                </a:solidFill>
              </a:rPr>
              <a:t>Verses 1-2	Greeting</a:t>
            </a:r>
            <a:br>
              <a:rPr lang="en-US" sz="3600" b="1" dirty="0">
                <a:solidFill>
                  <a:schemeClr val="bg1"/>
                </a:solidFill>
              </a:rPr>
            </a:br>
            <a:r>
              <a:rPr lang="en-US" sz="3600" b="1" dirty="0">
                <a:solidFill>
                  <a:schemeClr val="bg1"/>
                </a:solidFill>
              </a:rPr>
              <a:t>Verses 3-4	Exhortation</a:t>
            </a:r>
          </a:p>
          <a:p>
            <a:r>
              <a:rPr lang="en-US" sz="3600" b="1" dirty="0">
                <a:solidFill>
                  <a:schemeClr val="bg1"/>
                </a:solidFill>
              </a:rPr>
              <a:t>Verses 5-8	Admonishment</a:t>
            </a:r>
          </a:p>
          <a:p>
            <a:r>
              <a:rPr lang="en-US" sz="3600" b="1" dirty="0">
                <a:solidFill>
                  <a:schemeClr val="bg1"/>
                </a:solidFill>
              </a:rPr>
              <a:t>Verses 9-12	Naming Names</a:t>
            </a:r>
          </a:p>
          <a:p>
            <a:r>
              <a:rPr lang="en-US" sz="3600" b="1" dirty="0">
                <a:solidFill>
                  <a:schemeClr val="bg1"/>
                </a:solidFill>
              </a:rPr>
              <a:t>Verses 13-14	Farewell</a:t>
            </a:r>
          </a:p>
        </p:txBody>
      </p:sp>
    </p:spTree>
    <p:extLst>
      <p:ext uri="{BB962C8B-B14F-4D97-AF65-F5344CB8AC3E}">
        <p14:creationId xmlns:p14="http://schemas.microsoft.com/office/powerpoint/2010/main" val="352702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105</Words>
  <Application>Microsoft Office PowerPoint</Application>
  <PresentationFormat>Widescreen</PresentationFormat>
  <Paragraphs>71</Paragraphs>
  <Slides>15</Slides>
  <Notes>0</Notes>
  <HiddenSlides>0</HiddenSlides>
  <MMClips>15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Kennicutt</dc:creator>
  <cp:lastModifiedBy>Mike Kennicutt</cp:lastModifiedBy>
  <cp:revision>11</cp:revision>
  <dcterms:created xsi:type="dcterms:W3CDTF">2017-01-29T03:02:52Z</dcterms:created>
  <dcterms:modified xsi:type="dcterms:W3CDTF">2017-01-29T04:39:44Z</dcterms:modified>
</cp:coreProperties>
</file>