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40" r:id="rId1"/>
  </p:sldMasterIdLst>
  <p:sldIdLst>
    <p:sldId id="256" r:id="rId2"/>
    <p:sldId id="260" r:id="rId3"/>
    <p:sldId id="261" r:id="rId4"/>
    <p:sldId id="262" r:id="rId5"/>
    <p:sldId id="263" r:id="rId6"/>
    <p:sldId id="259" r:id="rId7"/>
    <p:sldId id="257" r:id="rId8"/>
    <p:sldId id="264" r:id="rId9"/>
    <p:sldId id="258" r:id="rId10"/>
    <p:sldId id="267" r:id="rId11"/>
    <p:sldId id="268" r:id="rId12"/>
    <p:sldId id="269" r:id="rId13"/>
    <p:sldId id="270" r:id="rId14"/>
    <p:sldId id="275" r:id="rId15"/>
    <p:sldId id="271" r:id="rId16"/>
    <p:sldId id="276" r:id="rId17"/>
    <p:sldId id="272" r:id="rId18"/>
    <p:sldId id="273" r:id="rId19"/>
    <p:sldId id="277" r:id="rId20"/>
    <p:sldId id="278" r:id="rId21"/>
    <p:sldId id="279" r:id="rId22"/>
    <p:sldId id="280" r:id="rId23"/>
    <p:sldId id="281"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smtClean="0"/>
              <a:t>Click to edit Master title style</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dirty="0"/>
              <a:t>6/6/2016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smtClean="0"/>
              <a:t>Click to edit Master title style</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a:xfrm>
            <a:off x="8593667" y="6272784"/>
            <a:ext cx="2644309" cy="365125"/>
          </a:xfrm>
        </p:spPr>
        <p:txBody>
          <a:bodyPr/>
          <a:lstStyle/>
          <a:p>
            <a:fld id="{C6F822A4-8DA6-4447-9B1F-C5DB58435268}" type="datetimeFigureOut">
              <a:rPr lang="en-US" dirty="0"/>
              <a:t>6/6/2016</a:t>
            </a:fld>
            <a:endParaRPr lang="en-US" dirty="0"/>
          </a:p>
        </p:txBody>
      </p:sp>
      <p:sp>
        <p:nvSpPr>
          <p:cNvPr id="5" name="Footer Placeholder 4"/>
          <p:cNvSpPr>
            <a:spLocks noGrp="1"/>
          </p:cNvSpPr>
          <p:nvPr>
            <p:ph type="ftr" sz="quarter" idx="11"/>
          </p:nvPr>
        </p:nvSpPr>
        <p:spPr>
          <a:xfrm>
            <a:off x="2182708" y="6272784"/>
            <a:ext cx="6327648" cy="365125"/>
          </a:xfrm>
        </p:spPr>
        <p:txBody>
          <a:body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dirty="0"/>
              <a:t>6/6/2016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dirty="0"/>
              <a:t>6/6/2016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dirty="0"/>
              <a:t>6/6/2016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A16AA21-1863-4931-97CB-99D0A168701B}" type="datetimeFigureOut">
              <a:rPr lang="en-US" dirty="0"/>
              <a:t>6/6/2016</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3772C379-9A7C-4C87-A116-CBE9F58B04C5}" type="datetimeFigureOut">
              <a:rPr lang="en-US" dirty="0"/>
              <a:t>6/6/2016</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8664C608-40B1-4030-A28D-5B74BC98ADCE}" type="datetimeFigureOut">
              <a:rPr lang="en-US" dirty="0"/>
              <a:t>6/6/2016</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841" r:id="rId1"/>
    <p:sldLayoutId id="2147483842" r:id="rId2"/>
    <p:sldLayoutId id="2147483843" r:id="rId3"/>
    <p:sldLayoutId id="2147483844" r:id="rId4"/>
    <p:sldLayoutId id="2147483845" r:id="rId5"/>
    <p:sldLayoutId id="2147483846" r:id="rId6"/>
    <p:sldLayoutId id="2147483847" r:id="rId7"/>
    <p:sldLayoutId id="2147483848" r:id="rId8"/>
    <p:sldLayoutId id="2147483849" r:id="rId9"/>
    <p:sldLayoutId id="2147483850" r:id="rId10"/>
    <p:sldLayoutId id="2147483851" r:id="rId11"/>
  </p:sldLayoutIdLst>
  <p:hf sldNum="0" hdr="0" ftr="0" dt="0"/>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hyperlink" Target="https://www.google.com/search?biw=726&amp;bih=598&amp;q=define+illumination&amp;sa=X&amp;sqi=2&amp;ved=0ahUKEwjDueiRkJLNAhUOJlIKHRn7AM0Q_SoILDAA" TargetMode="External"/><Relationship Id="rId2" Type="http://schemas.openxmlformats.org/officeDocument/2006/relationships/hyperlink" Target="https://www.google.com/search?biw=726&amp;bih=598&amp;q=define+enlightenment&amp;sa=X&amp;sqi=2&amp;ved=0ahUKEwjDueiRkJLNAhUOJlIKHRn7AM0Q_SoIKzAA" TargetMode="External"/><Relationship Id="rId1" Type="http://schemas.openxmlformats.org/officeDocument/2006/relationships/slideLayout" Target="../slideLayouts/slideLayout2.xml"/><Relationship Id="rId4" Type="http://schemas.openxmlformats.org/officeDocument/2006/relationships/hyperlink" Target="https://www.google.com/search?biw=726&amp;bih=598&amp;q=define+edification&amp;sa=X&amp;sqi=2&amp;ved=0ahUKEwjDueiRkJLNAhUOJlIKHRn7AM0Q_SoILTAA" TargetMode="Externa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711925" y="1014212"/>
            <a:ext cx="8810897" cy="3035808"/>
          </a:xfrm>
        </p:spPr>
        <p:txBody>
          <a:bodyPr/>
          <a:lstStyle/>
          <a:p>
            <a:r>
              <a:rPr lang="en-US" dirty="0" smtClean="0"/>
              <a:t>what do you mean when you say…</a:t>
            </a:r>
            <a:br>
              <a:rPr lang="en-US" dirty="0" smtClean="0"/>
            </a:br>
            <a:r>
              <a:rPr lang="en-US" dirty="0" smtClean="0"/>
              <a:t>”God’s Word”</a:t>
            </a:r>
            <a:endParaRPr lang="en-US" dirty="0"/>
          </a:p>
        </p:txBody>
      </p:sp>
      <p:sp>
        <p:nvSpPr>
          <p:cNvPr id="3" name="Subtitle 2"/>
          <p:cNvSpPr>
            <a:spLocks noGrp="1"/>
          </p:cNvSpPr>
          <p:nvPr>
            <p:ph type="subTitle" idx="1"/>
          </p:nvPr>
        </p:nvSpPr>
        <p:spPr>
          <a:xfrm>
            <a:off x="1043722" y="4389121"/>
            <a:ext cx="7891272" cy="1069848"/>
          </a:xfrm>
        </p:spPr>
        <p:txBody>
          <a:bodyPr/>
          <a:lstStyle/>
          <a:p>
            <a:r>
              <a:rPr lang="en-US" dirty="0" smtClean="0"/>
              <a:t>An Introduction to Why the Bible is Holy</a:t>
            </a:r>
            <a:endParaRPr lang="en-US" dirty="0"/>
          </a:p>
        </p:txBody>
      </p:sp>
      <p:pic>
        <p:nvPicPr>
          <p:cNvPr id="1026" name="Picture 2" descr="http://image.desiringgod.org/advice-for-another-year-of-bible-reading-en/legacy_landscape/large_advice-for-another-year-of-bible-reading.jpg?145201937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91650" y="3208843"/>
            <a:ext cx="4886687" cy="27528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220638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889582"/>
            <a:ext cx="10058400" cy="1609344"/>
          </a:xfrm>
        </p:spPr>
        <p:txBody>
          <a:bodyPr>
            <a:normAutofit fontScale="90000"/>
          </a:bodyPr>
          <a:lstStyle/>
          <a:p>
            <a:r>
              <a:rPr lang="en-US" dirty="0"/>
              <a:t>Stage 1: God's Words Revealed (Revelation) </a:t>
            </a:r>
            <a:br>
              <a:rPr lang="en-US" dirty="0"/>
            </a:br>
            <a:endParaRPr lang="en-US" dirty="0"/>
          </a:p>
        </p:txBody>
      </p:sp>
      <p:sp>
        <p:nvSpPr>
          <p:cNvPr id="3" name="Content Placeholder 2"/>
          <p:cNvSpPr>
            <a:spLocks noGrp="1"/>
          </p:cNvSpPr>
          <p:nvPr>
            <p:ph idx="1"/>
          </p:nvPr>
        </p:nvSpPr>
        <p:spPr>
          <a:xfrm>
            <a:off x="1069848" y="2604734"/>
            <a:ext cx="10058400" cy="4050792"/>
          </a:xfrm>
        </p:spPr>
        <p:txBody>
          <a:bodyPr>
            <a:normAutofit fontScale="92500" lnSpcReduction="10000"/>
          </a:bodyPr>
          <a:lstStyle/>
          <a:p>
            <a:r>
              <a:rPr lang="en-US" sz="2800" dirty="0" smtClean="0"/>
              <a:t>God </a:t>
            </a:r>
            <a:r>
              <a:rPr lang="en-US" sz="2800" dirty="0"/>
              <a:t>speaks with </a:t>
            </a:r>
            <a:r>
              <a:rPr lang="en-US" sz="2800" b="1" u="sng" dirty="0"/>
              <a:t>Authority</a:t>
            </a:r>
            <a:r>
              <a:rPr lang="en-US" sz="2800" dirty="0"/>
              <a:t> (Gen 1:3; Mark 4:39-41) </a:t>
            </a:r>
          </a:p>
          <a:p>
            <a:r>
              <a:rPr lang="en-US" sz="2800" dirty="0" smtClean="0"/>
              <a:t>God speaks directly to people (Jeremiah 36:1) </a:t>
            </a:r>
          </a:p>
          <a:p>
            <a:r>
              <a:rPr lang="en-US" sz="2800" dirty="0" smtClean="0"/>
              <a:t>God speaks through Jesus' testimony (John 12:47-50) </a:t>
            </a:r>
          </a:p>
          <a:p>
            <a:r>
              <a:rPr lang="en-US" sz="2800" dirty="0" smtClean="0"/>
              <a:t>God speaks through </a:t>
            </a:r>
            <a:r>
              <a:rPr lang="en-US" sz="2800" b="1" u="sng" dirty="0" smtClean="0"/>
              <a:t>others' </a:t>
            </a:r>
            <a:r>
              <a:rPr lang="en-US" sz="2800" dirty="0" smtClean="0"/>
              <a:t>testimonies (1 John 1:1-5)</a:t>
            </a:r>
          </a:p>
          <a:p>
            <a:endParaRPr lang="en-US" sz="2800" dirty="0"/>
          </a:p>
          <a:p>
            <a:pPr marL="0" indent="0">
              <a:buNone/>
            </a:pPr>
            <a:r>
              <a:rPr lang="en-US" b="1" i="1" dirty="0" smtClean="0"/>
              <a:t>1 John 1:5-7 </a:t>
            </a:r>
          </a:p>
          <a:p>
            <a:pPr marL="0" indent="0">
              <a:buNone/>
            </a:pPr>
            <a:r>
              <a:rPr lang="en-US" i="1" dirty="0" smtClean="0"/>
              <a:t>This </a:t>
            </a:r>
            <a:r>
              <a:rPr lang="en-US" i="1" dirty="0"/>
              <a:t>then is the message which we have heard of him, and declare unto you, that God is light, and in him is no darkness at </a:t>
            </a:r>
            <a:r>
              <a:rPr lang="en-US" i="1" dirty="0" smtClean="0"/>
              <a:t>all.</a:t>
            </a:r>
            <a:r>
              <a:rPr lang="en-US" b="1" i="1" baseline="30000" dirty="0" smtClean="0"/>
              <a:t>6</a:t>
            </a:r>
            <a:r>
              <a:rPr lang="en-US" b="1" i="1" baseline="30000" dirty="0"/>
              <a:t> </a:t>
            </a:r>
            <a:r>
              <a:rPr lang="en-US" i="1" dirty="0"/>
              <a:t>If we say that we have fellowship with him, and walk in darkness, we lie, and do not the </a:t>
            </a:r>
            <a:r>
              <a:rPr lang="en-US" i="1" dirty="0" smtClean="0"/>
              <a:t>truth:</a:t>
            </a:r>
            <a:r>
              <a:rPr lang="en-US" b="1" i="1" baseline="30000" dirty="0" smtClean="0"/>
              <a:t>7</a:t>
            </a:r>
            <a:r>
              <a:rPr lang="en-US" b="1" i="1" baseline="30000" dirty="0"/>
              <a:t> </a:t>
            </a:r>
            <a:r>
              <a:rPr lang="en-US" i="1" dirty="0"/>
              <a:t>But if we walk in the light, as he is in the light, we have fellowship one with another, and the blood of Jesus Christ his Son </a:t>
            </a:r>
            <a:r>
              <a:rPr lang="en-US" i="1" dirty="0" err="1"/>
              <a:t>cleanseth</a:t>
            </a:r>
            <a:r>
              <a:rPr lang="en-US" i="1" dirty="0"/>
              <a:t> us from all sin.</a:t>
            </a:r>
          </a:p>
          <a:p>
            <a:endParaRPr lang="en-US" sz="2800" dirty="0"/>
          </a:p>
        </p:txBody>
      </p:sp>
    </p:spTree>
    <p:extLst>
      <p:ext uri="{BB962C8B-B14F-4D97-AF65-F5344CB8AC3E}">
        <p14:creationId xmlns:p14="http://schemas.microsoft.com/office/powerpoint/2010/main" val="39536270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Stage 2: God's Words Inspired (Inspiration)</a:t>
            </a:r>
            <a:br>
              <a:rPr lang="en-US" dirty="0"/>
            </a:br>
            <a:endParaRPr lang="en-US" dirty="0"/>
          </a:p>
        </p:txBody>
      </p:sp>
      <p:sp>
        <p:nvSpPr>
          <p:cNvPr id="3" name="Content Placeholder 2"/>
          <p:cNvSpPr>
            <a:spLocks noGrp="1"/>
          </p:cNvSpPr>
          <p:nvPr>
            <p:ph idx="1"/>
          </p:nvPr>
        </p:nvSpPr>
        <p:spPr/>
        <p:txBody>
          <a:bodyPr>
            <a:normAutofit/>
          </a:bodyPr>
          <a:lstStyle/>
          <a:p>
            <a:r>
              <a:rPr lang="en-US" sz="2400" dirty="0" smtClean="0"/>
              <a:t> </a:t>
            </a:r>
            <a:r>
              <a:rPr lang="en-US" sz="2400" dirty="0"/>
              <a:t>God places His word in man (Isa. 59:21)</a:t>
            </a:r>
          </a:p>
          <a:p>
            <a:r>
              <a:rPr lang="en-US" sz="2400" dirty="0" smtClean="0"/>
              <a:t> </a:t>
            </a:r>
            <a:r>
              <a:rPr lang="en-US" sz="2400" dirty="0"/>
              <a:t>God's words are direct and clear (Jeremiah 36:1-3</a:t>
            </a:r>
            <a:r>
              <a:rPr lang="en-US" sz="2400" dirty="0" smtClean="0"/>
              <a:t>)</a:t>
            </a:r>
          </a:p>
          <a:p>
            <a:r>
              <a:rPr lang="en-US" sz="2400" dirty="0"/>
              <a:t> God's words are living (Hebrews 4:12</a:t>
            </a:r>
            <a:r>
              <a:rPr lang="en-US" sz="2400" dirty="0" smtClean="0"/>
              <a:t>)</a:t>
            </a:r>
            <a:endParaRPr lang="en-US" sz="2400" dirty="0"/>
          </a:p>
          <a:p>
            <a:r>
              <a:rPr lang="en-US" sz="2400" dirty="0" smtClean="0"/>
              <a:t> </a:t>
            </a:r>
            <a:r>
              <a:rPr lang="en-US" sz="2400" dirty="0"/>
              <a:t>God inspires </a:t>
            </a:r>
            <a:r>
              <a:rPr lang="en-US" sz="2400" b="1" u="sng" dirty="0"/>
              <a:t>all scripture </a:t>
            </a:r>
            <a:r>
              <a:rPr lang="en-US" sz="2400" dirty="0"/>
              <a:t>(2 Timothy 3:16-17, 2 Peter 1:19-21</a:t>
            </a:r>
            <a:r>
              <a:rPr lang="en-US" sz="2400" dirty="0" smtClean="0"/>
              <a:t>)</a:t>
            </a:r>
          </a:p>
          <a:p>
            <a:pPr marL="0" indent="0">
              <a:buNone/>
            </a:pPr>
            <a:r>
              <a:rPr lang="en-US" sz="2400" i="1" dirty="0"/>
              <a:t>2 Tim 3:16-17</a:t>
            </a:r>
          </a:p>
          <a:p>
            <a:pPr marL="0" indent="0">
              <a:buNone/>
            </a:pPr>
            <a:r>
              <a:rPr lang="en-US" sz="2400" i="1" dirty="0"/>
              <a:t>All scripture is given by inspiration of God, and is profitable for doctrine, for reproof, for correction, for instruction in righteousness: That the man of God may be perfect, </a:t>
            </a:r>
            <a:r>
              <a:rPr lang="en-US" sz="2400" i="1" dirty="0" err="1"/>
              <a:t>throughly</a:t>
            </a:r>
            <a:r>
              <a:rPr lang="en-US" sz="2400" i="1" dirty="0"/>
              <a:t> furnished unto all good works</a:t>
            </a:r>
            <a:r>
              <a:rPr lang="en-US" sz="2400" i="1" dirty="0" smtClean="0"/>
              <a:t>.</a:t>
            </a:r>
            <a:endParaRPr lang="en-US" sz="2400" dirty="0" smtClean="0"/>
          </a:p>
          <a:p>
            <a:pPr marL="0" indent="0">
              <a:buNone/>
            </a:pPr>
            <a:endParaRPr lang="en-US" sz="2400" dirty="0"/>
          </a:p>
        </p:txBody>
      </p:sp>
    </p:spTree>
    <p:extLst>
      <p:ext uri="{BB962C8B-B14F-4D97-AF65-F5344CB8AC3E}">
        <p14:creationId xmlns:p14="http://schemas.microsoft.com/office/powerpoint/2010/main" val="18447705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3: God's Words Written Down (</a:t>
            </a:r>
            <a:r>
              <a:rPr lang="en-US" dirty="0" err="1"/>
              <a:t>Inscripturation</a:t>
            </a:r>
            <a:r>
              <a:rPr lang="en-US" dirty="0"/>
              <a:t>)</a:t>
            </a:r>
          </a:p>
        </p:txBody>
      </p:sp>
      <p:sp>
        <p:nvSpPr>
          <p:cNvPr id="3" name="Content Placeholder 2"/>
          <p:cNvSpPr>
            <a:spLocks noGrp="1"/>
          </p:cNvSpPr>
          <p:nvPr>
            <p:ph idx="1"/>
          </p:nvPr>
        </p:nvSpPr>
        <p:spPr/>
        <p:txBody>
          <a:bodyPr/>
          <a:lstStyle/>
          <a:p>
            <a:r>
              <a:rPr lang="en-US" sz="2400" dirty="0" smtClean="0"/>
              <a:t>God </a:t>
            </a:r>
            <a:r>
              <a:rPr lang="en-US" sz="2400" dirty="0"/>
              <a:t>writes down His words directly (Exodus 32:15-16)</a:t>
            </a:r>
          </a:p>
          <a:p>
            <a:r>
              <a:rPr lang="en-US" sz="2400" dirty="0" smtClean="0"/>
              <a:t>God </a:t>
            </a:r>
            <a:r>
              <a:rPr lang="en-US" sz="2400" dirty="0"/>
              <a:t>records history (1 Corinthians 10:11</a:t>
            </a:r>
            <a:r>
              <a:rPr lang="en-US" sz="2400" dirty="0" smtClean="0"/>
              <a:t>)</a:t>
            </a:r>
          </a:p>
          <a:p>
            <a:r>
              <a:rPr lang="en-US" sz="2400" dirty="0"/>
              <a:t>God writes down His words through</a:t>
            </a:r>
            <a:r>
              <a:rPr lang="en-US" sz="2400" b="1" dirty="0"/>
              <a:t> </a:t>
            </a:r>
            <a:r>
              <a:rPr lang="en-US" sz="2400" b="1" u="sng" dirty="0"/>
              <a:t>scribes</a:t>
            </a:r>
            <a:r>
              <a:rPr lang="en-US" sz="2400" b="1" dirty="0"/>
              <a:t> </a:t>
            </a:r>
            <a:r>
              <a:rPr lang="en-US" sz="2400" dirty="0"/>
              <a:t>(Jeremiah 36:4</a:t>
            </a:r>
            <a:r>
              <a:rPr lang="en-US" sz="2400" dirty="0" smtClean="0"/>
              <a:t>)</a:t>
            </a:r>
          </a:p>
          <a:p>
            <a:pPr marL="0" indent="0">
              <a:buNone/>
            </a:pPr>
            <a:r>
              <a:rPr lang="en-US" dirty="0" smtClean="0"/>
              <a:t>Jeremiah 36:4 Then </a:t>
            </a:r>
            <a:r>
              <a:rPr lang="en-US" dirty="0"/>
              <a:t>Jeremiah called Baruch the son of </a:t>
            </a:r>
            <a:r>
              <a:rPr lang="en-US" dirty="0" err="1"/>
              <a:t>Neriah</a:t>
            </a:r>
            <a:r>
              <a:rPr lang="en-US" dirty="0"/>
              <a:t>: and Baruch wrote from the mouth of Jeremiah all the words of the LORD, which he had spoken unto him, upon a roll of a book.</a:t>
            </a:r>
          </a:p>
        </p:txBody>
      </p:sp>
    </p:spTree>
    <p:extLst>
      <p:ext uri="{BB962C8B-B14F-4D97-AF65-F5344CB8AC3E}">
        <p14:creationId xmlns:p14="http://schemas.microsoft.com/office/powerpoint/2010/main" val="222928917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4: God's Words Copied and Distributed (Transmission)</a:t>
            </a:r>
          </a:p>
        </p:txBody>
      </p:sp>
      <p:sp>
        <p:nvSpPr>
          <p:cNvPr id="3" name="Content Placeholder 2"/>
          <p:cNvSpPr>
            <a:spLocks noGrp="1"/>
          </p:cNvSpPr>
          <p:nvPr>
            <p:ph idx="1"/>
          </p:nvPr>
        </p:nvSpPr>
        <p:spPr/>
        <p:txBody>
          <a:bodyPr>
            <a:normAutofit/>
          </a:bodyPr>
          <a:lstStyle/>
          <a:p>
            <a:r>
              <a:rPr lang="en-US" sz="2400" dirty="0" smtClean="0"/>
              <a:t>God's </a:t>
            </a:r>
            <a:r>
              <a:rPr lang="en-US" sz="2400" dirty="0"/>
              <a:t>words are </a:t>
            </a:r>
            <a:r>
              <a:rPr lang="en-US" sz="2400" b="1" u="sng" dirty="0"/>
              <a:t>copied</a:t>
            </a:r>
            <a:r>
              <a:rPr lang="en-US" sz="2400" dirty="0"/>
              <a:t> from medium to medium (Luke 16:27-31</a:t>
            </a:r>
            <a:r>
              <a:rPr lang="en-US" sz="2400" dirty="0" smtClean="0"/>
              <a:t>)</a:t>
            </a:r>
          </a:p>
          <a:p>
            <a:pPr marL="0" indent="0">
              <a:buNone/>
            </a:pPr>
            <a:r>
              <a:rPr lang="en-US" b="1" i="1" baseline="30000" dirty="0" smtClean="0"/>
              <a:t>Luke</a:t>
            </a:r>
            <a:r>
              <a:rPr lang="en-US" b="1" i="1" dirty="0" smtClean="0"/>
              <a:t> 16:27-31 </a:t>
            </a:r>
            <a:r>
              <a:rPr lang="en-US" i="1" dirty="0" smtClean="0"/>
              <a:t>Then </a:t>
            </a:r>
            <a:r>
              <a:rPr lang="en-US" i="1" dirty="0"/>
              <a:t>he said, I pray thee therefore, father, that thou </a:t>
            </a:r>
            <a:r>
              <a:rPr lang="en-US" i="1" dirty="0" err="1"/>
              <a:t>wouldest</a:t>
            </a:r>
            <a:r>
              <a:rPr lang="en-US" i="1" dirty="0"/>
              <a:t> send him to my father's </a:t>
            </a:r>
            <a:r>
              <a:rPr lang="en-US" i="1" dirty="0" smtClean="0"/>
              <a:t>house:</a:t>
            </a:r>
            <a:r>
              <a:rPr lang="en-US" b="1" i="1" baseline="30000" dirty="0" smtClean="0"/>
              <a:t>28</a:t>
            </a:r>
            <a:r>
              <a:rPr lang="en-US" b="1" i="1" baseline="30000" dirty="0"/>
              <a:t> </a:t>
            </a:r>
            <a:r>
              <a:rPr lang="en-US" i="1" dirty="0"/>
              <a:t>For I have five brethren; that he may testify unto them, lest they also come into this place of </a:t>
            </a:r>
            <a:r>
              <a:rPr lang="en-US" i="1" dirty="0" smtClean="0"/>
              <a:t>torment.</a:t>
            </a:r>
            <a:r>
              <a:rPr lang="en-US" b="1" i="1" baseline="30000" dirty="0" smtClean="0"/>
              <a:t>29</a:t>
            </a:r>
            <a:r>
              <a:rPr lang="en-US" b="1" i="1" baseline="30000" dirty="0"/>
              <a:t> </a:t>
            </a:r>
            <a:r>
              <a:rPr lang="en-US" i="1" dirty="0"/>
              <a:t>Abraham </a:t>
            </a:r>
            <a:r>
              <a:rPr lang="en-US" i="1" dirty="0" err="1"/>
              <a:t>saith</a:t>
            </a:r>
            <a:r>
              <a:rPr lang="en-US" i="1" dirty="0"/>
              <a:t> unto him, They have Moses and the prophets; let them hear </a:t>
            </a:r>
            <a:r>
              <a:rPr lang="en-US" i="1" dirty="0" smtClean="0"/>
              <a:t>them.</a:t>
            </a:r>
            <a:r>
              <a:rPr lang="en-US" b="1" i="1" baseline="30000" dirty="0" smtClean="0"/>
              <a:t>30</a:t>
            </a:r>
            <a:r>
              <a:rPr lang="en-US" b="1" i="1" baseline="30000" dirty="0"/>
              <a:t> </a:t>
            </a:r>
            <a:r>
              <a:rPr lang="en-US" i="1" dirty="0"/>
              <a:t>And he said, Nay, father Abraham: but if one went unto them from the dead, they will </a:t>
            </a:r>
            <a:r>
              <a:rPr lang="en-US" i="1" dirty="0" smtClean="0"/>
              <a:t>repent.</a:t>
            </a:r>
            <a:r>
              <a:rPr lang="en-US" b="1" i="1" baseline="30000" dirty="0" smtClean="0"/>
              <a:t>31</a:t>
            </a:r>
            <a:r>
              <a:rPr lang="en-US" b="1" i="1" baseline="30000" dirty="0"/>
              <a:t> </a:t>
            </a:r>
            <a:r>
              <a:rPr lang="en-US" i="1" dirty="0"/>
              <a:t>And he said unto him, If they hear not Moses and the prophets, neither will they be persuaded, though one rose from the dead.</a:t>
            </a:r>
          </a:p>
          <a:p>
            <a:endParaRPr lang="en-US" dirty="0"/>
          </a:p>
          <a:p>
            <a:endParaRPr lang="en-US" dirty="0"/>
          </a:p>
        </p:txBody>
      </p:sp>
    </p:spTree>
    <p:extLst>
      <p:ext uri="{BB962C8B-B14F-4D97-AF65-F5344CB8AC3E}">
        <p14:creationId xmlns:p14="http://schemas.microsoft.com/office/powerpoint/2010/main" val="39792636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4: God's Words Copied and Distributed (Transmission)</a:t>
            </a:r>
          </a:p>
        </p:txBody>
      </p:sp>
      <p:sp>
        <p:nvSpPr>
          <p:cNvPr id="3" name="Content Placeholder 2"/>
          <p:cNvSpPr>
            <a:spLocks noGrp="1"/>
          </p:cNvSpPr>
          <p:nvPr>
            <p:ph idx="1"/>
          </p:nvPr>
        </p:nvSpPr>
        <p:spPr>
          <a:xfrm>
            <a:off x="1069848" y="2121408"/>
            <a:ext cx="10425466" cy="4050792"/>
          </a:xfrm>
        </p:spPr>
        <p:txBody>
          <a:bodyPr/>
          <a:lstStyle/>
          <a:p>
            <a:r>
              <a:rPr lang="en-US" sz="2400" dirty="0"/>
              <a:t>God's words are </a:t>
            </a:r>
            <a:r>
              <a:rPr lang="en-US" sz="2400" b="1" u="sng" dirty="0"/>
              <a:t>copied</a:t>
            </a:r>
            <a:r>
              <a:rPr lang="en-US" sz="2400" dirty="0"/>
              <a:t> from medium to medium (Luke 16:27-31</a:t>
            </a:r>
            <a:r>
              <a:rPr lang="en-US" sz="2400" dirty="0" smtClean="0"/>
              <a:t>)</a:t>
            </a:r>
          </a:p>
          <a:p>
            <a:r>
              <a:rPr lang="en-US" sz="2400" dirty="0" smtClean="0"/>
              <a:t>God's </a:t>
            </a:r>
            <a:r>
              <a:rPr lang="en-US" sz="2400" dirty="0"/>
              <a:t>words are distributed through locality and culture (Romans 3:1-2)</a:t>
            </a:r>
          </a:p>
          <a:p>
            <a:r>
              <a:rPr lang="en-US" sz="2400" dirty="0"/>
              <a:t>God's words are distributed through time (Romans 15:4</a:t>
            </a:r>
            <a:r>
              <a:rPr lang="en-US" sz="2400" dirty="0" smtClean="0"/>
              <a:t>)</a:t>
            </a:r>
            <a:endParaRPr lang="en-US" sz="2400" dirty="0"/>
          </a:p>
          <a:p>
            <a:r>
              <a:rPr lang="en-US" sz="2400" dirty="0"/>
              <a:t>God's words are </a:t>
            </a:r>
            <a:r>
              <a:rPr lang="en-US" sz="2400" b="1" dirty="0"/>
              <a:t>accessible</a:t>
            </a:r>
            <a:r>
              <a:rPr lang="en-US" sz="2400" dirty="0"/>
              <a:t> (2 Timothy 2:15</a:t>
            </a:r>
            <a:r>
              <a:rPr lang="en-US" sz="2400" dirty="0" smtClean="0"/>
              <a:t>)</a:t>
            </a:r>
            <a:endParaRPr lang="en-US" sz="2400" dirty="0"/>
          </a:p>
          <a:p>
            <a:pPr marL="0" indent="0">
              <a:buNone/>
            </a:pPr>
            <a:r>
              <a:rPr lang="en-US" i="1" dirty="0" smtClean="0"/>
              <a:t>2 Timothy 2:15 Study </a:t>
            </a:r>
            <a:r>
              <a:rPr lang="en-US" i="1" dirty="0"/>
              <a:t>to shew thyself approved unto God, a workman that </a:t>
            </a:r>
            <a:r>
              <a:rPr lang="en-US" i="1" dirty="0" err="1"/>
              <a:t>needeth</a:t>
            </a:r>
            <a:r>
              <a:rPr lang="en-US" i="1" dirty="0"/>
              <a:t> not to be ashamed, rightly dividing the word of truth</a:t>
            </a:r>
          </a:p>
          <a:p>
            <a:endParaRPr lang="en-US" dirty="0"/>
          </a:p>
        </p:txBody>
      </p:sp>
    </p:spTree>
    <p:extLst>
      <p:ext uri="{BB962C8B-B14F-4D97-AF65-F5344CB8AC3E}">
        <p14:creationId xmlns:p14="http://schemas.microsoft.com/office/powerpoint/2010/main" val="34848117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5: God's Words Established (Canonization)</a:t>
            </a:r>
          </a:p>
        </p:txBody>
      </p:sp>
      <p:sp>
        <p:nvSpPr>
          <p:cNvPr id="3" name="Content Placeholder 2"/>
          <p:cNvSpPr>
            <a:spLocks noGrp="1"/>
          </p:cNvSpPr>
          <p:nvPr>
            <p:ph idx="1"/>
          </p:nvPr>
        </p:nvSpPr>
        <p:spPr/>
        <p:txBody>
          <a:bodyPr/>
          <a:lstStyle/>
          <a:p>
            <a:r>
              <a:rPr lang="en-US" sz="2400" dirty="0" smtClean="0"/>
              <a:t>God </a:t>
            </a:r>
            <a:r>
              <a:rPr lang="en-US" sz="2400" dirty="0"/>
              <a:t>has founded His word from the beginning and settled it </a:t>
            </a:r>
            <a:r>
              <a:rPr lang="en-US" sz="2400" b="1" u="sng" dirty="0"/>
              <a:t>forever</a:t>
            </a:r>
            <a:r>
              <a:rPr lang="en-US" sz="2400" dirty="0"/>
              <a:t> (Psalm 119:89, 152, 160; John 10:35</a:t>
            </a:r>
            <a:r>
              <a:rPr lang="en-US" sz="2400" dirty="0" smtClean="0"/>
              <a:t>)</a:t>
            </a:r>
          </a:p>
          <a:p>
            <a:endParaRPr lang="en-US" dirty="0" smtClean="0"/>
          </a:p>
          <a:p>
            <a:pPr marL="0" indent="0">
              <a:buNone/>
            </a:pPr>
            <a:r>
              <a:rPr lang="en-US" i="1" dirty="0" smtClean="0"/>
              <a:t>Psalm 119:89 LAMED</a:t>
            </a:r>
            <a:r>
              <a:rPr lang="en-US" i="1" dirty="0"/>
              <a:t>. For ever, O LORD, thy word is settled in heaven</a:t>
            </a:r>
            <a:r>
              <a:rPr lang="en-US" i="1" dirty="0" smtClean="0"/>
              <a:t>.</a:t>
            </a:r>
          </a:p>
          <a:p>
            <a:pPr marL="0" indent="0">
              <a:buNone/>
            </a:pPr>
            <a:r>
              <a:rPr lang="en-US" i="1" dirty="0" smtClean="0"/>
              <a:t>Psalm 119:152 Concerning </a:t>
            </a:r>
            <a:r>
              <a:rPr lang="en-US" i="1" dirty="0"/>
              <a:t>thy testimonies, I have known of old that thou hast founded them for ever</a:t>
            </a:r>
            <a:r>
              <a:rPr lang="en-US" i="1" dirty="0" smtClean="0"/>
              <a:t>.</a:t>
            </a:r>
          </a:p>
          <a:p>
            <a:pPr marL="0" indent="0">
              <a:buNone/>
            </a:pPr>
            <a:r>
              <a:rPr lang="en-US" i="1" dirty="0" smtClean="0"/>
              <a:t>John 10:35 If </a:t>
            </a:r>
            <a:r>
              <a:rPr lang="en-US" i="1" dirty="0"/>
              <a:t>he called them gods, unto whom the word of God came, and the scripture cannot be broken;</a:t>
            </a:r>
          </a:p>
          <a:p>
            <a:pPr marL="0" indent="0">
              <a:buNone/>
            </a:pPr>
            <a:endParaRPr lang="en-US" dirty="0"/>
          </a:p>
        </p:txBody>
      </p:sp>
    </p:spTree>
    <p:extLst>
      <p:ext uri="{BB962C8B-B14F-4D97-AF65-F5344CB8AC3E}">
        <p14:creationId xmlns:p14="http://schemas.microsoft.com/office/powerpoint/2010/main" val="22617485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5: God's Words Established (Canonization)</a:t>
            </a:r>
          </a:p>
        </p:txBody>
      </p:sp>
      <p:sp>
        <p:nvSpPr>
          <p:cNvPr id="3" name="Content Placeholder 2"/>
          <p:cNvSpPr>
            <a:spLocks noGrp="1"/>
          </p:cNvSpPr>
          <p:nvPr>
            <p:ph idx="1"/>
          </p:nvPr>
        </p:nvSpPr>
        <p:spPr/>
        <p:txBody>
          <a:bodyPr>
            <a:normAutofit/>
          </a:bodyPr>
          <a:lstStyle/>
          <a:p>
            <a:r>
              <a:rPr lang="en-US" sz="2400" dirty="0"/>
              <a:t>God has founded His word from the beginning and settled it </a:t>
            </a:r>
            <a:r>
              <a:rPr lang="en-US" sz="2400" b="1" u="sng" dirty="0"/>
              <a:t>forever</a:t>
            </a:r>
            <a:r>
              <a:rPr lang="en-US" sz="2400" dirty="0"/>
              <a:t> (Psalm 119:89, 152, 160; John 10:35</a:t>
            </a:r>
            <a:r>
              <a:rPr lang="en-US" sz="2400" dirty="0" smtClean="0"/>
              <a:t>)</a:t>
            </a:r>
          </a:p>
          <a:p>
            <a:r>
              <a:rPr lang="en-US" sz="2400" dirty="0" smtClean="0"/>
              <a:t>God </a:t>
            </a:r>
            <a:r>
              <a:rPr lang="en-US" sz="2400" dirty="0"/>
              <a:t>commands for His words to not be added to or </a:t>
            </a:r>
            <a:r>
              <a:rPr lang="en-US" sz="2400" b="1" u="sng" dirty="0"/>
              <a:t>diminished</a:t>
            </a:r>
            <a:r>
              <a:rPr lang="en-US" sz="2400" dirty="0"/>
              <a:t> from (Deuteronomy 4:2; Proverbs 30:6; Matthew 15:8-9; Revelation 22:18-19</a:t>
            </a:r>
            <a:r>
              <a:rPr lang="en-US" sz="2400" dirty="0" smtClean="0"/>
              <a:t>)</a:t>
            </a:r>
          </a:p>
          <a:p>
            <a:endParaRPr lang="en-US" dirty="0"/>
          </a:p>
          <a:p>
            <a:pPr marL="0" indent="0">
              <a:buNone/>
            </a:pPr>
            <a:r>
              <a:rPr lang="en-US" i="1" dirty="0" smtClean="0"/>
              <a:t>Revelation 22:18 For </a:t>
            </a:r>
            <a:r>
              <a:rPr lang="en-US" i="1" dirty="0"/>
              <a:t>I testify unto every man that </a:t>
            </a:r>
            <a:r>
              <a:rPr lang="en-US" i="1" dirty="0" err="1"/>
              <a:t>heareth</a:t>
            </a:r>
            <a:r>
              <a:rPr lang="en-US" i="1" dirty="0"/>
              <a:t> the words of the prophecy of this book, If any man shall add unto these things, God shall add unto him the plagues that are written in this book</a:t>
            </a:r>
            <a:r>
              <a:rPr lang="en-US" i="1" dirty="0" smtClean="0"/>
              <a:t>: </a:t>
            </a:r>
            <a:r>
              <a:rPr lang="en-US" i="1" dirty="0"/>
              <a:t>And if any man shall take away from the words of the book of this prophecy, God shall take away his part out of the book of life, and out of the holy city, and from the things which are written in this book.</a:t>
            </a:r>
          </a:p>
          <a:p>
            <a:endParaRPr lang="en-US" dirty="0"/>
          </a:p>
        </p:txBody>
      </p:sp>
    </p:spTree>
    <p:extLst>
      <p:ext uri="{BB962C8B-B14F-4D97-AF65-F5344CB8AC3E}">
        <p14:creationId xmlns:p14="http://schemas.microsoft.com/office/powerpoint/2010/main" val="259114418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6: God's Words Translated (Translation)</a:t>
            </a:r>
          </a:p>
        </p:txBody>
      </p:sp>
      <p:sp>
        <p:nvSpPr>
          <p:cNvPr id="3" name="Content Placeholder 2"/>
          <p:cNvSpPr>
            <a:spLocks noGrp="1"/>
          </p:cNvSpPr>
          <p:nvPr>
            <p:ph idx="1"/>
          </p:nvPr>
        </p:nvSpPr>
        <p:spPr/>
        <p:txBody>
          <a:bodyPr>
            <a:normAutofit fontScale="85000" lnSpcReduction="10000"/>
          </a:bodyPr>
          <a:lstStyle/>
          <a:p>
            <a:r>
              <a:rPr lang="en-US" sz="2600" dirty="0" smtClean="0"/>
              <a:t>God's </a:t>
            </a:r>
            <a:r>
              <a:rPr lang="en-US" sz="2600" dirty="0"/>
              <a:t>words can be declared in multiple languages simultaneously (Genesis 31:47; Luke 23:38; Acts 2:4-11; Revelation 9:11; ) </a:t>
            </a:r>
          </a:p>
          <a:p>
            <a:r>
              <a:rPr lang="en-US" sz="2600" dirty="0" smtClean="0"/>
              <a:t>God </a:t>
            </a:r>
            <a:r>
              <a:rPr lang="en-US" sz="2600" dirty="0"/>
              <a:t>translates</a:t>
            </a:r>
            <a:r>
              <a:rPr lang="en-US" sz="2600" u="sng" dirty="0"/>
              <a:t> </a:t>
            </a:r>
            <a:r>
              <a:rPr lang="en-US" sz="2600" dirty="0"/>
              <a:t>His words (Daniel 5:25-28; Matthew 27:46 / Mark 15:34; John 1:41; Revelation 16:16) </a:t>
            </a:r>
          </a:p>
          <a:p>
            <a:r>
              <a:rPr lang="en-US" sz="2600" dirty="0" smtClean="0"/>
              <a:t>God's </a:t>
            </a:r>
            <a:r>
              <a:rPr lang="en-US" sz="2600" dirty="0"/>
              <a:t>words will be received of every kindred, tongue, people and nation (Revelation 5:9; 14:6) </a:t>
            </a:r>
          </a:p>
          <a:p>
            <a:r>
              <a:rPr lang="en-US" sz="2600" dirty="0" smtClean="0"/>
              <a:t>Jesus </a:t>
            </a:r>
            <a:r>
              <a:rPr lang="en-US" sz="2600" dirty="0"/>
              <a:t>commands His church to </a:t>
            </a:r>
            <a:r>
              <a:rPr lang="en-US" sz="2600" b="1" u="sng" dirty="0"/>
              <a:t>teach</a:t>
            </a:r>
            <a:r>
              <a:rPr lang="en-US" sz="2600" b="1" dirty="0"/>
              <a:t> </a:t>
            </a:r>
            <a:r>
              <a:rPr lang="en-US" sz="2600" dirty="0"/>
              <a:t>all His commandments to all nations (Matthew 28:18-20</a:t>
            </a:r>
            <a:r>
              <a:rPr lang="en-US" sz="2600" dirty="0" smtClean="0"/>
              <a:t>)</a:t>
            </a:r>
          </a:p>
          <a:p>
            <a:endParaRPr lang="en-US" dirty="0"/>
          </a:p>
          <a:p>
            <a:pPr marL="0" indent="0">
              <a:buNone/>
            </a:pPr>
            <a:r>
              <a:rPr lang="en-US" i="1" dirty="0" smtClean="0"/>
              <a:t>Matthew 28:18-20 And </a:t>
            </a:r>
            <a:r>
              <a:rPr lang="en-US" i="1" dirty="0"/>
              <a:t>Jesus came and </a:t>
            </a:r>
            <a:r>
              <a:rPr lang="en-US" i="1" dirty="0" err="1"/>
              <a:t>spake</a:t>
            </a:r>
            <a:r>
              <a:rPr lang="en-US" i="1" dirty="0"/>
              <a:t> unto them, saying, All power is given unto me in heaven and in earth</a:t>
            </a:r>
            <a:r>
              <a:rPr lang="en-US" i="1" dirty="0" smtClean="0"/>
              <a:t>. </a:t>
            </a:r>
            <a:r>
              <a:rPr lang="en-US" i="1" dirty="0"/>
              <a:t>Go ye therefore, and teach all nations, baptizing them in the name of the Father, and of the Son, and of the Holy Ghost</a:t>
            </a:r>
            <a:r>
              <a:rPr lang="en-US" i="1" dirty="0" smtClean="0"/>
              <a:t>: </a:t>
            </a:r>
            <a:r>
              <a:rPr lang="en-US" i="1" dirty="0"/>
              <a:t>Teaching them to observe all things whatsoever I have commanded you: and, lo, I am with you </a:t>
            </a:r>
            <a:r>
              <a:rPr lang="en-US" i="1" dirty="0" err="1"/>
              <a:t>alway</a:t>
            </a:r>
            <a:r>
              <a:rPr lang="en-US" i="1" dirty="0"/>
              <a:t>, even unto the end of the world. Amen.</a:t>
            </a:r>
          </a:p>
        </p:txBody>
      </p:sp>
    </p:spTree>
    <p:extLst>
      <p:ext uri="{BB962C8B-B14F-4D97-AF65-F5344CB8AC3E}">
        <p14:creationId xmlns:p14="http://schemas.microsoft.com/office/powerpoint/2010/main" val="226136240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7: God's Words Preserved (Preservation) </a:t>
            </a:r>
          </a:p>
        </p:txBody>
      </p:sp>
      <p:sp>
        <p:nvSpPr>
          <p:cNvPr id="3" name="Content Placeholder 2"/>
          <p:cNvSpPr>
            <a:spLocks noGrp="1"/>
          </p:cNvSpPr>
          <p:nvPr>
            <p:ph idx="1"/>
          </p:nvPr>
        </p:nvSpPr>
        <p:spPr>
          <a:xfrm>
            <a:off x="1069848" y="2121408"/>
            <a:ext cx="10058400" cy="4462272"/>
          </a:xfrm>
        </p:spPr>
        <p:txBody>
          <a:bodyPr>
            <a:normAutofit fontScale="92500" lnSpcReduction="20000"/>
          </a:bodyPr>
          <a:lstStyle/>
          <a:p>
            <a:r>
              <a:rPr lang="en-US" sz="2400" dirty="0" smtClean="0"/>
              <a:t>God </a:t>
            </a:r>
            <a:r>
              <a:rPr lang="en-US" sz="2400" b="1" u="sng" dirty="0"/>
              <a:t>preserves</a:t>
            </a:r>
            <a:r>
              <a:rPr lang="en-US" sz="2400" dirty="0"/>
              <a:t> His words, even when physically destroyed (Exodus 32:19; 34:1, 4; Jeremiah 36:27-32) </a:t>
            </a:r>
            <a:endParaRPr lang="en-US" sz="2400" dirty="0" smtClean="0"/>
          </a:p>
          <a:p>
            <a:endParaRPr lang="en-US" sz="2400" dirty="0" smtClean="0"/>
          </a:p>
          <a:p>
            <a:pPr marL="0" indent="0">
              <a:buNone/>
            </a:pPr>
            <a:r>
              <a:rPr lang="en-US" b="1" i="1" baseline="30000" dirty="0" smtClean="0"/>
              <a:t>Jeremiah</a:t>
            </a:r>
            <a:r>
              <a:rPr lang="en-US" b="1" i="1" dirty="0" smtClean="0"/>
              <a:t> 36:</a:t>
            </a:r>
            <a:r>
              <a:rPr lang="en-US" b="1" i="1" baseline="30000" dirty="0" smtClean="0"/>
              <a:t>27</a:t>
            </a:r>
            <a:r>
              <a:rPr lang="en-US" b="1" i="1" baseline="30000" dirty="0"/>
              <a:t> </a:t>
            </a:r>
            <a:r>
              <a:rPr lang="en-US" i="1" dirty="0"/>
              <a:t>Then the word of the </a:t>
            </a:r>
            <a:r>
              <a:rPr lang="en-US" i="1" cap="small" dirty="0"/>
              <a:t>Lord</a:t>
            </a:r>
            <a:r>
              <a:rPr lang="en-US" i="1" dirty="0"/>
              <a:t> came to Jeremiah, after that the king had burned the roll, and the words which Baruch wrote at the mouth of Jeremiah, </a:t>
            </a:r>
            <a:r>
              <a:rPr lang="en-US" i="1" dirty="0" smtClean="0"/>
              <a:t>saying,</a:t>
            </a:r>
            <a:r>
              <a:rPr lang="en-US" b="1" i="1" baseline="30000" dirty="0" smtClean="0"/>
              <a:t>28</a:t>
            </a:r>
            <a:r>
              <a:rPr lang="en-US" b="1" i="1" baseline="30000" dirty="0"/>
              <a:t> </a:t>
            </a:r>
            <a:r>
              <a:rPr lang="en-US" i="1" dirty="0"/>
              <a:t>Take thee again another roll, and write in it all the former words that were in the first roll, which </a:t>
            </a:r>
            <a:r>
              <a:rPr lang="en-US" i="1" dirty="0" err="1"/>
              <a:t>Jehoiakim</a:t>
            </a:r>
            <a:r>
              <a:rPr lang="en-US" i="1" dirty="0"/>
              <a:t> the king of Judah hath </a:t>
            </a:r>
            <a:r>
              <a:rPr lang="en-US" i="1" dirty="0" smtClean="0"/>
              <a:t>burned.</a:t>
            </a:r>
            <a:r>
              <a:rPr lang="en-US" b="1" i="1" baseline="30000" dirty="0" smtClean="0"/>
              <a:t>29</a:t>
            </a:r>
            <a:r>
              <a:rPr lang="en-US" b="1" i="1" baseline="30000" dirty="0"/>
              <a:t> </a:t>
            </a:r>
            <a:r>
              <a:rPr lang="en-US" i="1" dirty="0"/>
              <a:t>And thou shalt say to </a:t>
            </a:r>
            <a:r>
              <a:rPr lang="en-US" i="1" dirty="0" err="1"/>
              <a:t>Jehoiakim</a:t>
            </a:r>
            <a:r>
              <a:rPr lang="en-US" i="1" dirty="0"/>
              <a:t> king of Judah, Thus </a:t>
            </a:r>
            <a:r>
              <a:rPr lang="en-US" i="1" dirty="0" err="1"/>
              <a:t>saith</a:t>
            </a:r>
            <a:r>
              <a:rPr lang="en-US" i="1" dirty="0"/>
              <a:t> </a:t>
            </a:r>
            <a:r>
              <a:rPr lang="en-US" i="1" dirty="0" err="1"/>
              <a:t>the</a:t>
            </a:r>
            <a:r>
              <a:rPr lang="en-US" i="1" cap="small" dirty="0" err="1"/>
              <a:t>Lord</a:t>
            </a:r>
            <a:r>
              <a:rPr lang="en-US" i="1" dirty="0"/>
              <a:t>; Thou hast burned this roll, saying, Why hast thou written therein, saying, The king of Babylon shall certainly come and destroy this land, and shall cause to cease from thence man and </a:t>
            </a:r>
            <a:r>
              <a:rPr lang="en-US" i="1" dirty="0" smtClean="0"/>
              <a:t>beast?</a:t>
            </a:r>
            <a:r>
              <a:rPr lang="en-US" b="1" i="1" baseline="30000" dirty="0" smtClean="0"/>
              <a:t>30</a:t>
            </a:r>
            <a:r>
              <a:rPr lang="en-US" b="1" i="1" baseline="30000" dirty="0"/>
              <a:t> </a:t>
            </a:r>
            <a:r>
              <a:rPr lang="en-US" i="1" dirty="0"/>
              <a:t>Therefore thus </a:t>
            </a:r>
            <a:r>
              <a:rPr lang="en-US" i="1" dirty="0" err="1"/>
              <a:t>saith</a:t>
            </a:r>
            <a:r>
              <a:rPr lang="en-US" i="1" dirty="0"/>
              <a:t> the </a:t>
            </a:r>
            <a:r>
              <a:rPr lang="en-US" i="1" cap="small" dirty="0"/>
              <a:t>Lord</a:t>
            </a:r>
            <a:r>
              <a:rPr lang="en-US" i="1" dirty="0"/>
              <a:t> of </a:t>
            </a:r>
            <a:r>
              <a:rPr lang="en-US" i="1" dirty="0" err="1"/>
              <a:t>Jehoiakim</a:t>
            </a:r>
            <a:r>
              <a:rPr lang="en-US" i="1" dirty="0"/>
              <a:t> king of Judah; He shall have none to sit upon the throne of David: and his dead body shall be cast out in the day to the heat, and in the night to the </a:t>
            </a:r>
            <a:r>
              <a:rPr lang="en-US" i="1" dirty="0" smtClean="0"/>
              <a:t>frost.</a:t>
            </a:r>
            <a:r>
              <a:rPr lang="en-US" b="1" i="1" baseline="30000" dirty="0" smtClean="0"/>
              <a:t>31</a:t>
            </a:r>
            <a:r>
              <a:rPr lang="en-US" b="1" i="1" baseline="30000" dirty="0"/>
              <a:t> </a:t>
            </a:r>
            <a:r>
              <a:rPr lang="en-US" i="1" dirty="0"/>
              <a:t>And I will punish him and his seed and his servants for their iniquity; and I will bring upon them, and upon the inhabitants of Jerusalem, and upon the men of Judah, all the evil that I have pronounced against them; but they hearkened </a:t>
            </a:r>
            <a:r>
              <a:rPr lang="en-US" i="1" dirty="0" smtClean="0"/>
              <a:t>not.</a:t>
            </a:r>
            <a:r>
              <a:rPr lang="en-US" b="1" i="1" baseline="30000" dirty="0" smtClean="0"/>
              <a:t>32</a:t>
            </a:r>
            <a:r>
              <a:rPr lang="en-US" b="1" i="1" baseline="30000" dirty="0"/>
              <a:t> </a:t>
            </a:r>
            <a:r>
              <a:rPr lang="en-US" i="1" u="sng" dirty="0"/>
              <a:t>Then took Jeremiah another roll, and gave it to Baruch the scribe, the son of </a:t>
            </a:r>
            <a:r>
              <a:rPr lang="en-US" i="1" u="sng" dirty="0" err="1"/>
              <a:t>Neriah</a:t>
            </a:r>
            <a:r>
              <a:rPr lang="en-US" i="1" u="sng" dirty="0"/>
              <a:t>; who wrote therein from the mouth of Jeremiah all the words of the book which </a:t>
            </a:r>
            <a:r>
              <a:rPr lang="en-US" i="1" u="sng" dirty="0" err="1"/>
              <a:t>Jehoiakim</a:t>
            </a:r>
            <a:r>
              <a:rPr lang="en-US" i="1" u="sng" dirty="0"/>
              <a:t> king of Judah had burned in the fire: and there were added besides unto them many like words.</a:t>
            </a:r>
          </a:p>
          <a:p>
            <a:endParaRPr lang="en-US" sz="2400" dirty="0"/>
          </a:p>
        </p:txBody>
      </p:sp>
    </p:spTree>
    <p:extLst>
      <p:ext uri="{BB962C8B-B14F-4D97-AF65-F5344CB8AC3E}">
        <p14:creationId xmlns:p14="http://schemas.microsoft.com/office/powerpoint/2010/main" val="11304298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Stage 7: God's Words Preserved (Preservation) </a:t>
            </a:r>
          </a:p>
        </p:txBody>
      </p:sp>
      <p:sp>
        <p:nvSpPr>
          <p:cNvPr id="3" name="Content Placeholder 2"/>
          <p:cNvSpPr>
            <a:spLocks noGrp="1"/>
          </p:cNvSpPr>
          <p:nvPr>
            <p:ph idx="1"/>
          </p:nvPr>
        </p:nvSpPr>
        <p:spPr/>
        <p:txBody>
          <a:bodyPr/>
          <a:lstStyle/>
          <a:p>
            <a:r>
              <a:rPr lang="en-US" sz="2400" dirty="0"/>
              <a:t>God </a:t>
            </a:r>
            <a:r>
              <a:rPr lang="en-US" sz="2400" b="1" u="sng" dirty="0"/>
              <a:t>preserves</a:t>
            </a:r>
            <a:r>
              <a:rPr lang="en-US" sz="2400" dirty="0"/>
              <a:t> His words, even when physically destroyed (Exodus 32:19; 34:1, 4; Jeremiah 36:27-32) </a:t>
            </a:r>
            <a:endParaRPr lang="en-US" sz="2400" dirty="0" smtClean="0"/>
          </a:p>
          <a:p>
            <a:r>
              <a:rPr lang="en-US" sz="2400" dirty="0" smtClean="0"/>
              <a:t>God </a:t>
            </a:r>
            <a:r>
              <a:rPr lang="en-US" sz="2400" dirty="0"/>
              <a:t>keeps His words forever (Psalms 12:6-7; Isaiah 40:8; Matthew 24:35 / Mark 13:31; 1 Peter 1:24-25) </a:t>
            </a:r>
          </a:p>
          <a:p>
            <a:r>
              <a:rPr lang="en-US" sz="2400" dirty="0"/>
              <a:t>God keeps His words in His children forever (Isaiah 59:21) </a:t>
            </a:r>
          </a:p>
          <a:p>
            <a:r>
              <a:rPr lang="en-US" sz="2400" dirty="0"/>
              <a:t>God preserves the power of His words (Luke 16:17) </a:t>
            </a:r>
          </a:p>
          <a:p>
            <a:r>
              <a:rPr lang="en-US" sz="2400" dirty="0"/>
              <a:t>God punishes those who attack His word (Revelation 22:18-19)</a:t>
            </a:r>
          </a:p>
          <a:p>
            <a:endParaRPr lang="en-US" dirty="0"/>
          </a:p>
        </p:txBody>
      </p:sp>
    </p:spTree>
    <p:extLst>
      <p:ext uri="{BB962C8B-B14F-4D97-AF65-F5344CB8AC3E}">
        <p14:creationId xmlns:p14="http://schemas.microsoft.com/office/powerpoint/2010/main" val="4307871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many think about the bible</a:t>
            </a:r>
            <a:endParaRPr lang="en-US" dirty="0"/>
          </a:p>
        </p:txBody>
      </p:sp>
      <p:sp>
        <p:nvSpPr>
          <p:cNvPr id="3" name="Content Placeholder 2"/>
          <p:cNvSpPr>
            <a:spLocks noGrp="1"/>
          </p:cNvSpPr>
          <p:nvPr>
            <p:ph idx="1"/>
          </p:nvPr>
        </p:nvSpPr>
        <p:spPr/>
        <p:txBody>
          <a:bodyPr>
            <a:normAutofit/>
          </a:bodyPr>
          <a:lstStyle/>
          <a:p>
            <a:r>
              <a:rPr lang="en-US" sz="2400" dirty="0" smtClean="0"/>
              <a:t>The bible is NOT </a:t>
            </a:r>
            <a:r>
              <a:rPr lang="en-US" sz="2400" u="sng" dirty="0" smtClean="0"/>
              <a:t>myth or fairy tale</a:t>
            </a:r>
          </a:p>
        </p:txBody>
      </p:sp>
    </p:spTree>
    <p:extLst>
      <p:ext uri="{BB962C8B-B14F-4D97-AF65-F5344CB8AC3E}">
        <p14:creationId xmlns:p14="http://schemas.microsoft.com/office/powerpoint/2010/main" val="392649014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3290534"/>
          </a:xfrm>
        </p:spPr>
        <p:txBody>
          <a:bodyPr>
            <a:normAutofit/>
          </a:bodyPr>
          <a:lstStyle/>
          <a:p>
            <a:r>
              <a:rPr lang="en-US" dirty="0" smtClean="0"/>
              <a:t>After all that God has done to protect his words and deliver them to your hands…what is necessary for you to understand it? </a:t>
            </a:r>
            <a:r>
              <a:rPr lang="en-US" u="sng" dirty="0" smtClean="0"/>
              <a:t>God’s Mind</a:t>
            </a:r>
            <a:endParaRPr lang="en-US" u="sng" dirty="0"/>
          </a:p>
        </p:txBody>
      </p:sp>
      <p:sp>
        <p:nvSpPr>
          <p:cNvPr id="3" name="Content Placeholder 2"/>
          <p:cNvSpPr>
            <a:spLocks noGrp="1"/>
          </p:cNvSpPr>
          <p:nvPr>
            <p:ph idx="1"/>
          </p:nvPr>
        </p:nvSpPr>
        <p:spPr>
          <a:xfrm>
            <a:off x="1069848" y="3984170"/>
            <a:ext cx="10058400" cy="2188029"/>
          </a:xfrm>
        </p:spPr>
        <p:txBody>
          <a:bodyPr/>
          <a:lstStyle/>
          <a:p>
            <a:pPr marL="0" indent="0">
              <a:buNone/>
            </a:pPr>
            <a:r>
              <a:rPr lang="en-US" dirty="0" smtClean="0"/>
              <a:t>1 </a:t>
            </a:r>
            <a:r>
              <a:rPr lang="en-US" dirty="0" err="1" smtClean="0"/>
              <a:t>Cor</a:t>
            </a:r>
            <a:r>
              <a:rPr lang="en-US" dirty="0" smtClean="0"/>
              <a:t> 2:14 Which </a:t>
            </a:r>
            <a:r>
              <a:rPr lang="en-US" dirty="0"/>
              <a:t>things also we speak, not in the words which man's </a:t>
            </a:r>
            <a:r>
              <a:rPr lang="en-US" dirty="0" smtClean="0"/>
              <a:t>wisdom </a:t>
            </a:r>
            <a:r>
              <a:rPr lang="en-US" dirty="0" err="1" smtClean="0"/>
              <a:t>teacheth</a:t>
            </a:r>
            <a:r>
              <a:rPr lang="en-US" dirty="0"/>
              <a:t>, but which the </a:t>
            </a:r>
            <a:r>
              <a:rPr lang="en-US" u="sng" dirty="0"/>
              <a:t>Holy Ghost </a:t>
            </a:r>
            <a:r>
              <a:rPr lang="en-US" u="sng" dirty="0" err="1"/>
              <a:t>teacheth</a:t>
            </a:r>
            <a:r>
              <a:rPr lang="en-US" dirty="0"/>
              <a:t>; comparing spiritual things with spiritual</a:t>
            </a:r>
            <a:r>
              <a:rPr lang="en-US" dirty="0" smtClean="0"/>
              <a:t>. </a:t>
            </a:r>
            <a:r>
              <a:rPr lang="en-US" dirty="0"/>
              <a:t>But he that is spiritual </a:t>
            </a:r>
            <a:r>
              <a:rPr lang="en-US" dirty="0" err="1"/>
              <a:t>judgeth</a:t>
            </a:r>
            <a:r>
              <a:rPr lang="en-US" dirty="0"/>
              <a:t> all things, yet he himself is judged of no man</a:t>
            </a:r>
            <a:r>
              <a:rPr lang="en-US" dirty="0" smtClean="0"/>
              <a:t>. </a:t>
            </a:r>
            <a:r>
              <a:rPr lang="en-US" dirty="0"/>
              <a:t>For who hath known the mind of the Lord, that he may instruct him? </a:t>
            </a:r>
            <a:r>
              <a:rPr lang="en-US" u="sng" dirty="0"/>
              <a:t>But we have the mind of Christ.</a:t>
            </a:r>
          </a:p>
        </p:txBody>
      </p:sp>
    </p:spTree>
    <p:extLst>
      <p:ext uri="{BB962C8B-B14F-4D97-AF65-F5344CB8AC3E}">
        <p14:creationId xmlns:p14="http://schemas.microsoft.com/office/powerpoint/2010/main" val="14290054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Holy spirit as teacher</a:t>
            </a:r>
            <a:endParaRPr lang="en-US" dirty="0"/>
          </a:p>
        </p:txBody>
      </p:sp>
      <p:sp>
        <p:nvSpPr>
          <p:cNvPr id="2" name="Subtitle 1"/>
          <p:cNvSpPr>
            <a:spLocks noGrp="1"/>
          </p:cNvSpPr>
          <p:nvPr>
            <p:ph type="subTitle" idx="1"/>
          </p:nvPr>
        </p:nvSpPr>
        <p:spPr/>
        <p:txBody>
          <a:bodyPr/>
          <a:lstStyle/>
          <a:p>
            <a:endParaRPr lang="en-US" dirty="0"/>
          </a:p>
        </p:txBody>
      </p:sp>
    </p:spTree>
    <p:extLst>
      <p:ext uri="{BB962C8B-B14F-4D97-AF65-F5344CB8AC3E}">
        <p14:creationId xmlns:p14="http://schemas.microsoft.com/office/powerpoint/2010/main" val="22761704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Teaching: can’t do it if no one is learning	</a:t>
            </a:r>
            <a:endParaRPr lang="en-US" dirty="0"/>
          </a:p>
        </p:txBody>
      </p:sp>
      <p:sp>
        <p:nvSpPr>
          <p:cNvPr id="3" name="Content Placeholder 2"/>
          <p:cNvSpPr>
            <a:spLocks noGrp="1"/>
          </p:cNvSpPr>
          <p:nvPr>
            <p:ph idx="1"/>
          </p:nvPr>
        </p:nvSpPr>
        <p:spPr>
          <a:xfrm>
            <a:off x="4019006" y="1682932"/>
            <a:ext cx="7520940" cy="3232677"/>
          </a:xfrm>
        </p:spPr>
        <p:txBody>
          <a:bodyPr>
            <a:normAutofit/>
          </a:bodyPr>
          <a:lstStyle/>
          <a:p>
            <a:pPr>
              <a:buFont typeface="Arial" panose="020B0604020202020204" pitchFamily="34" charset="0"/>
              <a:buChar char="•"/>
            </a:pPr>
            <a:r>
              <a:rPr lang="en-US" dirty="0"/>
              <a:t>Before we get to talking about our teacher, lets discuss learning.</a:t>
            </a:r>
          </a:p>
          <a:p>
            <a:r>
              <a:rPr lang="en-US" dirty="0"/>
              <a:t>	</a:t>
            </a:r>
            <a:endParaRPr lang="en-US" dirty="0"/>
          </a:p>
          <a:p>
            <a:pPr>
              <a:buFont typeface="Arial" panose="020B0604020202020204" pitchFamily="34" charset="0"/>
              <a:buChar char="•"/>
            </a:pPr>
            <a:r>
              <a:rPr lang="en-US" dirty="0"/>
              <a:t>If </a:t>
            </a:r>
            <a:r>
              <a:rPr lang="en-US" dirty="0"/>
              <a:t>you google the definition of learning you will come to:</a:t>
            </a:r>
          </a:p>
          <a:p>
            <a:pPr lvl="0"/>
            <a:r>
              <a:rPr lang="en-US" dirty="0"/>
              <a:t>		the </a:t>
            </a:r>
            <a:r>
              <a:rPr lang="en-US" dirty="0"/>
              <a:t>acquisition of knowledge or skills through experience, study, or by </a:t>
            </a:r>
            <a:r>
              <a:rPr lang="en-US" dirty="0"/>
              <a:t>being </a:t>
            </a:r>
            <a:r>
              <a:rPr lang="en-US" dirty="0"/>
              <a:t>taught</a:t>
            </a:r>
            <a:r>
              <a:rPr lang="en-US" dirty="0"/>
              <a:t>.</a:t>
            </a:r>
          </a:p>
          <a:p>
            <a:pPr lvl="0"/>
            <a:endParaRPr lang="en-US" dirty="0"/>
          </a:p>
          <a:p>
            <a:pPr>
              <a:buFont typeface="Arial" panose="020B0604020202020204" pitchFamily="34" charset="0"/>
              <a:buChar char="•"/>
            </a:pPr>
            <a:r>
              <a:rPr lang="en-US" dirty="0"/>
              <a:t>Synonyms </a:t>
            </a:r>
            <a:r>
              <a:rPr lang="en-US" dirty="0"/>
              <a:t>include: </a:t>
            </a:r>
            <a:r>
              <a:rPr lang="en-US" dirty="0">
                <a:hlinkClick r:id="rId2"/>
              </a:rPr>
              <a:t>enlightenment</a:t>
            </a:r>
            <a:r>
              <a:rPr lang="en-US" dirty="0"/>
              <a:t> ,</a:t>
            </a:r>
            <a:r>
              <a:rPr lang="en-US" dirty="0">
                <a:hlinkClick r:id="rId3"/>
              </a:rPr>
              <a:t>illumination</a:t>
            </a:r>
            <a:r>
              <a:rPr lang="en-US" dirty="0"/>
              <a:t>, </a:t>
            </a:r>
            <a:r>
              <a:rPr lang="en-US" dirty="0">
                <a:hlinkClick r:id="rId4"/>
              </a:rPr>
              <a:t>edification</a:t>
            </a:r>
            <a:r>
              <a:rPr lang="en-US" dirty="0"/>
              <a:t> </a:t>
            </a:r>
          </a:p>
          <a:p>
            <a:endParaRPr lang="en-US" dirty="0"/>
          </a:p>
        </p:txBody>
      </p:sp>
    </p:spTree>
    <p:extLst>
      <p:ext uri="{BB962C8B-B14F-4D97-AF65-F5344CB8AC3E}">
        <p14:creationId xmlns:p14="http://schemas.microsoft.com/office/powerpoint/2010/main" val="427350193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 </a:t>
            </a:r>
            <a:r>
              <a:rPr lang="en-US" dirty="0" smtClean="0"/>
              <a:t>learning </a:t>
            </a:r>
            <a:r>
              <a:rPr lang="en-US" dirty="0"/>
              <a:t>is like the digestive system</a:t>
            </a:r>
          </a:p>
        </p:txBody>
      </p:sp>
      <p:sp>
        <p:nvSpPr>
          <p:cNvPr id="3" name="Content Placeholder 2"/>
          <p:cNvSpPr>
            <a:spLocks noGrp="1"/>
          </p:cNvSpPr>
          <p:nvPr>
            <p:ph idx="1"/>
          </p:nvPr>
        </p:nvSpPr>
        <p:spPr/>
        <p:txBody>
          <a:bodyPr>
            <a:normAutofit/>
          </a:bodyPr>
          <a:lstStyle/>
          <a:p>
            <a:r>
              <a:rPr lang="en-US" dirty="0"/>
              <a:t>The first phase is </a:t>
            </a:r>
            <a:r>
              <a:rPr lang="en-US" dirty="0"/>
              <a:t>ingestion: </a:t>
            </a:r>
            <a:endParaRPr lang="en-US" dirty="0"/>
          </a:p>
          <a:p>
            <a:r>
              <a:rPr lang="en-US" dirty="0"/>
              <a:t>	</a:t>
            </a:r>
            <a:r>
              <a:rPr lang="en-US" dirty="0"/>
              <a:t>- the </a:t>
            </a:r>
            <a:r>
              <a:rPr lang="en-US" dirty="0"/>
              <a:t>physical and mechanical process of taking in food, breaking it down into smaller pieces, mixing it with saliva, and swallowing. </a:t>
            </a:r>
          </a:p>
          <a:p>
            <a:endParaRPr lang="en-US" dirty="0"/>
          </a:p>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0103" y="3535132"/>
            <a:ext cx="4236720" cy="2664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3777299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 </a:t>
            </a:r>
            <a:r>
              <a:rPr lang="en-US" dirty="0" err="1" smtClean="0"/>
              <a:t>cont</a:t>
            </a:r>
            <a:r>
              <a:rPr lang="en-US" dirty="0" smtClean="0"/>
              <a:t>…</a:t>
            </a:r>
            <a:endParaRPr lang="en-US" dirty="0"/>
          </a:p>
        </p:txBody>
      </p:sp>
      <p:pic>
        <p:nvPicPr>
          <p:cNvPr id="205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18248" y="2093976"/>
            <a:ext cx="3810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505097" y="2093976"/>
            <a:ext cx="6705600" cy="2246769"/>
          </a:xfrm>
          <a:prstGeom prst="rect">
            <a:avLst/>
          </a:prstGeom>
          <a:noFill/>
        </p:spPr>
        <p:txBody>
          <a:bodyPr wrap="square" rtlCol="0">
            <a:spAutoFit/>
          </a:bodyPr>
          <a:lstStyle/>
          <a:p>
            <a:r>
              <a:rPr lang="en-US" sz="2000" b="1" dirty="0"/>
              <a:t>The second phase is </a:t>
            </a:r>
            <a:r>
              <a:rPr lang="en-US" sz="2000" b="1" dirty="0"/>
              <a:t>digestion</a:t>
            </a:r>
          </a:p>
          <a:p>
            <a:endParaRPr lang="en-US" sz="2000" b="1" dirty="0"/>
          </a:p>
          <a:p>
            <a:r>
              <a:rPr lang="en-US" sz="2000" b="1" dirty="0"/>
              <a:t>	Now the broken down, small pieces of food and saliva have reached the stomach. Here they mix with stomach acids, digestive enzymes, and bacteria. Food turns from a </a:t>
            </a:r>
            <a:r>
              <a:rPr lang="en-US" sz="2000" b="1" dirty="0"/>
              <a:t>solid into a think paste and </a:t>
            </a:r>
            <a:r>
              <a:rPr lang="en-US" sz="2000" b="1" dirty="0"/>
              <a:t>moves into the small intestines. </a:t>
            </a:r>
          </a:p>
        </p:txBody>
      </p:sp>
    </p:spTree>
    <p:extLst>
      <p:ext uri="{BB962C8B-B14F-4D97-AF65-F5344CB8AC3E}">
        <p14:creationId xmlns:p14="http://schemas.microsoft.com/office/powerpoint/2010/main" val="14219554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Digestive system </a:t>
            </a:r>
            <a:r>
              <a:rPr lang="en-US" dirty="0" err="1" smtClean="0"/>
              <a:t>cont</a:t>
            </a:r>
            <a:r>
              <a:rPr lang="en-US" dirty="0" smtClean="0"/>
              <a:t>…</a:t>
            </a:r>
            <a:endParaRPr lang="en-US" dirty="0"/>
          </a:p>
        </p:txBody>
      </p:sp>
      <p:sp>
        <p:nvSpPr>
          <p:cNvPr id="3" name="Content Placeholder 2"/>
          <p:cNvSpPr>
            <a:spLocks noGrp="1"/>
          </p:cNvSpPr>
          <p:nvPr>
            <p:ph idx="1"/>
          </p:nvPr>
        </p:nvSpPr>
        <p:spPr>
          <a:xfrm>
            <a:off x="938622" y="1852245"/>
            <a:ext cx="5592807" cy="2367058"/>
          </a:xfrm>
        </p:spPr>
        <p:txBody>
          <a:bodyPr>
            <a:normAutofit/>
          </a:bodyPr>
          <a:lstStyle/>
          <a:p>
            <a:r>
              <a:rPr lang="en-US" dirty="0"/>
              <a:t>The third phase is absorption</a:t>
            </a:r>
          </a:p>
          <a:p>
            <a:r>
              <a:rPr lang="en-US" dirty="0"/>
              <a:t>	Now that food is broken down into </a:t>
            </a:r>
            <a:r>
              <a:rPr lang="en-US" dirty="0" smtClean="0"/>
              <a:t>particles, </a:t>
            </a:r>
            <a:r>
              <a:rPr lang="en-US" dirty="0"/>
              <a:t>our bodies can absorb the nutrients needed for energy, growth, cellular repair. Nutrients are absorbed by the intestines and delivered to parts of the body that need them. </a:t>
            </a:r>
          </a:p>
          <a:p>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62655" y="1970314"/>
            <a:ext cx="4872037" cy="36523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540931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is just like our digestive system</a:t>
            </a:r>
            <a:endParaRPr lang="en-US" dirty="0"/>
          </a:p>
        </p:txBody>
      </p:sp>
      <p:sp>
        <p:nvSpPr>
          <p:cNvPr id="3" name="Content Placeholder 2"/>
          <p:cNvSpPr>
            <a:spLocks noGrp="1"/>
          </p:cNvSpPr>
          <p:nvPr>
            <p:ph idx="1"/>
          </p:nvPr>
        </p:nvSpPr>
        <p:spPr/>
        <p:txBody>
          <a:bodyPr>
            <a:normAutofit lnSpcReduction="10000"/>
          </a:bodyPr>
          <a:lstStyle/>
          <a:p>
            <a:r>
              <a:rPr lang="en-US" dirty="0" smtClean="0"/>
              <a:t>Ingestion= </a:t>
            </a:r>
            <a:r>
              <a:rPr lang="en-US" dirty="0"/>
              <a:t>Studying, being taught, classroom time, the taking in of new material one is to learn</a:t>
            </a:r>
          </a:p>
          <a:p>
            <a:r>
              <a:rPr lang="en-US" dirty="0"/>
              <a:t>	The taking in of large chunks of information.</a:t>
            </a:r>
          </a:p>
          <a:p>
            <a:endParaRPr lang="en-US" dirty="0" smtClean="0"/>
          </a:p>
          <a:p>
            <a:r>
              <a:rPr lang="en-US" dirty="0" smtClean="0"/>
              <a:t>Digestions </a:t>
            </a:r>
            <a:r>
              <a:rPr lang="en-US" dirty="0"/>
              <a:t>= Meditating on materials taught or studied, practicing the use of information such as homework, reviewing.</a:t>
            </a:r>
          </a:p>
          <a:p>
            <a:r>
              <a:rPr lang="en-US" dirty="0"/>
              <a:t>	The act of breaking down information into more manageable/useful pieces</a:t>
            </a:r>
          </a:p>
          <a:p>
            <a:endParaRPr lang="en-US" dirty="0" smtClean="0"/>
          </a:p>
          <a:p>
            <a:r>
              <a:rPr lang="en-US" dirty="0" smtClean="0"/>
              <a:t>Absorption </a:t>
            </a:r>
            <a:r>
              <a:rPr lang="en-US" dirty="0"/>
              <a:t>= application and understanding of materials ingested and digested, or studied and meditated on</a:t>
            </a:r>
          </a:p>
          <a:p>
            <a:r>
              <a:rPr lang="en-US" dirty="0"/>
              <a:t>	The ability to functionally apply and use information learned.</a:t>
            </a:r>
          </a:p>
          <a:p>
            <a:endParaRPr lang="en-US" dirty="0"/>
          </a:p>
        </p:txBody>
      </p:sp>
    </p:spTree>
    <p:extLst>
      <p:ext uri="{BB962C8B-B14F-4D97-AF65-F5344CB8AC3E}">
        <p14:creationId xmlns:p14="http://schemas.microsoft.com/office/powerpoint/2010/main" val="37560707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comes in different forms</a:t>
            </a:r>
            <a:endParaRPr lang="en-US" dirty="0"/>
          </a:p>
        </p:txBody>
      </p:sp>
      <p:sp>
        <p:nvSpPr>
          <p:cNvPr id="3" name="Content Placeholder 2"/>
          <p:cNvSpPr>
            <a:spLocks noGrp="1"/>
          </p:cNvSpPr>
          <p:nvPr>
            <p:ph idx="1"/>
          </p:nvPr>
        </p:nvSpPr>
        <p:spPr/>
        <p:txBody>
          <a:bodyPr/>
          <a:lstStyle/>
          <a:p>
            <a:r>
              <a:rPr lang="en-US" sz="3200" dirty="0"/>
              <a:t>There are 4 types of learners</a:t>
            </a:r>
          </a:p>
          <a:p>
            <a:pPr>
              <a:buFont typeface="Arial" panose="020B0604020202020204" pitchFamily="34" charset="0"/>
              <a:buChar char="•"/>
            </a:pPr>
            <a:r>
              <a:rPr lang="en-US" sz="3200" dirty="0"/>
              <a:t>	Visual</a:t>
            </a:r>
          </a:p>
          <a:p>
            <a:pPr>
              <a:buFont typeface="Arial" panose="020B0604020202020204" pitchFamily="34" charset="0"/>
              <a:buChar char="•"/>
            </a:pPr>
            <a:r>
              <a:rPr lang="en-US" sz="3200" dirty="0"/>
              <a:t>	Auditory</a:t>
            </a:r>
          </a:p>
          <a:p>
            <a:pPr>
              <a:buFont typeface="Arial" panose="020B0604020202020204" pitchFamily="34" charset="0"/>
              <a:buChar char="•"/>
            </a:pPr>
            <a:r>
              <a:rPr lang="en-US" sz="3200" dirty="0"/>
              <a:t>	Read/write</a:t>
            </a:r>
          </a:p>
          <a:p>
            <a:pPr>
              <a:buFont typeface="Arial" panose="020B0604020202020204" pitchFamily="34" charset="0"/>
              <a:buChar char="•"/>
            </a:pPr>
            <a:r>
              <a:rPr lang="en-US" sz="3200" dirty="0"/>
              <a:t>	Kinesthetic</a:t>
            </a:r>
          </a:p>
          <a:p>
            <a:pPr>
              <a:buFont typeface="Arial" panose="020B0604020202020204" pitchFamily="34" charset="0"/>
              <a:buChar char="•"/>
            </a:pPr>
            <a:endParaRPr lang="en-US" dirty="0"/>
          </a:p>
        </p:txBody>
      </p:sp>
    </p:spTree>
    <p:extLst>
      <p:ext uri="{BB962C8B-B14F-4D97-AF65-F5344CB8AC3E}">
        <p14:creationId xmlns:p14="http://schemas.microsoft.com/office/powerpoint/2010/main" val="3139357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46960" y="365760"/>
            <a:ext cx="7520940" cy="1386840"/>
          </a:xfrm>
        </p:spPr>
        <p:txBody>
          <a:bodyPr/>
          <a:lstStyle/>
          <a:p>
            <a:r>
              <a:rPr lang="en-US" sz="3600" dirty="0"/>
              <a:t>Can we study the bible the same way we study for school?</a:t>
            </a:r>
            <a:endParaRPr lang="en-US" sz="3600" dirty="0"/>
          </a:p>
        </p:txBody>
      </p:sp>
      <p:sp>
        <p:nvSpPr>
          <p:cNvPr id="3" name="Content Placeholder 2"/>
          <p:cNvSpPr>
            <a:spLocks noGrp="1"/>
          </p:cNvSpPr>
          <p:nvPr>
            <p:ph idx="1"/>
          </p:nvPr>
        </p:nvSpPr>
        <p:spPr>
          <a:xfrm>
            <a:off x="2346960" y="1737361"/>
            <a:ext cx="7520940" cy="2943117"/>
          </a:xfrm>
        </p:spPr>
        <p:txBody>
          <a:bodyPr/>
          <a:lstStyle/>
          <a:p>
            <a:pPr>
              <a:buFont typeface="Arial" panose="020B0604020202020204" pitchFamily="34" charset="0"/>
              <a:buChar char="•"/>
            </a:pPr>
            <a:r>
              <a:rPr lang="en-US" dirty="0" smtClean="0"/>
              <a:t>Take in information ?</a:t>
            </a:r>
          </a:p>
          <a:p>
            <a:pPr>
              <a:buFont typeface="Arial" panose="020B0604020202020204" pitchFamily="34" charset="0"/>
              <a:buChar char="•"/>
            </a:pPr>
            <a:r>
              <a:rPr lang="en-US" dirty="0" smtClean="0"/>
              <a:t>Meditate on it ?</a:t>
            </a:r>
          </a:p>
          <a:p>
            <a:pPr>
              <a:buFont typeface="Arial" panose="020B0604020202020204" pitchFamily="34" charset="0"/>
              <a:buChar char="•"/>
            </a:pPr>
            <a:r>
              <a:rPr lang="en-US" dirty="0" smtClean="0"/>
              <a:t>Try hard  and apply what I learned ?</a:t>
            </a:r>
            <a:endParaRPr lang="en-US" dirty="0"/>
          </a:p>
        </p:txBody>
      </p:sp>
    </p:spTree>
    <p:extLst>
      <p:ext uri="{BB962C8B-B14F-4D97-AF65-F5344CB8AC3E}">
        <p14:creationId xmlns:p14="http://schemas.microsoft.com/office/powerpoint/2010/main" val="429071876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spirit as teacher</a:t>
            </a:r>
            <a:endParaRPr lang="en-US" dirty="0"/>
          </a:p>
        </p:txBody>
      </p:sp>
      <p:sp>
        <p:nvSpPr>
          <p:cNvPr id="3" name="Content Placeholder 2"/>
          <p:cNvSpPr>
            <a:spLocks noGrp="1"/>
          </p:cNvSpPr>
          <p:nvPr>
            <p:ph idx="1"/>
          </p:nvPr>
        </p:nvSpPr>
        <p:spPr/>
        <p:txBody>
          <a:bodyPr/>
          <a:lstStyle/>
          <a:p>
            <a:r>
              <a:rPr lang="en-US" dirty="0"/>
              <a:t>1 </a:t>
            </a:r>
            <a:r>
              <a:rPr lang="en-US" dirty="0" err="1"/>
              <a:t>Cor</a:t>
            </a:r>
            <a:r>
              <a:rPr lang="en-US" dirty="0"/>
              <a:t> 2:9  But as it is written, </a:t>
            </a:r>
            <a:r>
              <a:rPr lang="en-US" u="sng" dirty="0"/>
              <a:t>Eye hath not seen</a:t>
            </a:r>
            <a:r>
              <a:rPr lang="en-US" dirty="0"/>
              <a:t>, </a:t>
            </a:r>
            <a:r>
              <a:rPr lang="en-US" u="sng" dirty="0"/>
              <a:t>nor ear heard</a:t>
            </a:r>
            <a:r>
              <a:rPr lang="en-US" dirty="0"/>
              <a:t>, </a:t>
            </a:r>
            <a:r>
              <a:rPr lang="en-US" u="sng" dirty="0"/>
              <a:t>neither have entered into the heart of man</a:t>
            </a:r>
            <a:r>
              <a:rPr lang="en-US" dirty="0"/>
              <a:t>, the things which God hath prepared for them that love him. </a:t>
            </a:r>
          </a:p>
          <a:p>
            <a:r>
              <a:rPr lang="en-US" dirty="0"/>
              <a:t>		</a:t>
            </a:r>
            <a:endParaRPr lang="en-US" dirty="0" smtClean="0"/>
          </a:p>
          <a:p>
            <a:r>
              <a:rPr lang="en-US" dirty="0" smtClean="0"/>
              <a:t>1. We </a:t>
            </a:r>
            <a:r>
              <a:rPr lang="en-US" dirty="0"/>
              <a:t>can not </a:t>
            </a:r>
            <a:r>
              <a:rPr lang="en-US" i="1" dirty="0"/>
              <a:t>see</a:t>
            </a:r>
            <a:r>
              <a:rPr lang="en-US" dirty="0"/>
              <a:t>, </a:t>
            </a:r>
            <a:r>
              <a:rPr lang="en-US" i="1" dirty="0"/>
              <a:t>hear, </a:t>
            </a:r>
            <a:r>
              <a:rPr lang="en-US" i="1" dirty="0" smtClean="0"/>
              <a:t>or apply  </a:t>
            </a:r>
            <a:r>
              <a:rPr lang="en-US" dirty="0" smtClean="0"/>
              <a:t>Gods </a:t>
            </a:r>
            <a:r>
              <a:rPr lang="en-US" dirty="0"/>
              <a:t>word for all that it is through our flesh. </a:t>
            </a:r>
          </a:p>
          <a:p>
            <a:endParaRPr lang="en-US" dirty="0"/>
          </a:p>
        </p:txBody>
      </p:sp>
    </p:spTree>
    <p:extLst>
      <p:ext uri="{BB962C8B-B14F-4D97-AF65-F5344CB8AC3E}">
        <p14:creationId xmlns:p14="http://schemas.microsoft.com/office/powerpoint/2010/main" val="40496334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many think about the bible</a:t>
            </a:r>
          </a:p>
        </p:txBody>
      </p:sp>
      <p:sp>
        <p:nvSpPr>
          <p:cNvPr id="3" name="Content Placeholder 2"/>
          <p:cNvSpPr>
            <a:spLocks noGrp="1"/>
          </p:cNvSpPr>
          <p:nvPr>
            <p:ph idx="1"/>
          </p:nvPr>
        </p:nvSpPr>
        <p:spPr/>
        <p:txBody>
          <a:bodyPr>
            <a:normAutofit/>
          </a:bodyPr>
          <a:lstStyle/>
          <a:p>
            <a:r>
              <a:rPr lang="en-US" sz="2400" dirty="0"/>
              <a:t>The bible is NOT </a:t>
            </a:r>
            <a:r>
              <a:rPr lang="en-US" sz="2400" u="sng" dirty="0"/>
              <a:t>myth or fairy tale</a:t>
            </a:r>
          </a:p>
          <a:p>
            <a:r>
              <a:rPr lang="en-US" sz="2400" dirty="0"/>
              <a:t>The bible is NOT a series of </a:t>
            </a:r>
            <a:r>
              <a:rPr lang="en-US" sz="2400" u="sng" dirty="0"/>
              <a:t>good moral stories</a:t>
            </a:r>
          </a:p>
          <a:p>
            <a:endParaRPr lang="en-US" sz="2400" dirty="0"/>
          </a:p>
        </p:txBody>
      </p:sp>
    </p:spTree>
    <p:extLst>
      <p:ext uri="{BB962C8B-B14F-4D97-AF65-F5344CB8AC3E}">
        <p14:creationId xmlns:p14="http://schemas.microsoft.com/office/powerpoint/2010/main" val="20993147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as teacher</a:t>
            </a:r>
          </a:p>
        </p:txBody>
      </p:sp>
      <p:sp>
        <p:nvSpPr>
          <p:cNvPr id="3" name="Content Placeholder 2"/>
          <p:cNvSpPr>
            <a:spLocks noGrp="1"/>
          </p:cNvSpPr>
          <p:nvPr>
            <p:ph idx="1"/>
          </p:nvPr>
        </p:nvSpPr>
        <p:spPr/>
        <p:txBody>
          <a:bodyPr/>
          <a:lstStyle/>
          <a:p>
            <a:r>
              <a:rPr lang="en-US" sz="2400" dirty="0"/>
              <a:t>10  But God hath revealed </a:t>
            </a:r>
            <a:r>
              <a:rPr lang="en-US" sz="2400" i="1" dirty="0"/>
              <a:t>them</a:t>
            </a:r>
            <a:r>
              <a:rPr lang="en-US" sz="2400" dirty="0"/>
              <a:t> unto us by his Spirit: for the Spirit </a:t>
            </a:r>
            <a:r>
              <a:rPr lang="en-US" sz="2400" dirty="0" err="1"/>
              <a:t>searcheth</a:t>
            </a:r>
            <a:r>
              <a:rPr lang="en-US" sz="2400" dirty="0"/>
              <a:t> all things, yea, the deep things of God. </a:t>
            </a:r>
          </a:p>
          <a:p>
            <a:r>
              <a:rPr lang="en-US" sz="2400" dirty="0"/>
              <a:t>			</a:t>
            </a:r>
            <a:endParaRPr lang="en-US" sz="2400" dirty="0"/>
          </a:p>
          <a:p>
            <a:endParaRPr lang="en-US" dirty="0"/>
          </a:p>
          <a:p>
            <a:r>
              <a:rPr lang="en-US" dirty="0" smtClean="0"/>
              <a:t>2. God </a:t>
            </a:r>
            <a:r>
              <a:rPr lang="en-US" dirty="0"/>
              <a:t>has </a:t>
            </a:r>
            <a:r>
              <a:rPr lang="en-US" i="1" dirty="0"/>
              <a:t>prepared</a:t>
            </a:r>
            <a:r>
              <a:rPr lang="en-US" dirty="0"/>
              <a:t> to </a:t>
            </a:r>
            <a:r>
              <a:rPr lang="en-US" dirty="0" smtClean="0"/>
              <a:t> </a:t>
            </a:r>
            <a:r>
              <a:rPr lang="en-US" i="1" dirty="0" smtClean="0"/>
              <a:t>reveal</a:t>
            </a:r>
            <a:r>
              <a:rPr lang="en-US" dirty="0" smtClean="0"/>
              <a:t> </a:t>
            </a:r>
            <a:r>
              <a:rPr lang="en-US" dirty="0"/>
              <a:t>certain deep truths by his </a:t>
            </a:r>
            <a:r>
              <a:rPr lang="en-US" dirty="0" smtClean="0"/>
              <a:t>Spirit to those that love Him.</a:t>
            </a:r>
            <a:endParaRPr lang="en-US" dirty="0"/>
          </a:p>
          <a:p>
            <a:endParaRPr lang="en-US" dirty="0"/>
          </a:p>
        </p:txBody>
      </p:sp>
    </p:spTree>
    <p:extLst>
      <p:ext uri="{BB962C8B-B14F-4D97-AF65-F5344CB8AC3E}">
        <p14:creationId xmlns:p14="http://schemas.microsoft.com/office/powerpoint/2010/main" val="13945553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as teacher</a:t>
            </a:r>
          </a:p>
        </p:txBody>
      </p:sp>
      <p:sp>
        <p:nvSpPr>
          <p:cNvPr id="3" name="Content Placeholder 2"/>
          <p:cNvSpPr>
            <a:spLocks noGrp="1"/>
          </p:cNvSpPr>
          <p:nvPr>
            <p:ph idx="1"/>
          </p:nvPr>
        </p:nvSpPr>
        <p:spPr/>
        <p:txBody>
          <a:bodyPr>
            <a:normAutofit/>
          </a:bodyPr>
          <a:lstStyle/>
          <a:p>
            <a:r>
              <a:rPr lang="en-US" sz="2400" dirty="0"/>
              <a:t>11  For what man </a:t>
            </a:r>
            <a:r>
              <a:rPr lang="en-US" sz="2400" dirty="0" err="1"/>
              <a:t>knoweth</a:t>
            </a:r>
            <a:r>
              <a:rPr lang="en-US" sz="2400" dirty="0"/>
              <a:t> the things of a man, save the spirit of man which is in him? even so the things of God </a:t>
            </a:r>
            <a:r>
              <a:rPr lang="en-US" sz="2400" dirty="0" err="1"/>
              <a:t>knoweth</a:t>
            </a:r>
            <a:r>
              <a:rPr lang="en-US" sz="2400" dirty="0"/>
              <a:t> no man, but the Spirit of God. </a:t>
            </a:r>
          </a:p>
          <a:p>
            <a:endParaRPr lang="en-US" dirty="0" smtClean="0"/>
          </a:p>
          <a:p>
            <a:r>
              <a:rPr lang="en-US" dirty="0" smtClean="0"/>
              <a:t>3. Our </a:t>
            </a:r>
            <a:r>
              <a:rPr lang="en-US" i="1" dirty="0"/>
              <a:t>Natural Man</a:t>
            </a:r>
            <a:r>
              <a:rPr lang="en-US" dirty="0"/>
              <a:t>, our </a:t>
            </a:r>
            <a:r>
              <a:rPr lang="en-US" i="1" dirty="0" smtClean="0"/>
              <a:t>flesh</a:t>
            </a:r>
            <a:r>
              <a:rPr lang="en-US" dirty="0"/>
              <a:t>, cannot know the things of God</a:t>
            </a:r>
            <a:r>
              <a:rPr lang="en-US" dirty="0" smtClean="0"/>
              <a:t>.</a:t>
            </a:r>
          </a:p>
          <a:p>
            <a:r>
              <a:rPr lang="en-US" dirty="0" smtClean="0"/>
              <a:t>Similar to Ingestion of food. We can take in facts about God and never be spiritually </a:t>
            </a:r>
            <a:r>
              <a:rPr lang="en-US" dirty="0" err="1" smtClean="0"/>
              <a:t>nurished</a:t>
            </a:r>
            <a:r>
              <a:rPr lang="en-US" dirty="0" smtClean="0"/>
              <a:t>. </a:t>
            </a:r>
            <a:endParaRPr lang="en-US" dirty="0"/>
          </a:p>
        </p:txBody>
      </p:sp>
    </p:spTree>
    <p:extLst>
      <p:ext uri="{BB962C8B-B14F-4D97-AF65-F5344CB8AC3E}">
        <p14:creationId xmlns:p14="http://schemas.microsoft.com/office/powerpoint/2010/main" val="213775774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as teacher</a:t>
            </a:r>
          </a:p>
        </p:txBody>
      </p:sp>
      <p:sp>
        <p:nvSpPr>
          <p:cNvPr id="3" name="Content Placeholder 2"/>
          <p:cNvSpPr>
            <a:spLocks noGrp="1"/>
          </p:cNvSpPr>
          <p:nvPr>
            <p:ph idx="1"/>
          </p:nvPr>
        </p:nvSpPr>
        <p:spPr/>
        <p:txBody>
          <a:bodyPr/>
          <a:lstStyle/>
          <a:p>
            <a:r>
              <a:rPr lang="en-US" dirty="0"/>
              <a:t>12  Now we have received, not the spirit of the world, but the spirit which is of God; that we might know the things that are freely given to us of God. </a:t>
            </a:r>
          </a:p>
          <a:p>
            <a:r>
              <a:rPr lang="en-US" dirty="0"/>
              <a:t>			</a:t>
            </a:r>
            <a:endParaRPr lang="en-US" dirty="0" smtClean="0"/>
          </a:p>
          <a:p>
            <a:endParaRPr lang="en-US" dirty="0"/>
          </a:p>
          <a:p>
            <a:r>
              <a:rPr lang="en-US" dirty="0" smtClean="0"/>
              <a:t>4. At </a:t>
            </a:r>
            <a:r>
              <a:rPr lang="en-US" dirty="0"/>
              <a:t>salvation we received the </a:t>
            </a:r>
            <a:r>
              <a:rPr lang="en-US" i="1" dirty="0"/>
              <a:t>spirit of God</a:t>
            </a:r>
            <a:r>
              <a:rPr lang="en-US" dirty="0"/>
              <a:t>. The </a:t>
            </a:r>
            <a:r>
              <a:rPr lang="en-US" i="1" dirty="0"/>
              <a:t>spirit of God </a:t>
            </a:r>
            <a:r>
              <a:rPr lang="en-US" dirty="0"/>
              <a:t>teaches us the things 			freely given to us of God.</a:t>
            </a:r>
          </a:p>
          <a:p>
            <a:endParaRPr lang="en-US" dirty="0"/>
          </a:p>
        </p:txBody>
      </p:sp>
    </p:spTree>
    <p:extLst>
      <p:ext uri="{BB962C8B-B14F-4D97-AF65-F5344CB8AC3E}">
        <p14:creationId xmlns:p14="http://schemas.microsoft.com/office/powerpoint/2010/main" val="26614739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Holy spirit as teacher</a:t>
            </a:r>
          </a:p>
        </p:txBody>
      </p:sp>
      <p:sp>
        <p:nvSpPr>
          <p:cNvPr id="3" name="Content Placeholder 2"/>
          <p:cNvSpPr>
            <a:spLocks noGrp="1"/>
          </p:cNvSpPr>
          <p:nvPr>
            <p:ph idx="1"/>
          </p:nvPr>
        </p:nvSpPr>
        <p:spPr/>
        <p:txBody>
          <a:bodyPr/>
          <a:lstStyle/>
          <a:p>
            <a:r>
              <a:rPr lang="en-US" dirty="0"/>
              <a:t>13  Which things also we speak, not in the words which man's wisdom </a:t>
            </a:r>
            <a:r>
              <a:rPr lang="en-US" dirty="0" err="1"/>
              <a:t>teacheth</a:t>
            </a:r>
            <a:r>
              <a:rPr lang="en-US" dirty="0"/>
              <a:t>, but which the Holy Ghost </a:t>
            </a:r>
            <a:r>
              <a:rPr lang="en-US" dirty="0" err="1"/>
              <a:t>teacheth</a:t>
            </a:r>
            <a:r>
              <a:rPr lang="en-US" dirty="0"/>
              <a:t>; comparing spiritual things with spiritual. </a:t>
            </a:r>
            <a:endParaRPr lang="en-US" dirty="0"/>
          </a:p>
          <a:p>
            <a:r>
              <a:rPr lang="en-US" dirty="0"/>
              <a:t>			</a:t>
            </a:r>
            <a:endParaRPr lang="en-US" dirty="0" smtClean="0"/>
          </a:p>
          <a:p>
            <a:endParaRPr lang="en-US" dirty="0"/>
          </a:p>
          <a:p>
            <a:r>
              <a:rPr lang="en-US" dirty="0" smtClean="0"/>
              <a:t>5. The </a:t>
            </a:r>
            <a:r>
              <a:rPr lang="en-US" dirty="0"/>
              <a:t>Holy Ghost </a:t>
            </a:r>
            <a:r>
              <a:rPr lang="en-US" dirty="0" err="1"/>
              <a:t>teacheth</a:t>
            </a:r>
            <a:r>
              <a:rPr lang="en-US" dirty="0"/>
              <a:t> by </a:t>
            </a:r>
            <a:r>
              <a:rPr lang="en-US" i="1" dirty="0"/>
              <a:t>comparing</a:t>
            </a:r>
            <a:r>
              <a:rPr lang="en-US" dirty="0"/>
              <a:t> spiritual things with spiritual.</a:t>
            </a:r>
          </a:p>
          <a:p>
            <a:endParaRPr lang="en-US" dirty="0"/>
          </a:p>
        </p:txBody>
      </p:sp>
    </p:spTree>
    <p:extLst>
      <p:ext uri="{BB962C8B-B14F-4D97-AF65-F5344CB8AC3E}">
        <p14:creationId xmlns:p14="http://schemas.microsoft.com/office/powerpoint/2010/main" val="104804579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Holy spirit as teacher</a:t>
            </a:r>
            <a:endParaRPr lang="en-US" dirty="0"/>
          </a:p>
        </p:txBody>
      </p:sp>
      <p:sp>
        <p:nvSpPr>
          <p:cNvPr id="3" name="Content Placeholder 2"/>
          <p:cNvSpPr>
            <a:spLocks noGrp="1"/>
          </p:cNvSpPr>
          <p:nvPr>
            <p:ph idx="1"/>
          </p:nvPr>
        </p:nvSpPr>
        <p:spPr/>
        <p:txBody>
          <a:bodyPr/>
          <a:lstStyle/>
          <a:p>
            <a:r>
              <a:rPr lang="en-US" dirty="0"/>
              <a:t>14  But the natural man </a:t>
            </a:r>
            <a:r>
              <a:rPr lang="en-US" dirty="0" err="1"/>
              <a:t>receiveth</a:t>
            </a:r>
            <a:r>
              <a:rPr lang="en-US" dirty="0"/>
              <a:t> not the things of the Spirit of God: for they are foolishness unto him: neither can he know </a:t>
            </a:r>
            <a:r>
              <a:rPr lang="en-US" i="1" dirty="0"/>
              <a:t>them,</a:t>
            </a:r>
            <a:r>
              <a:rPr lang="en-US" dirty="0"/>
              <a:t> because they are spiritually discerned. </a:t>
            </a:r>
          </a:p>
          <a:p>
            <a:endParaRPr lang="en-US" dirty="0" smtClean="0"/>
          </a:p>
          <a:p>
            <a:endParaRPr lang="en-US" dirty="0" smtClean="0"/>
          </a:p>
          <a:p>
            <a:r>
              <a:rPr lang="en-US" dirty="0" smtClean="0"/>
              <a:t>6. If </a:t>
            </a:r>
            <a:r>
              <a:rPr lang="en-US" dirty="0"/>
              <a:t>you study the things of God like a natural man you will walk away with </a:t>
            </a:r>
            <a:r>
              <a:rPr lang="en-US" i="1" dirty="0"/>
              <a:t>head knowledge and pride</a:t>
            </a:r>
            <a:r>
              <a:rPr lang="en-US" dirty="0"/>
              <a:t>. It will not be </a:t>
            </a:r>
            <a:r>
              <a:rPr lang="en-US" i="1" dirty="0"/>
              <a:t>absorbed</a:t>
            </a:r>
            <a:r>
              <a:rPr lang="en-US" dirty="0"/>
              <a:t> and </a:t>
            </a:r>
            <a:r>
              <a:rPr lang="en-US" b="0" i="1" dirty="0"/>
              <a:t>change</a:t>
            </a:r>
            <a:r>
              <a:rPr lang="en-US" dirty="0"/>
              <a:t> you from the inside. </a:t>
            </a:r>
          </a:p>
        </p:txBody>
      </p:sp>
    </p:spTree>
    <p:extLst>
      <p:ext uri="{BB962C8B-B14F-4D97-AF65-F5344CB8AC3E}">
        <p14:creationId xmlns:p14="http://schemas.microsoft.com/office/powerpoint/2010/main" val="20030460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THINGs of </a:t>
            </a:r>
            <a:r>
              <a:rPr lang="en-US" u="sng" dirty="0" smtClean="0"/>
              <a:t>GOD</a:t>
            </a:r>
            <a:endParaRPr lang="en-US" dirty="0"/>
          </a:p>
        </p:txBody>
      </p:sp>
      <p:sp>
        <p:nvSpPr>
          <p:cNvPr id="3" name="Content Placeholder 2"/>
          <p:cNvSpPr>
            <a:spLocks noGrp="1"/>
          </p:cNvSpPr>
          <p:nvPr>
            <p:ph idx="1"/>
          </p:nvPr>
        </p:nvSpPr>
        <p:spPr/>
        <p:txBody>
          <a:bodyPr>
            <a:normAutofit fontScale="85000" lnSpcReduction="20000"/>
          </a:bodyPr>
          <a:lstStyle/>
          <a:p>
            <a:r>
              <a:rPr lang="en-US" u="sng" dirty="0"/>
              <a:t>Natural Man</a:t>
            </a:r>
            <a:endParaRPr lang="en-US" dirty="0"/>
          </a:p>
          <a:p>
            <a:r>
              <a:rPr lang="en-US" dirty="0"/>
              <a:t>	-</a:t>
            </a:r>
            <a:r>
              <a:rPr lang="en-US" dirty="0" err="1" smtClean="0"/>
              <a:t>Receiveth</a:t>
            </a:r>
            <a:r>
              <a:rPr lang="en-US" dirty="0" smtClean="0"/>
              <a:t> </a:t>
            </a:r>
            <a:r>
              <a:rPr lang="en-US" dirty="0"/>
              <a:t>not</a:t>
            </a:r>
          </a:p>
          <a:p>
            <a:r>
              <a:rPr lang="en-US" dirty="0"/>
              <a:t>	- They are foolish</a:t>
            </a:r>
          </a:p>
          <a:p>
            <a:r>
              <a:rPr lang="en-US" dirty="0"/>
              <a:t>	- He can’t know them</a:t>
            </a:r>
          </a:p>
          <a:p>
            <a:r>
              <a:rPr lang="en-US" dirty="0"/>
              <a:t>	- Unable to spiritually discern</a:t>
            </a:r>
          </a:p>
          <a:p>
            <a:r>
              <a:rPr lang="en-US" dirty="0"/>
              <a:t> </a:t>
            </a:r>
          </a:p>
          <a:p>
            <a:r>
              <a:rPr lang="en-US" u="sng" dirty="0"/>
              <a:t>Spiritual Man</a:t>
            </a:r>
            <a:endParaRPr lang="en-US" dirty="0"/>
          </a:p>
          <a:p>
            <a:r>
              <a:rPr lang="en-US" dirty="0"/>
              <a:t> </a:t>
            </a:r>
          </a:p>
          <a:p>
            <a:pPr lvl="0"/>
            <a:r>
              <a:rPr lang="en-US" dirty="0" smtClean="0"/>
              <a:t>	- God </a:t>
            </a:r>
            <a:r>
              <a:rPr lang="en-US" dirty="0"/>
              <a:t>hath prepared them for us</a:t>
            </a:r>
          </a:p>
          <a:p>
            <a:pPr lvl="0"/>
            <a:r>
              <a:rPr lang="en-US" dirty="0" smtClean="0"/>
              <a:t>	- Revealed </a:t>
            </a:r>
            <a:r>
              <a:rPr lang="en-US" dirty="0"/>
              <a:t>to us by his spirit</a:t>
            </a:r>
          </a:p>
          <a:p>
            <a:pPr lvl="0"/>
            <a:r>
              <a:rPr lang="en-US" dirty="0" smtClean="0"/>
              <a:t>	- We </a:t>
            </a:r>
            <a:r>
              <a:rPr lang="en-US" dirty="0"/>
              <a:t>can know them</a:t>
            </a:r>
          </a:p>
          <a:p>
            <a:pPr lvl="0"/>
            <a:r>
              <a:rPr lang="en-US" dirty="0"/>
              <a:t>	</a:t>
            </a:r>
            <a:r>
              <a:rPr lang="en-US" dirty="0" smtClean="0"/>
              <a:t>- We </a:t>
            </a:r>
            <a:r>
              <a:rPr lang="en-US" dirty="0"/>
              <a:t>have THE spiritual discerner in us</a:t>
            </a:r>
          </a:p>
          <a:p>
            <a:endParaRPr lang="en-US" dirty="0"/>
          </a:p>
        </p:txBody>
      </p:sp>
    </p:spTree>
    <p:extLst>
      <p:ext uri="{BB962C8B-B14F-4D97-AF65-F5344CB8AC3E}">
        <p14:creationId xmlns:p14="http://schemas.microsoft.com/office/powerpoint/2010/main" val="12808933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things</a:t>
            </a:r>
            <a:endParaRPr lang="en-US" dirty="0"/>
          </a:p>
        </p:txBody>
      </p:sp>
      <p:sp>
        <p:nvSpPr>
          <p:cNvPr id="3" name="Content Placeholder 2"/>
          <p:cNvSpPr>
            <a:spLocks noGrp="1"/>
          </p:cNvSpPr>
          <p:nvPr>
            <p:ph idx="1"/>
          </p:nvPr>
        </p:nvSpPr>
        <p:spPr/>
        <p:txBody>
          <a:bodyPr>
            <a:normAutofit/>
          </a:bodyPr>
          <a:lstStyle/>
          <a:p>
            <a:endParaRPr lang="en-US" dirty="0"/>
          </a:p>
          <a:p>
            <a:r>
              <a:rPr lang="en-US" dirty="0"/>
              <a:t>John </a:t>
            </a:r>
            <a:r>
              <a:rPr lang="en-US" dirty="0"/>
              <a:t>14:26  But the Comforter, </a:t>
            </a:r>
            <a:r>
              <a:rPr lang="en-US" i="1" dirty="0"/>
              <a:t>which is</a:t>
            </a:r>
            <a:r>
              <a:rPr lang="en-US" dirty="0"/>
              <a:t> the Holy Ghost, whom the Father will send in my name, </a:t>
            </a:r>
            <a:r>
              <a:rPr lang="en-US" u="sng" dirty="0"/>
              <a:t>he shall teach you all things</a:t>
            </a:r>
            <a:r>
              <a:rPr lang="en-US" dirty="0"/>
              <a:t>, and bring all things to your remembrance, whatsoever I have said unto you. </a:t>
            </a:r>
            <a:endParaRPr lang="en-US" dirty="0"/>
          </a:p>
          <a:p>
            <a:endParaRPr lang="en-US" dirty="0"/>
          </a:p>
          <a:p>
            <a:r>
              <a:rPr lang="en-US" dirty="0" smtClean="0"/>
              <a:t>8. The Holy Ghost shall </a:t>
            </a:r>
            <a:r>
              <a:rPr lang="en-US" i="1" dirty="0" smtClean="0"/>
              <a:t>teach</a:t>
            </a:r>
            <a:r>
              <a:rPr lang="en-US" dirty="0" smtClean="0"/>
              <a:t> you all things and bring all things to </a:t>
            </a:r>
            <a:r>
              <a:rPr lang="en-US" i="1" dirty="0" smtClean="0"/>
              <a:t>remembrance</a:t>
            </a:r>
            <a:r>
              <a:rPr lang="en-US" dirty="0" smtClean="0"/>
              <a:t>. </a:t>
            </a:r>
            <a:endParaRPr lang="en-US" dirty="0"/>
          </a:p>
        </p:txBody>
      </p:sp>
    </p:spTree>
    <p:extLst>
      <p:ext uri="{BB962C8B-B14F-4D97-AF65-F5344CB8AC3E}">
        <p14:creationId xmlns:p14="http://schemas.microsoft.com/office/powerpoint/2010/main" val="3873411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Spiritual man vs unspiritual (carnal)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	Walks in the Spirit</a:t>
            </a:r>
          </a:p>
          <a:p>
            <a:r>
              <a:rPr lang="en-US" dirty="0" smtClean="0"/>
              <a:t>	Walks in the word</a:t>
            </a:r>
          </a:p>
          <a:p>
            <a:endParaRPr lang="en-US" dirty="0"/>
          </a:p>
          <a:p>
            <a:r>
              <a:rPr lang="en-US" dirty="0" smtClean="0"/>
              <a:t>We can choose to live as an UNSPIRITUAL MAN. </a:t>
            </a:r>
          </a:p>
          <a:p>
            <a:r>
              <a:rPr lang="en-US" dirty="0" smtClean="0"/>
              <a:t>	We can walk in the flesh.</a:t>
            </a:r>
          </a:p>
          <a:p>
            <a:r>
              <a:rPr lang="en-US" dirty="0" smtClean="0"/>
              <a:t>	Choosing  to walk in the world.</a:t>
            </a:r>
          </a:p>
          <a:p>
            <a:r>
              <a:rPr lang="en-US" dirty="0" smtClean="0"/>
              <a:t>	Studying is done in vain, builds head knowledge and pride.</a:t>
            </a:r>
          </a:p>
          <a:p>
            <a:endParaRPr lang="en-US" dirty="0"/>
          </a:p>
          <a:p>
            <a:r>
              <a:rPr lang="en-US" dirty="0" smtClean="0"/>
              <a:t>We can choose to live  like the world and grieve the spirit.  </a:t>
            </a:r>
            <a:r>
              <a:rPr lang="en-US" dirty="0" err="1" smtClean="0"/>
              <a:t>Eph</a:t>
            </a:r>
            <a:r>
              <a:rPr lang="en-US" dirty="0" smtClean="0"/>
              <a:t> 4: 27-30 </a:t>
            </a:r>
          </a:p>
          <a:p>
            <a:r>
              <a:rPr lang="en-US" dirty="0" smtClean="0"/>
              <a:t>We can be </a:t>
            </a:r>
            <a:r>
              <a:rPr lang="en-US" dirty="0" err="1" smtClean="0"/>
              <a:t>stiffnecked</a:t>
            </a:r>
            <a:r>
              <a:rPr lang="en-US" dirty="0" smtClean="0"/>
              <a:t> and live like the Pharisee’s.  Act 7:51</a:t>
            </a:r>
          </a:p>
          <a:p>
            <a:endParaRPr lang="en-US" dirty="0"/>
          </a:p>
          <a:p>
            <a:r>
              <a:rPr lang="en-US" dirty="0" smtClean="0"/>
              <a:t>OUR WALK WITH THE LORD WILL SUFFER. WE WILL HAVE SPIRITUAL INDIGESTION. </a:t>
            </a:r>
            <a:endParaRPr lang="en-US" dirty="0"/>
          </a:p>
        </p:txBody>
      </p:sp>
    </p:spTree>
    <p:extLst>
      <p:ext uri="{BB962C8B-B14F-4D97-AF65-F5344CB8AC3E}">
        <p14:creationId xmlns:p14="http://schemas.microsoft.com/office/powerpoint/2010/main" val="12940098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Responsibility to learn</a:t>
            </a:r>
            <a:endParaRPr lang="en-US" dirty="0"/>
          </a:p>
        </p:txBody>
      </p:sp>
      <p:sp>
        <p:nvSpPr>
          <p:cNvPr id="3" name="Content Placeholder 2"/>
          <p:cNvSpPr>
            <a:spLocks noGrp="1"/>
          </p:cNvSpPr>
          <p:nvPr>
            <p:ph idx="1"/>
          </p:nvPr>
        </p:nvSpPr>
        <p:spPr/>
        <p:txBody>
          <a:bodyPr/>
          <a:lstStyle/>
          <a:p>
            <a:endParaRPr lang="en-US" dirty="0" smtClean="0"/>
          </a:p>
          <a:p>
            <a:r>
              <a:rPr lang="en-US" dirty="0"/>
              <a:t> You MUST CHOOSE TO LEARN	</a:t>
            </a:r>
            <a:endParaRPr lang="en-US" dirty="0" smtClean="0"/>
          </a:p>
          <a:p>
            <a:r>
              <a:rPr lang="en-US" dirty="0"/>
              <a:t>1 </a:t>
            </a:r>
            <a:r>
              <a:rPr lang="en-US" dirty="0"/>
              <a:t>John 2:27 But the anointing which ye have received of him </a:t>
            </a:r>
            <a:r>
              <a:rPr lang="en-US" dirty="0" err="1"/>
              <a:t>abideth</a:t>
            </a:r>
            <a:r>
              <a:rPr lang="en-US" dirty="0"/>
              <a:t> in you, and </a:t>
            </a:r>
            <a:r>
              <a:rPr lang="en-US" u="sng" dirty="0"/>
              <a:t>ye need not that any man teach you: but as the same anointing </a:t>
            </a:r>
            <a:r>
              <a:rPr lang="en-US" u="sng" dirty="0" err="1"/>
              <a:t>teacheth</a:t>
            </a:r>
            <a:r>
              <a:rPr lang="en-US" u="sng" dirty="0"/>
              <a:t> you of all things,</a:t>
            </a:r>
            <a:r>
              <a:rPr lang="en-US" dirty="0"/>
              <a:t> and is truth, and is no lie, and even as it hath taught you, ye shall abide in </a:t>
            </a:r>
            <a:r>
              <a:rPr lang="en-US" dirty="0"/>
              <a:t>him.</a:t>
            </a:r>
          </a:p>
          <a:p>
            <a:endParaRPr lang="en-US" dirty="0"/>
          </a:p>
          <a:p>
            <a:r>
              <a:rPr lang="en-US" dirty="0"/>
              <a:t>	</a:t>
            </a:r>
            <a:r>
              <a:rPr lang="en-US" sz="1400" dirty="0"/>
              <a:t>Anoint</a:t>
            </a:r>
            <a:r>
              <a:rPr lang="en-US" sz="1400" dirty="0"/>
              <a:t>: set apart, consecrate, hallow, treat as sacred, observe as holy</a:t>
            </a:r>
          </a:p>
          <a:p>
            <a:r>
              <a:rPr lang="en-US" sz="1400" dirty="0"/>
              <a:t>9. The Holy Spirit is enough to teach you all things. </a:t>
            </a:r>
            <a:endParaRPr lang="en-US" sz="1400" dirty="0"/>
          </a:p>
        </p:txBody>
      </p:sp>
    </p:spTree>
    <p:extLst>
      <p:ext uri="{BB962C8B-B14F-4D97-AF65-F5344CB8AC3E}">
        <p14:creationId xmlns:p14="http://schemas.microsoft.com/office/powerpoint/2010/main" val="178569115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 Responsibility to </a:t>
            </a:r>
            <a:r>
              <a:rPr lang="en-US" dirty="0" smtClean="0"/>
              <a:t>learn</a:t>
            </a:r>
            <a:endParaRPr lang="en-US" dirty="0"/>
          </a:p>
        </p:txBody>
      </p:sp>
      <p:sp>
        <p:nvSpPr>
          <p:cNvPr id="3" name="Content Placeholder 2"/>
          <p:cNvSpPr>
            <a:spLocks noGrp="1"/>
          </p:cNvSpPr>
          <p:nvPr>
            <p:ph idx="1"/>
          </p:nvPr>
        </p:nvSpPr>
        <p:spPr/>
        <p:txBody>
          <a:bodyPr/>
          <a:lstStyle/>
          <a:p>
            <a:r>
              <a:rPr lang="en-US" dirty="0"/>
              <a:t>FOLLOW THE GUIDE</a:t>
            </a:r>
          </a:p>
          <a:p>
            <a:r>
              <a:rPr lang="en-US" dirty="0"/>
              <a:t>John </a:t>
            </a:r>
            <a:r>
              <a:rPr lang="en-US" dirty="0"/>
              <a:t>16:13  Howbeit when he, the Spirit of truth, is come, </a:t>
            </a:r>
            <a:r>
              <a:rPr lang="en-US" u="sng" dirty="0"/>
              <a:t>he will guide you into all truth</a:t>
            </a:r>
            <a:r>
              <a:rPr lang="en-US" dirty="0"/>
              <a:t>: for he shall not speak of himself; but </a:t>
            </a:r>
            <a:r>
              <a:rPr lang="en-US" u="sng" dirty="0"/>
              <a:t>whatsoever he shall hear</a:t>
            </a:r>
            <a:r>
              <a:rPr lang="en-US" dirty="0"/>
              <a:t>, </a:t>
            </a:r>
            <a:r>
              <a:rPr lang="en-US" i="1" dirty="0"/>
              <a:t>that</a:t>
            </a:r>
            <a:r>
              <a:rPr lang="en-US" dirty="0"/>
              <a:t> shall he speak: and he will shew you things to come. </a:t>
            </a:r>
          </a:p>
          <a:p>
            <a:r>
              <a:rPr lang="en-US" dirty="0"/>
              <a:t> </a:t>
            </a:r>
          </a:p>
          <a:p>
            <a:r>
              <a:rPr lang="en-US" dirty="0"/>
              <a:t>	The Spirit of truth will guide </a:t>
            </a:r>
            <a:r>
              <a:rPr lang="en-US" dirty="0" err="1" smtClean="0"/>
              <a:t>usinto</a:t>
            </a:r>
            <a:r>
              <a:rPr lang="en-US" dirty="0" smtClean="0"/>
              <a:t> </a:t>
            </a:r>
            <a:r>
              <a:rPr lang="en-US" dirty="0"/>
              <a:t>all truth. </a:t>
            </a:r>
            <a:endParaRPr lang="en-US" dirty="0" smtClean="0"/>
          </a:p>
          <a:p>
            <a:r>
              <a:rPr lang="en-US" dirty="0"/>
              <a:t>	</a:t>
            </a:r>
            <a:r>
              <a:rPr lang="en-US" dirty="0" smtClean="0"/>
              <a:t>We must be regularly exposed to truth in order for the Spirit to Guide us in it.</a:t>
            </a:r>
            <a:endParaRPr lang="en-US" dirty="0"/>
          </a:p>
          <a:p>
            <a:r>
              <a:rPr lang="en-US" dirty="0"/>
              <a:t>	</a:t>
            </a:r>
          </a:p>
        </p:txBody>
      </p:sp>
    </p:spTree>
    <p:extLst>
      <p:ext uri="{BB962C8B-B14F-4D97-AF65-F5344CB8AC3E}">
        <p14:creationId xmlns:p14="http://schemas.microsoft.com/office/powerpoint/2010/main" val="38442861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many think about the bible</a:t>
            </a:r>
          </a:p>
        </p:txBody>
      </p:sp>
      <p:sp>
        <p:nvSpPr>
          <p:cNvPr id="3" name="Content Placeholder 2"/>
          <p:cNvSpPr>
            <a:spLocks noGrp="1"/>
          </p:cNvSpPr>
          <p:nvPr>
            <p:ph idx="1"/>
          </p:nvPr>
        </p:nvSpPr>
        <p:spPr/>
        <p:txBody>
          <a:bodyPr>
            <a:normAutofit/>
          </a:bodyPr>
          <a:lstStyle/>
          <a:p>
            <a:r>
              <a:rPr lang="en-US" sz="2400" dirty="0"/>
              <a:t>The bible is NOT </a:t>
            </a:r>
            <a:r>
              <a:rPr lang="en-US" sz="2400" u="sng" dirty="0"/>
              <a:t>myth or fairy tale</a:t>
            </a:r>
          </a:p>
          <a:p>
            <a:r>
              <a:rPr lang="en-US" sz="2400" dirty="0"/>
              <a:t>The bible is NOT a series of </a:t>
            </a:r>
            <a:r>
              <a:rPr lang="en-US" sz="2400" u="sng" dirty="0"/>
              <a:t>good moral stories</a:t>
            </a:r>
          </a:p>
          <a:p>
            <a:r>
              <a:rPr lang="en-US" sz="2400" dirty="0"/>
              <a:t>The bible is NOT </a:t>
            </a:r>
            <a:r>
              <a:rPr lang="en-US" sz="2400" u="sng" dirty="0"/>
              <a:t>written by men</a:t>
            </a:r>
          </a:p>
          <a:p>
            <a:pPr marL="0" indent="0">
              <a:buNone/>
            </a:pPr>
            <a:endParaRPr lang="en-US" sz="2400" dirty="0"/>
          </a:p>
        </p:txBody>
      </p:sp>
    </p:spTree>
    <p:extLst>
      <p:ext uri="{BB962C8B-B14F-4D97-AF65-F5344CB8AC3E}">
        <p14:creationId xmlns:p14="http://schemas.microsoft.com/office/powerpoint/2010/main" val="62543934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MY Responsibility to learn</a:t>
            </a:r>
            <a:endParaRPr lang="en-US" dirty="0"/>
          </a:p>
        </p:txBody>
      </p:sp>
      <p:sp>
        <p:nvSpPr>
          <p:cNvPr id="3" name="Content Placeholder 2"/>
          <p:cNvSpPr>
            <a:spLocks noGrp="1"/>
          </p:cNvSpPr>
          <p:nvPr>
            <p:ph idx="1"/>
          </p:nvPr>
        </p:nvSpPr>
        <p:spPr/>
        <p:txBody>
          <a:bodyPr/>
          <a:lstStyle/>
          <a:p>
            <a:r>
              <a:rPr lang="en-US" dirty="0"/>
              <a:t>2 Tim 2:15 Study to shew thyself approved unto God, a workman that needeth not to be ashamed, rightly dividing the word of truth. </a:t>
            </a:r>
          </a:p>
          <a:p>
            <a:r>
              <a:rPr lang="en-US" dirty="0"/>
              <a:t> </a:t>
            </a:r>
          </a:p>
          <a:p>
            <a:r>
              <a:rPr lang="en-US" dirty="0"/>
              <a:t> </a:t>
            </a:r>
          </a:p>
          <a:p>
            <a:r>
              <a:rPr lang="en-US" dirty="0"/>
              <a:t>This is a very clear command. We are to </a:t>
            </a:r>
            <a:r>
              <a:rPr lang="en-US" dirty="0" smtClean="0"/>
              <a:t>study and rightly divide.</a:t>
            </a:r>
          </a:p>
          <a:p>
            <a:r>
              <a:rPr lang="en-US" dirty="0"/>
              <a:t>	</a:t>
            </a:r>
          </a:p>
        </p:txBody>
      </p:sp>
    </p:spTree>
    <p:extLst>
      <p:ext uri="{BB962C8B-B14F-4D97-AF65-F5344CB8AC3E}">
        <p14:creationId xmlns:p14="http://schemas.microsoft.com/office/powerpoint/2010/main" val="260459587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Spirit driven digestion and Learning</a:t>
            </a:r>
            <a:endParaRPr lang="en-US" dirty="0"/>
          </a:p>
        </p:txBody>
      </p:sp>
      <p:sp>
        <p:nvSpPr>
          <p:cNvPr id="3" name="Content Placeholder 2"/>
          <p:cNvSpPr>
            <a:spLocks noGrp="1"/>
          </p:cNvSpPr>
          <p:nvPr>
            <p:ph idx="1"/>
          </p:nvPr>
        </p:nvSpPr>
        <p:spPr/>
        <p:txBody>
          <a:bodyPr>
            <a:normAutofit fontScale="92500" lnSpcReduction="10000"/>
          </a:bodyPr>
          <a:lstStyle/>
          <a:p>
            <a:r>
              <a:rPr lang="en-US" dirty="0"/>
              <a:t>Ingestion: My responsibility</a:t>
            </a:r>
          </a:p>
          <a:p>
            <a:r>
              <a:rPr lang="en-US" dirty="0"/>
              <a:t>		Studying </a:t>
            </a:r>
            <a:r>
              <a:rPr lang="en-US" dirty="0" smtClean="0"/>
              <a:t>the bible</a:t>
            </a:r>
            <a:r>
              <a:rPr lang="en-US" dirty="0"/>
              <a:t>, cooperate bible study, Discipleship, teaching through </a:t>
            </a:r>
            <a:r>
              <a:rPr lang="en-US" dirty="0" smtClean="0"/>
              <a:t>	Sunday </a:t>
            </a:r>
            <a:r>
              <a:rPr lang="en-US" dirty="0"/>
              <a:t>school and church</a:t>
            </a:r>
          </a:p>
          <a:p>
            <a:r>
              <a:rPr lang="en-US" dirty="0"/>
              <a:t>Digestions: C0-responsibility</a:t>
            </a:r>
          </a:p>
          <a:p>
            <a:r>
              <a:rPr lang="en-US" dirty="0"/>
              <a:t>	</a:t>
            </a:r>
            <a:r>
              <a:rPr lang="en-US" dirty="0" smtClean="0"/>
              <a:t>	We </a:t>
            </a:r>
            <a:r>
              <a:rPr lang="en-US" dirty="0"/>
              <a:t>can meditate and review materials. </a:t>
            </a:r>
            <a:endParaRPr lang="en-US" dirty="0" smtClean="0"/>
          </a:p>
          <a:p>
            <a:r>
              <a:rPr lang="en-US" dirty="0"/>
              <a:t>	</a:t>
            </a:r>
            <a:r>
              <a:rPr lang="en-US" dirty="0" smtClean="0"/>
              <a:t>	The </a:t>
            </a:r>
            <a:r>
              <a:rPr lang="en-US" dirty="0"/>
              <a:t>Holy Spirit will compare  </a:t>
            </a:r>
            <a:r>
              <a:rPr lang="en-US" dirty="0" smtClean="0"/>
              <a:t>spiritual </a:t>
            </a:r>
            <a:r>
              <a:rPr lang="en-US" dirty="0"/>
              <a:t>things to spiritual. </a:t>
            </a:r>
          </a:p>
          <a:p>
            <a:r>
              <a:rPr lang="en-US" dirty="0"/>
              <a:t>Absorption: Involuntary on my part, Only through the Holy Spirit</a:t>
            </a:r>
          </a:p>
          <a:p>
            <a:r>
              <a:rPr lang="en-US" dirty="0"/>
              <a:t>	</a:t>
            </a:r>
            <a:r>
              <a:rPr lang="en-US" dirty="0" smtClean="0"/>
              <a:t>	Understanding </a:t>
            </a:r>
            <a:r>
              <a:rPr lang="en-US" dirty="0"/>
              <a:t>and application at the spiritual level can never be done out of my will power, flesh, or natural self. The Holy Spirit grows me from the inside out through time in his truth. </a:t>
            </a:r>
          </a:p>
          <a:p>
            <a:r>
              <a:rPr lang="en-US" dirty="0" smtClean="0"/>
              <a:t>	The same as I can will nutrients into my cells, I can’t will God’s word into my spirit.</a:t>
            </a:r>
            <a:endParaRPr lang="en-US" dirty="0"/>
          </a:p>
        </p:txBody>
      </p:sp>
    </p:spTree>
    <p:extLst>
      <p:ext uri="{BB962C8B-B14F-4D97-AF65-F5344CB8AC3E}">
        <p14:creationId xmlns:p14="http://schemas.microsoft.com/office/powerpoint/2010/main" val="288577532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many think about the bible</a:t>
            </a:r>
          </a:p>
        </p:txBody>
      </p:sp>
      <p:sp>
        <p:nvSpPr>
          <p:cNvPr id="3" name="Content Placeholder 2"/>
          <p:cNvSpPr>
            <a:spLocks noGrp="1"/>
          </p:cNvSpPr>
          <p:nvPr>
            <p:ph idx="1"/>
          </p:nvPr>
        </p:nvSpPr>
        <p:spPr>
          <a:xfrm>
            <a:off x="1069847" y="2121408"/>
            <a:ext cx="10438529" cy="4050792"/>
          </a:xfrm>
        </p:spPr>
        <p:txBody>
          <a:bodyPr>
            <a:noAutofit/>
          </a:bodyPr>
          <a:lstStyle/>
          <a:p>
            <a:r>
              <a:rPr lang="en-US" sz="2400" dirty="0"/>
              <a:t>The bible is NOT </a:t>
            </a:r>
            <a:r>
              <a:rPr lang="en-US" sz="2400" u="sng" dirty="0"/>
              <a:t>myth or fairy tale</a:t>
            </a:r>
          </a:p>
          <a:p>
            <a:r>
              <a:rPr lang="en-US" sz="2400" dirty="0"/>
              <a:t>The bible is NOT a series of </a:t>
            </a:r>
            <a:r>
              <a:rPr lang="en-US" sz="2400" u="sng" dirty="0"/>
              <a:t>good moral stories</a:t>
            </a:r>
          </a:p>
          <a:p>
            <a:r>
              <a:rPr lang="en-US" sz="2400" dirty="0"/>
              <a:t>The bible is NOT </a:t>
            </a:r>
            <a:r>
              <a:rPr lang="en-US" sz="2400" u="sng" dirty="0"/>
              <a:t>written by men</a:t>
            </a:r>
          </a:p>
          <a:p>
            <a:r>
              <a:rPr lang="en-US" sz="2400" dirty="0"/>
              <a:t>The bible is NOT </a:t>
            </a:r>
            <a:r>
              <a:rPr lang="en-US" sz="2400" u="sng" dirty="0"/>
              <a:t>complicated and can be read by anyone</a:t>
            </a:r>
          </a:p>
          <a:p>
            <a:endParaRPr lang="en-US" sz="2400" dirty="0"/>
          </a:p>
          <a:p>
            <a:pPr marL="0" indent="0" algn="ctr">
              <a:buNone/>
            </a:pPr>
            <a:r>
              <a:rPr lang="en-US" sz="2400" i="1" dirty="0"/>
              <a:t>“It is shallow enough so that the most timid swimmer may enjoy it’s waters </a:t>
            </a:r>
          </a:p>
          <a:p>
            <a:pPr marL="0" indent="0" algn="ctr">
              <a:buNone/>
            </a:pPr>
            <a:r>
              <a:rPr lang="en-US" sz="2400" i="1" dirty="0"/>
              <a:t>without fear, and yet deep enough for the most expert swimmer to </a:t>
            </a:r>
          </a:p>
          <a:p>
            <a:pPr marL="0" indent="0" algn="ctr">
              <a:buNone/>
            </a:pPr>
            <a:r>
              <a:rPr lang="en-US" sz="2400" i="1" dirty="0"/>
              <a:t>enjoy it without touching the bottom”  - </a:t>
            </a:r>
            <a:r>
              <a:rPr lang="en-US" sz="2400" dirty="0"/>
              <a:t>John Watson</a:t>
            </a:r>
          </a:p>
          <a:p>
            <a:endParaRPr lang="en-US" sz="2400" dirty="0"/>
          </a:p>
        </p:txBody>
      </p:sp>
    </p:spTree>
    <p:extLst>
      <p:ext uri="{BB962C8B-B14F-4D97-AF65-F5344CB8AC3E}">
        <p14:creationId xmlns:p14="http://schemas.microsoft.com/office/powerpoint/2010/main" val="3528935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Bible?</a:t>
            </a:r>
            <a:endParaRPr lang="en-US" dirty="0"/>
          </a:p>
        </p:txBody>
      </p:sp>
      <p:sp>
        <p:nvSpPr>
          <p:cNvPr id="3" name="Content Placeholder 2"/>
          <p:cNvSpPr>
            <a:spLocks noGrp="1"/>
          </p:cNvSpPr>
          <p:nvPr>
            <p:ph idx="1"/>
          </p:nvPr>
        </p:nvSpPr>
        <p:spPr>
          <a:xfrm>
            <a:off x="535577" y="1951589"/>
            <a:ext cx="11103429" cy="4050792"/>
          </a:xfrm>
        </p:spPr>
        <p:txBody>
          <a:bodyPr>
            <a:noAutofit/>
          </a:bodyPr>
          <a:lstStyle/>
          <a:p>
            <a:pPr marL="0" indent="0">
              <a:buNone/>
            </a:pPr>
            <a:r>
              <a:rPr lang="en-US" sz="2100" dirty="0" smtClean="0"/>
              <a:t>The Bible was written by </a:t>
            </a:r>
            <a:r>
              <a:rPr lang="en-US" sz="2100" b="1" u="sng" dirty="0" smtClean="0"/>
              <a:t>40 </a:t>
            </a:r>
            <a:r>
              <a:rPr lang="en-US" sz="2100" dirty="0" smtClean="0"/>
              <a:t>different authors over a period of 1600 years.</a:t>
            </a:r>
          </a:p>
          <a:p>
            <a:pPr marL="0" indent="0">
              <a:buNone/>
            </a:pPr>
            <a:endParaRPr lang="en-US" sz="2100" dirty="0"/>
          </a:p>
          <a:p>
            <a:pPr marL="0" indent="0">
              <a:buNone/>
            </a:pPr>
            <a:r>
              <a:rPr lang="en-US" sz="2100" dirty="0" smtClean="0"/>
              <a:t>They came from</a:t>
            </a:r>
            <a:r>
              <a:rPr lang="en-US" sz="2100" b="1" dirty="0" smtClean="0"/>
              <a:t> </a:t>
            </a:r>
            <a:r>
              <a:rPr lang="en-US" sz="2100" b="1" u="sng" dirty="0" smtClean="0"/>
              <a:t>20 </a:t>
            </a:r>
            <a:r>
              <a:rPr lang="en-US" sz="2100" dirty="0" smtClean="0"/>
              <a:t>different occupations and lived in ten different countries</a:t>
            </a:r>
          </a:p>
          <a:p>
            <a:pPr marL="0" indent="0">
              <a:buNone/>
            </a:pPr>
            <a:endParaRPr lang="en-US" sz="2100" dirty="0"/>
          </a:p>
          <a:p>
            <a:pPr marL="0" indent="0">
              <a:buNone/>
            </a:pPr>
            <a:r>
              <a:rPr lang="en-US" sz="2100" dirty="0" smtClean="0"/>
              <a:t>They were separated by</a:t>
            </a:r>
            <a:r>
              <a:rPr lang="en-US" sz="2100" b="1" dirty="0" smtClean="0"/>
              <a:t> </a:t>
            </a:r>
            <a:r>
              <a:rPr lang="en-US" sz="2100" b="1" u="sng" dirty="0" smtClean="0"/>
              <a:t>6,000</a:t>
            </a:r>
            <a:r>
              <a:rPr lang="en-US" sz="2100" b="1" dirty="0" smtClean="0"/>
              <a:t> </a:t>
            </a:r>
            <a:r>
              <a:rPr lang="en-US" sz="2100" dirty="0" smtClean="0"/>
              <a:t>miles while writing in </a:t>
            </a:r>
            <a:r>
              <a:rPr lang="en-US" sz="2100" b="1" u="sng" dirty="0" smtClean="0"/>
              <a:t>3</a:t>
            </a:r>
            <a:r>
              <a:rPr lang="en-US" sz="2100" dirty="0" smtClean="0"/>
              <a:t> different languages</a:t>
            </a:r>
          </a:p>
          <a:p>
            <a:pPr marL="0" indent="0">
              <a:buNone/>
            </a:pPr>
            <a:endParaRPr lang="en-US" sz="2100" dirty="0"/>
          </a:p>
          <a:p>
            <a:pPr marL="0" indent="0">
              <a:buNone/>
            </a:pPr>
            <a:r>
              <a:rPr lang="en-US" sz="2100" dirty="0" smtClean="0"/>
              <a:t>There are </a:t>
            </a:r>
            <a:r>
              <a:rPr lang="en-US" sz="2100" b="1" u="sng" dirty="0" smtClean="0"/>
              <a:t>2,930</a:t>
            </a:r>
            <a:r>
              <a:rPr lang="en-US" sz="2100" dirty="0" smtClean="0"/>
              <a:t> characters in the Bible that lived in </a:t>
            </a:r>
            <a:r>
              <a:rPr lang="en-US" sz="2100" b="1" u="sng" dirty="0" smtClean="0"/>
              <a:t>1,551</a:t>
            </a:r>
            <a:r>
              <a:rPr lang="en-US" sz="2100" dirty="0" smtClean="0"/>
              <a:t> places</a:t>
            </a:r>
          </a:p>
          <a:p>
            <a:pPr marL="0" indent="0">
              <a:buNone/>
            </a:pPr>
            <a:endParaRPr lang="en-US" sz="2100" dirty="0"/>
          </a:p>
          <a:p>
            <a:pPr marL="0" indent="0">
              <a:buNone/>
            </a:pPr>
            <a:r>
              <a:rPr lang="en-US" sz="2100" dirty="0" smtClean="0"/>
              <a:t>The Bible, in whole or in part, has been translated into over </a:t>
            </a:r>
            <a:r>
              <a:rPr lang="en-US" sz="2100" b="1" u="sng" dirty="0" smtClean="0"/>
              <a:t>2,000</a:t>
            </a:r>
            <a:r>
              <a:rPr lang="en-US" sz="2100" dirty="0" smtClean="0"/>
              <a:t> languages and dialects</a:t>
            </a:r>
          </a:p>
        </p:txBody>
      </p:sp>
    </p:spTree>
    <p:extLst>
      <p:ext uri="{BB962C8B-B14F-4D97-AF65-F5344CB8AC3E}">
        <p14:creationId xmlns:p14="http://schemas.microsoft.com/office/powerpoint/2010/main" val="167236734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the Bible?</a:t>
            </a:r>
            <a:endParaRPr lang="en-US" dirty="0"/>
          </a:p>
        </p:txBody>
      </p:sp>
      <p:sp>
        <p:nvSpPr>
          <p:cNvPr id="3" name="Content Placeholder 2"/>
          <p:cNvSpPr>
            <a:spLocks noGrp="1"/>
          </p:cNvSpPr>
          <p:nvPr>
            <p:ph idx="1"/>
          </p:nvPr>
        </p:nvSpPr>
        <p:spPr/>
        <p:txBody>
          <a:bodyPr>
            <a:normAutofit/>
          </a:bodyPr>
          <a:lstStyle/>
          <a:p>
            <a:pPr marL="0" indent="0">
              <a:buNone/>
            </a:pPr>
            <a:r>
              <a:rPr lang="en-US" sz="3200" dirty="0" smtClean="0"/>
              <a:t>If you do not know where to </a:t>
            </a:r>
            <a:r>
              <a:rPr lang="en-US" sz="3200" u="sng" dirty="0" smtClean="0"/>
              <a:t>FIND </a:t>
            </a:r>
            <a:r>
              <a:rPr lang="en-US" sz="3200" dirty="0" smtClean="0"/>
              <a:t>the words of God, you do not know where to find God, and if you do not KNOW the word of God you don’t know God, and when you do not know God you do not know how to </a:t>
            </a:r>
            <a:r>
              <a:rPr lang="en-US" sz="3200" u="sng" dirty="0" smtClean="0"/>
              <a:t>LIVE</a:t>
            </a:r>
            <a:r>
              <a:rPr lang="en-US" sz="3200" dirty="0" smtClean="0"/>
              <a:t> for GOD</a:t>
            </a:r>
          </a:p>
          <a:p>
            <a:pPr marL="0" indent="0">
              <a:buNone/>
            </a:pPr>
            <a:endParaRPr lang="en-US" sz="3200" dirty="0"/>
          </a:p>
          <a:p>
            <a:pPr marL="0" indent="0">
              <a:buNone/>
            </a:pPr>
            <a:r>
              <a:rPr lang="en-US" sz="3200" dirty="0" smtClean="0"/>
              <a:t>Hosea 4:6</a:t>
            </a:r>
            <a:endParaRPr lang="en-US" sz="3200" dirty="0"/>
          </a:p>
        </p:txBody>
      </p:sp>
    </p:spTree>
    <p:extLst>
      <p:ext uri="{BB962C8B-B14F-4D97-AF65-F5344CB8AC3E}">
        <p14:creationId xmlns:p14="http://schemas.microsoft.com/office/powerpoint/2010/main" val="285236610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86967" y="589135"/>
            <a:ext cx="10412403" cy="1609344"/>
          </a:xfrm>
        </p:spPr>
        <p:txBody>
          <a:bodyPr/>
          <a:lstStyle/>
          <a:p>
            <a:r>
              <a:rPr lang="en-US" dirty="0" smtClean="0"/>
              <a:t>What does the bible say about itself?</a:t>
            </a:r>
            <a:endParaRPr lang="en-US" dirty="0"/>
          </a:p>
        </p:txBody>
      </p:sp>
      <p:pic>
        <p:nvPicPr>
          <p:cNvPr id="2050" name="Picture 2" descr="http://members.bib-arch.org/images/dss-s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45631" y="1966276"/>
            <a:ext cx="7433946" cy="44371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422009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889582"/>
            <a:ext cx="10058400" cy="1609344"/>
          </a:xfrm>
        </p:spPr>
        <p:txBody>
          <a:bodyPr>
            <a:normAutofit fontScale="90000"/>
          </a:bodyPr>
          <a:lstStyle/>
          <a:p>
            <a:r>
              <a:rPr lang="en-US" dirty="0"/>
              <a:t>Stage 1: God's Words Revealed (Revelation) </a:t>
            </a:r>
            <a:br>
              <a:rPr lang="en-US" dirty="0"/>
            </a:br>
            <a:endParaRPr lang="en-US" dirty="0"/>
          </a:p>
        </p:txBody>
      </p:sp>
      <p:sp>
        <p:nvSpPr>
          <p:cNvPr id="3" name="Content Placeholder 2"/>
          <p:cNvSpPr>
            <a:spLocks noGrp="1"/>
          </p:cNvSpPr>
          <p:nvPr>
            <p:ph idx="1"/>
          </p:nvPr>
        </p:nvSpPr>
        <p:spPr>
          <a:xfrm>
            <a:off x="1069848" y="2604734"/>
            <a:ext cx="10058400" cy="4050792"/>
          </a:xfrm>
        </p:spPr>
        <p:txBody>
          <a:bodyPr>
            <a:normAutofit/>
          </a:bodyPr>
          <a:lstStyle/>
          <a:p>
            <a:r>
              <a:rPr lang="en-US" sz="2800" dirty="0" smtClean="0"/>
              <a:t>God </a:t>
            </a:r>
            <a:r>
              <a:rPr lang="en-US" sz="2800" dirty="0"/>
              <a:t>speaks with </a:t>
            </a:r>
            <a:r>
              <a:rPr lang="en-US" sz="2800" b="1" u="sng" dirty="0"/>
              <a:t>Authority</a:t>
            </a:r>
            <a:r>
              <a:rPr lang="en-US" sz="2800" dirty="0"/>
              <a:t> (Gen 1:3; Mark 4:39-41</a:t>
            </a:r>
            <a:r>
              <a:rPr lang="en-US" sz="2800" dirty="0" smtClean="0"/>
              <a:t>)</a:t>
            </a:r>
          </a:p>
          <a:p>
            <a:endParaRPr lang="en-US" sz="2800" dirty="0"/>
          </a:p>
          <a:p>
            <a:pPr marL="0" indent="0">
              <a:buNone/>
            </a:pPr>
            <a:r>
              <a:rPr lang="en-US" i="1" dirty="0" smtClean="0"/>
              <a:t>Gen 1:3 And </a:t>
            </a:r>
            <a:r>
              <a:rPr lang="en-US" i="1" dirty="0"/>
              <a:t>God said, Let there be light: and there was light</a:t>
            </a:r>
            <a:r>
              <a:rPr lang="en-US" i="1" dirty="0" smtClean="0"/>
              <a:t>.</a:t>
            </a:r>
          </a:p>
          <a:p>
            <a:pPr marL="0" indent="0">
              <a:buNone/>
            </a:pPr>
            <a:endParaRPr lang="en-US" sz="2800" i="1" dirty="0"/>
          </a:p>
          <a:p>
            <a:pPr marL="0" indent="0">
              <a:buNone/>
            </a:pPr>
            <a:r>
              <a:rPr lang="en-US" i="1" dirty="0" smtClean="0"/>
              <a:t>Mark 4:39-41 And </a:t>
            </a:r>
            <a:r>
              <a:rPr lang="en-US" i="1" dirty="0"/>
              <a:t>he arose, and rebuked the wind, and said unto the sea, Peace, be still. And the wind ceased, and there was a great calm.</a:t>
            </a:r>
            <a:r>
              <a:rPr lang="en-US" sz="2800" i="1" dirty="0" smtClean="0"/>
              <a:t> </a:t>
            </a:r>
            <a:r>
              <a:rPr lang="en-US" i="1" dirty="0"/>
              <a:t>And he said unto them, Why are ye so fearful? how is it that ye have no faith</a:t>
            </a:r>
            <a:r>
              <a:rPr lang="en-US" i="1" dirty="0" smtClean="0"/>
              <a:t>? </a:t>
            </a:r>
            <a:r>
              <a:rPr lang="en-US" i="1" dirty="0"/>
              <a:t>And they feared exceedingly, and said one to another, What manner of man is this, that even the wind and the sea obey him?</a:t>
            </a:r>
            <a:endParaRPr lang="en-US" sz="2800" i="1" dirty="0"/>
          </a:p>
        </p:txBody>
      </p:sp>
    </p:spTree>
    <p:extLst>
      <p:ext uri="{BB962C8B-B14F-4D97-AF65-F5344CB8AC3E}">
        <p14:creationId xmlns:p14="http://schemas.microsoft.com/office/powerpoint/2010/main" val="3757942901"/>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Wood Type">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TM03090434[[fn=Wood Type]]</Template>
  <TotalTime>2987</TotalTime>
  <Words>1926</Words>
  <Application>Microsoft Office PowerPoint</Application>
  <PresentationFormat>Widescreen</PresentationFormat>
  <Paragraphs>226</Paragraphs>
  <Slides>41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41</vt:i4>
      </vt:variant>
    </vt:vector>
  </HeadingPairs>
  <TitlesOfParts>
    <vt:vector size="46" baseType="lpstr">
      <vt:lpstr>Arial</vt:lpstr>
      <vt:lpstr>Rockwell</vt:lpstr>
      <vt:lpstr>Rockwell Condensed</vt:lpstr>
      <vt:lpstr>Wingdings</vt:lpstr>
      <vt:lpstr>Wood Type</vt:lpstr>
      <vt:lpstr>what do you mean when you say… ”God’s Word”</vt:lpstr>
      <vt:lpstr>What many think about the bible</vt:lpstr>
      <vt:lpstr>What many think about the bible</vt:lpstr>
      <vt:lpstr>What many think about the bible</vt:lpstr>
      <vt:lpstr>What many think about the bible</vt:lpstr>
      <vt:lpstr>What is the Bible?</vt:lpstr>
      <vt:lpstr>What is the Bible?</vt:lpstr>
      <vt:lpstr>What does the bible say about itself?</vt:lpstr>
      <vt:lpstr>Stage 1: God's Words Revealed (Revelation)  </vt:lpstr>
      <vt:lpstr>Stage 1: God's Words Revealed (Revelation)  </vt:lpstr>
      <vt:lpstr>Stage 2: God's Words Inspired (Inspiration) </vt:lpstr>
      <vt:lpstr>Stage 3: God's Words Written Down (Inscripturation)</vt:lpstr>
      <vt:lpstr>Stage 4: God's Words Copied and Distributed (Transmission)</vt:lpstr>
      <vt:lpstr>Stage 4: God's Words Copied and Distributed (Transmission)</vt:lpstr>
      <vt:lpstr>Stage 5: God's Words Established (Canonization)</vt:lpstr>
      <vt:lpstr>Stage 5: God's Words Established (Canonization)</vt:lpstr>
      <vt:lpstr>Stage 6: God's Words Translated (Translation)</vt:lpstr>
      <vt:lpstr>Stage 7: God's Words Preserved (Preservation) </vt:lpstr>
      <vt:lpstr>Stage 7: God's Words Preserved (Preservation) </vt:lpstr>
      <vt:lpstr>After all that God has done to protect his words and deliver them to your hands…what is necessary for you to understand it? God’s Mind</vt:lpstr>
      <vt:lpstr>Holy spirit as teacher</vt:lpstr>
      <vt:lpstr>Teaching: can’t do it if no one is learning </vt:lpstr>
      <vt:lpstr> learning is like the digestive system</vt:lpstr>
      <vt:lpstr>Digestive system cont…</vt:lpstr>
      <vt:lpstr>Digestive system cont…</vt:lpstr>
      <vt:lpstr>Learning is just like our digestive system</vt:lpstr>
      <vt:lpstr>Learning comes in different forms</vt:lpstr>
      <vt:lpstr>Can we study the bible the same way we study for school?</vt:lpstr>
      <vt:lpstr>Holy spirit as teacher</vt:lpstr>
      <vt:lpstr>Holy spirit as teacher</vt:lpstr>
      <vt:lpstr>Holy spirit as teacher</vt:lpstr>
      <vt:lpstr>Holy spirit as teacher</vt:lpstr>
      <vt:lpstr>Holy spirit as teacher</vt:lpstr>
      <vt:lpstr>Holy spirit as teacher</vt:lpstr>
      <vt:lpstr>The THINGs of GOD</vt:lpstr>
      <vt:lpstr>All things</vt:lpstr>
      <vt:lpstr>Spiritual man vs unspiritual (carnal) </vt:lpstr>
      <vt:lpstr>MY Responsibility to learn</vt:lpstr>
      <vt:lpstr>MY Responsibility to learn</vt:lpstr>
      <vt:lpstr>MY Responsibility to learn</vt:lpstr>
      <vt:lpstr>Spirit driven digestion and Learning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do you mean when you say… ”God’s Word”</dc:title>
  <dc:creator>Brandon Briscoe</dc:creator>
  <cp:lastModifiedBy>Brandon Briscoe</cp:lastModifiedBy>
  <cp:revision>15</cp:revision>
  <dcterms:created xsi:type="dcterms:W3CDTF">2016-06-06T15:09:09Z</dcterms:created>
  <dcterms:modified xsi:type="dcterms:W3CDTF">2016-06-08T22:28:46Z</dcterms:modified>
</cp:coreProperties>
</file>