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3">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3609172" y="3763982"/>
            <a:ext cx="1852641" cy="205123"/>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rgbClr val="FFFFFF"/>
              </a:buClr>
              <a:buSzPts val="1600"/>
              <a:buFont typeface="Arial"/>
              <a:buNone/>
              <a:defRPr sz="1600" b="0" i="0" u="none" strike="noStrike" cap="none">
                <a:solidFill>
                  <a:srgbClr val="FFFFFF"/>
                </a:solidFill>
                <a:latin typeface="Georgia"/>
                <a:ea typeface="Georgia"/>
                <a:cs typeface="Georgia"/>
                <a:sym typeface="Georgia"/>
              </a:defRPr>
            </a:lvl1pPr>
            <a:lvl2pPr marL="914400" marR="0" lvl="1" indent="-419100" algn="ctr"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13" name="Shape 13"/>
          <p:cNvSpPr txBox="1">
            <a:spLocks noGrp="1"/>
          </p:cNvSpPr>
          <p:nvPr>
            <p:ph type="title"/>
          </p:nvPr>
        </p:nvSpPr>
        <p:spPr>
          <a:xfrm>
            <a:off x="2494442" y="1681002"/>
            <a:ext cx="4129990" cy="159325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2800"/>
              <a:buFont typeface="Georgia"/>
              <a:buNone/>
              <a:defRPr sz="2800" b="0" i="0" u="none" strike="noStrike" cap="none">
                <a:solidFill>
                  <a:srgbClr val="FFFFFF"/>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468313" y="365436"/>
            <a:ext cx="6503330" cy="4416116"/>
          </a:xfrm>
          <a:prstGeom prst="rect">
            <a:avLst/>
          </a:prstGeom>
          <a:noFill/>
          <a:ln>
            <a:noFill/>
          </a:ln>
        </p:spPr>
        <p:txBody>
          <a:bodyPr spcFirstLastPara="1" wrap="square" lIns="91425" tIns="91425" rIns="91425" bIns="91425" anchor="ctr"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419100" algn="l"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16" name="Shape 16"/>
          <p:cNvSpPr txBox="1">
            <a:spLocks noGrp="1"/>
          </p:cNvSpPr>
          <p:nvPr>
            <p:ph type="title"/>
          </p:nvPr>
        </p:nvSpPr>
        <p:spPr>
          <a:xfrm>
            <a:off x="7410226" y="3919292"/>
            <a:ext cx="1249763" cy="57749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1600"/>
              <a:buFont typeface="Georgia"/>
              <a:buNone/>
              <a:defRPr sz="1600" b="0" i="0" u="none" strike="noStrike" cap="none">
                <a:solidFill>
                  <a:srgbClr val="FFFFFF"/>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cripture">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526736" y="421372"/>
            <a:ext cx="8160063" cy="3365110"/>
          </a:xfrm>
          <a:prstGeom prst="rect">
            <a:avLst/>
          </a:prstGeom>
          <a:noFill/>
          <a:ln>
            <a:noFill/>
          </a:ln>
        </p:spPr>
        <p:txBody>
          <a:bodyPr spcFirstLastPara="1" wrap="square" lIns="91425" tIns="91425" rIns="91425" bIns="91425" anchor="ctr"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19" name="Shape 19"/>
          <p:cNvSpPr txBox="1">
            <a:spLocks noGrp="1"/>
          </p:cNvSpPr>
          <p:nvPr>
            <p:ph type="body" idx="2"/>
          </p:nvPr>
        </p:nvSpPr>
        <p:spPr>
          <a:xfrm>
            <a:off x="527050" y="4021138"/>
            <a:ext cx="8159750" cy="742690"/>
          </a:xfrm>
          <a:prstGeom prst="rect">
            <a:avLst/>
          </a:prstGeom>
          <a:noFill/>
          <a:ln>
            <a:noFill/>
          </a:ln>
        </p:spPr>
        <p:txBody>
          <a:bodyPr spcFirstLastPara="1" wrap="square" lIns="91425" tIns="91425" rIns="91425" bIns="91425" anchor="t" anchorCtr="0"/>
          <a:lstStyle>
            <a:lvl1pPr marL="457200" marR="0" lvl="0" indent="-228600" algn="ctr" rtl="0">
              <a:spcBef>
                <a:spcPts val="280"/>
              </a:spcBef>
              <a:spcAft>
                <a:spcPts val="0"/>
              </a:spcAft>
              <a:buClr>
                <a:srgbClr val="FFFFFF"/>
              </a:buClr>
              <a:buSzPts val="1400"/>
              <a:buFont typeface="Arial"/>
              <a:buNone/>
              <a:defRPr sz="1400" b="0" i="0" u="none" strike="noStrike" cap="none">
                <a:solidFill>
                  <a:srgbClr val="FFFFFF"/>
                </a:solidFill>
                <a:latin typeface="Georgia"/>
                <a:ea typeface="Georgia"/>
                <a:cs typeface="Georgia"/>
                <a:sym typeface="Georgia"/>
              </a:defRPr>
            </a:lvl1pPr>
            <a:lvl2pPr marL="914400" marR="0" lvl="1" indent="-419100" algn="ctr"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2">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3609172" y="3763982"/>
            <a:ext cx="1852641" cy="205123"/>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rgbClr val="FFFFFF"/>
              </a:buClr>
              <a:buSzPts val="1600"/>
              <a:buFont typeface="Arial"/>
              <a:buNone/>
              <a:defRPr sz="1600" b="0" i="0" u="none" strike="noStrike" cap="none">
                <a:solidFill>
                  <a:srgbClr val="FFFFFF"/>
                </a:solidFill>
                <a:latin typeface="Georgia"/>
                <a:ea typeface="Georgia"/>
                <a:cs typeface="Georgia"/>
                <a:sym typeface="Georgia"/>
              </a:defRPr>
            </a:lvl1pPr>
            <a:lvl2pPr marL="914400" marR="0" lvl="1" indent="-419100" algn="ctr"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1">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68313" y="365436"/>
            <a:ext cx="6503330" cy="4416116"/>
          </a:xfrm>
          <a:prstGeom prst="rect">
            <a:avLst/>
          </a:prstGeom>
          <a:noFill/>
          <a:ln>
            <a:noFill/>
          </a:ln>
        </p:spPr>
        <p:txBody>
          <a:bodyPr spcFirstLastPara="1" wrap="square" lIns="91425" tIns="91425" rIns="91425" bIns="91425" anchor="ctr"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419100" algn="l"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2">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68313" y="365436"/>
            <a:ext cx="6503330" cy="4416116"/>
          </a:xfrm>
          <a:prstGeom prst="rect">
            <a:avLst/>
          </a:prstGeom>
          <a:noFill/>
          <a:ln>
            <a:noFill/>
          </a:ln>
        </p:spPr>
        <p:txBody>
          <a:bodyPr spcFirstLastPara="1" wrap="square" lIns="91425" tIns="91425" rIns="91425" bIns="91425" anchor="ctr"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419100" algn="l"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l"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ackgroun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526736" y="421372"/>
            <a:ext cx="8160063" cy="4354160"/>
          </a:xfrm>
          <a:prstGeom prst="rect">
            <a:avLst/>
          </a:prstGeom>
          <a:noFill/>
          <a:ln>
            <a:noFill/>
          </a:ln>
        </p:spPr>
        <p:txBody>
          <a:bodyPr spcFirstLastPara="1" wrap="square" lIns="91425" tIns="91425" rIns="91425" bIns="91425" anchor="ctr"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400"/>
              <a:buFont typeface="Georgia"/>
              <a:buNone/>
              <a:defRPr sz="4400" b="0" i="0" u="none" strike="noStrike" cap="none">
                <a:solidFill>
                  <a:srgbClr val="FFFFFF"/>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1pPr>
            <a:lvl2pPr marL="914400" marR="0" lvl="1" indent="-419100" algn="ctr" rtl="0">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2pPr>
            <a:lvl3pPr marL="1371600" marR="0" lvl="2"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3pPr>
            <a:lvl4pPr marL="1828800" marR="0" lvl="3"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4pPr>
            <a:lvl5pPr marL="2286000" marR="0" lvl="4" indent="-228600" algn="ctr" rtl="0">
              <a:spcBef>
                <a:spcPts val="600"/>
              </a:spcBef>
              <a:spcAft>
                <a:spcPts val="0"/>
              </a:spcAft>
              <a:buClr>
                <a:srgbClr val="FFFFFF"/>
              </a:buClr>
              <a:buSzPts val="3000"/>
              <a:buFont typeface="Arial"/>
              <a:buNone/>
              <a:defRPr sz="3000" b="0" i="0" u="none" strike="noStrike" cap="none">
                <a:solidFill>
                  <a:srgbClr val="FFFFFF"/>
                </a:solidFill>
                <a:latin typeface="Georgia"/>
                <a:ea typeface="Georgia"/>
                <a:cs typeface="Georgia"/>
                <a:sym typeface="Georgi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9pPr>
          </a:lstStyle>
          <a:p>
            <a:endParaRPr/>
          </a:p>
        </p:txBody>
      </p:sp>
      <p:sp>
        <p:nvSpPr>
          <p:cNvPr id="8" name="Shape 8"/>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9" name="Shape 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lt1"/>
                </a:solidFill>
                <a:latin typeface="Georgia"/>
                <a:ea typeface="Georgia"/>
                <a:cs typeface="Georgia"/>
                <a:sym typeface="Georgia"/>
              </a:defRPr>
            </a:lvl9pPr>
          </a:lstStyle>
          <a:p>
            <a:endParaRPr/>
          </a:p>
        </p:txBody>
      </p:sp>
      <p:sp>
        <p:nvSpPr>
          <p:cNvPr id="10" name="Shape 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Georgia"/>
                <a:ea typeface="Georgia"/>
                <a:cs typeface="Georgia"/>
                <a:sym typeface="Georgia"/>
              </a:defRPr>
            </a:lvl1pPr>
            <a:lvl2pPr marL="0" marR="0" lvl="1" indent="0" algn="r" rtl="0">
              <a:spcBef>
                <a:spcPts val="0"/>
              </a:spcBef>
              <a:buNone/>
              <a:defRPr sz="1200" b="0" i="0" u="none" strike="noStrike" cap="none">
                <a:solidFill>
                  <a:schemeClr val="lt1"/>
                </a:solidFill>
                <a:latin typeface="Georgia"/>
                <a:ea typeface="Georgia"/>
                <a:cs typeface="Georgia"/>
                <a:sym typeface="Georgia"/>
              </a:defRPr>
            </a:lvl2pPr>
            <a:lvl3pPr marL="0" marR="0" lvl="2" indent="0" algn="r" rtl="0">
              <a:spcBef>
                <a:spcPts val="0"/>
              </a:spcBef>
              <a:buNone/>
              <a:defRPr sz="1200" b="0" i="0" u="none" strike="noStrike" cap="none">
                <a:solidFill>
                  <a:schemeClr val="lt1"/>
                </a:solidFill>
                <a:latin typeface="Georgia"/>
                <a:ea typeface="Georgia"/>
                <a:cs typeface="Georgia"/>
                <a:sym typeface="Georgia"/>
              </a:defRPr>
            </a:lvl3pPr>
            <a:lvl4pPr marL="0" marR="0" lvl="3" indent="0" algn="r" rtl="0">
              <a:spcBef>
                <a:spcPts val="0"/>
              </a:spcBef>
              <a:buNone/>
              <a:defRPr sz="1200" b="0" i="0" u="none" strike="noStrike" cap="none">
                <a:solidFill>
                  <a:schemeClr val="lt1"/>
                </a:solidFill>
                <a:latin typeface="Georgia"/>
                <a:ea typeface="Georgia"/>
                <a:cs typeface="Georgia"/>
                <a:sym typeface="Georgia"/>
              </a:defRPr>
            </a:lvl4pPr>
            <a:lvl5pPr marL="0" marR="0" lvl="4" indent="0" algn="r" rtl="0">
              <a:spcBef>
                <a:spcPts val="0"/>
              </a:spcBef>
              <a:buNone/>
              <a:defRPr sz="1200" b="0" i="0" u="none" strike="noStrike" cap="none">
                <a:solidFill>
                  <a:schemeClr val="lt1"/>
                </a:solidFill>
                <a:latin typeface="Georgia"/>
                <a:ea typeface="Georgia"/>
                <a:cs typeface="Georgia"/>
                <a:sym typeface="Georgia"/>
              </a:defRPr>
            </a:lvl5pPr>
            <a:lvl6pPr marL="0" marR="0" lvl="5" indent="0" algn="r" rtl="0">
              <a:spcBef>
                <a:spcPts val="0"/>
              </a:spcBef>
              <a:buNone/>
              <a:defRPr sz="1200" b="0" i="0" u="none" strike="noStrike" cap="none">
                <a:solidFill>
                  <a:schemeClr val="lt1"/>
                </a:solidFill>
                <a:latin typeface="Georgia"/>
                <a:ea typeface="Georgia"/>
                <a:cs typeface="Georgia"/>
                <a:sym typeface="Georgia"/>
              </a:defRPr>
            </a:lvl6pPr>
            <a:lvl7pPr marL="0" marR="0" lvl="6" indent="0" algn="r" rtl="0">
              <a:spcBef>
                <a:spcPts val="0"/>
              </a:spcBef>
              <a:buNone/>
              <a:defRPr sz="1200" b="0" i="0" u="none" strike="noStrike" cap="none">
                <a:solidFill>
                  <a:schemeClr val="lt1"/>
                </a:solidFill>
                <a:latin typeface="Georgia"/>
                <a:ea typeface="Georgia"/>
                <a:cs typeface="Georgia"/>
                <a:sym typeface="Georgia"/>
              </a:defRPr>
            </a:lvl7pPr>
            <a:lvl8pPr marL="0" marR="0" lvl="7" indent="0" algn="r" rtl="0">
              <a:spcBef>
                <a:spcPts val="0"/>
              </a:spcBef>
              <a:buNone/>
              <a:defRPr sz="1200" b="0" i="0" u="none" strike="noStrike" cap="none">
                <a:solidFill>
                  <a:schemeClr val="lt1"/>
                </a:solidFill>
                <a:latin typeface="Georgia"/>
                <a:ea typeface="Georgia"/>
                <a:cs typeface="Georgia"/>
                <a:sym typeface="Georgia"/>
              </a:defRPr>
            </a:lvl8pPr>
            <a:lvl9pPr marL="0" marR="0" lvl="8" indent="0" algn="r" rtl="0">
              <a:spcBef>
                <a:spcPts val="0"/>
              </a:spcBef>
              <a:buNone/>
              <a:defRPr sz="1200" b="0" i="0" u="none" strike="noStrike" cap="none">
                <a:solidFill>
                  <a:schemeClr val="lt1"/>
                </a:solidFill>
                <a:latin typeface="Georgia"/>
                <a:ea typeface="Georgia"/>
                <a:cs typeface="Georgia"/>
                <a:sym typeface="Georgia"/>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609172" y="3763982"/>
            <a:ext cx="1852641" cy="20512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r>
              <a:rPr lang="en-US" sz="880"/>
              <a:t>Week One</a:t>
            </a:r>
            <a:endParaRPr sz="880" b="0" i="0" u="none" strike="noStrike" cap="none">
              <a:solidFill>
                <a:srgbClr val="FFFFFF"/>
              </a:solidFill>
              <a:latin typeface="Georgia"/>
              <a:ea typeface="Georgia"/>
              <a:cs typeface="Georgia"/>
              <a:sym typeface="Georgia"/>
            </a:endParaRPr>
          </a:p>
        </p:txBody>
      </p:sp>
      <p:sp>
        <p:nvSpPr>
          <p:cNvPr id="34" name="Shape 34"/>
          <p:cNvSpPr txBox="1">
            <a:spLocks noGrp="1"/>
          </p:cNvSpPr>
          <p:nvPr>
            <p:ph type="title"/>
          </p:nvPr>
        </p:nvSpPr>
        <p:spPr>
          <a:xfrm>
            <a:off x="2494442" y="1681002"/>
            <a:ext cx="4129990" cy="1593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0" i="0" u="none" strike="noStrike" cap="none">
                <a:solidFill>
                  <a:srgbClr val="FFFFFF"/>
                </a:solidFill>
                <a:latin typeface="Georgia"/>
                <a:ea typeface="Georgia"/>
                <a:cs typeface="Georgia"/>
                <a:sym typeface="Georgia"/>
              </a:rPr>
              <a:t>Cost of Mentorship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90" name="Shape 90"/>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91" name="Shape 91"/>
          <p:cNvSpPr/>
          <p:nvPr/>
        </p:nvSpPr>
        <p:spPr>
          <a:xfrm>
            <a:off x="985344" y="1472110"/>
            <a:ext cx="4572000"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3. Available</a:t>
            </a:r>
            <a:r>
              <a:rPr lang="en-US" sz="1800">
                <a:solidFill>
                  <a:schemeClr val="dk1"/>
                </a:solidFill>
                <a:latin typeface="Georgia"/>
                <a:ea typeface="Georgia"/>
                <a:cs typeface="Georgia"/>
                <a:sym typeface="Georgia"/>
              </a:rPr>
              <a:t> </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a:solidFill>
                  <a:schemeClr val="dk1"/>
                </a:solidFill>
                <a:latin typeface="Georgia"/>
                <a:ea typeface="Georgia"/>
                <a:cs typeface="Georgia"/>
                <a:sym typeface="Georgia"/>
              </a:rPr>
              <a:t>A steward who will </a:t>
            </a:r>
            <a:r>
              <a:rPr lang="en-US" sz="1800" b="1" u="sng">
                <a:solidFill>
                  <a:schemeClr val="dk1"/>
                </a:solidFill>
                <a:latin typeface="Georgia"/>
                <a:ea typeface="Georgia"/>
                <a:cs typeface="Georgia"/>
                <a:sym typeface="Georgia"/>
              </a:rPr>
              <a:t>MAKE TIME</a:t>
            </a:r>
            <a:r>
              <a:rPr lang="en-US" sz="1800">
                <a:solidFill>
                  <a:schemeClr val="dk1"/>
                </a:solidFill>
                <a:latin typeface="Georgia"/>
                <a:ea typeface="Georgia"/>
                <a:cs typeface="Georgia"/>
                <a:sym typeface="Georgia"/>
              </a:rPr>
              <a:t> and be emotionally </a:t>
            </a:r>
            <a:r>
              <a:rPr lang="en-US" sz="1800" b="1" u="sng">
                <a:solidFill>
                  <a:schemeClr val="dk1"/>
                </a:solidFill>
                <a:latin typeface="Georgia"/>
                <a:ea typeface="Georgia"/>
                <a:cs typeface="Georgia"/>
                <a:sym typeface="Georgia"/>
              </a:rPr>
              <a:t>PRESENT</a:t>
            </a:r>
            <a:r>
              <a:rPr lang="en-US" sz="1800" u="sng">
                <a:solidFill>
                  <a:schemeClr val="dk1"/>
                </a:solidFill>
                <a:latin typeface="Georgia"/>
                <a:ea typeface="Georgia"/>
                <a:cs typeface="Georgia"/>
                <a:sym typeface="Georgia"/>
              </a:rPr>
              <a:t>.</a:t>
            </a: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97" name="Shape 97"/>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98" name="Shape 98"/>
          <p:cNvSpPr/>
          <p:nvPr/>
        </p:nvSpPr>
        <p:spPr>
          <a:xfrm>
            <a:off x="405277" y="288371"/>
            <a:ext cx="6629401" cy="56323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4. Conviction</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u="sng">
                <a:solidFill>
                  <a:schemeClr val="dk1"/>
                </a:solidFill>
                <a:latin typeface="Georgia"/>
                <a:ea typeface="Georgia"/>
                <a:cs typeface="Georgia"/>
                <a:sym typeface="Georgia"/>
              </a:rPr>
              <a:t>A GENUINE HEART</a:t>
            </a:r>
            <a:r>
              <a:rPr lang="en-US" sz="1800">
                <a:solidFill>
                  <a:schemeClr val="dk1"/>
                </a:solidFill>
                <a:latin typeface="Georgia"/>
                <a:ea typeface="Georgia"/>
                <a:cs typeface="Georgia"/>
                <a:sym typeface="Georgia"/>
              </a:rPr>
              <a:t> for young people/youth </a:t>
            </a:r>
            <a:endParaRPr/>
          </a:p>
          <a:p>
            <a:pPr marL="0" marR="0" lvl="0" indent="0" algn="ctr" rtl="0">
              <a:spcBef>
                <a:spcPts val="0"/>
              </a:spcBef>
              <a:spcAft>
                <a:spcPts val="0"/>
              </a:spcAft>
              <a:buNone/>
            </a:pPr>
            <a:endParaRPr sz="1800" b="1">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1 Corinthians 9:19-23</a:t>
            </a:r>
            <a:r>
              <a:rPr lang="en-US" sz="1800">
                <a:solidFill>
                  <a:schemeClr val="dk1"/>
                </a:solidFill>
                <a:latin typeface="Georgia"/>
                <a:ea typeface="Georgia"/>
                <a:cs typeface="Georgia"/>
                <a:sym typeface="Georgia"/>
              </a:rPr>
              <a:t> “For though I be free from all men, yet have I made myself servant unto all, that I might gain the more. 20 And </a:t>
            </a:r>
            <a:r>
              <a:rPr lang="en-US" sz="1800" u="sng">
                <a:solidFill>
                  <a:schemeClr val="dk1"/>
                </a:solidFill>
                <a:latin typeface="Georgia"/>
                <a:ea typeface="Georgia"/>
                <a:cs typeface="Georgia"/>
                <a:sym typeface="Georgia"/>
              </a:rPr>
              <a:t>unto the Jews I became as a Jew</a:t>
            </a:r>
            <a:r>
              <a:rPr lang="en-US" sz="1800">
                <a:solidFill>
                  <a:schemeClr val="dk1"/>
                </a:solidFill>
                <a:latin typeface="Georgia"/>
                <a:ea typeface="Georgia"/>
                <a:cs typeface="Georgia"/>
                <a:sym typeface="Georgia"/>
              </a:rPr>
              <a:t>, that I might gain the Jews; </a:t>
            </a:r>
            <a:r>
              <a:rPr lang="en-US" sz="1800" u="sng">
                <a:solidFill>
                  <a:schemeClr val="dk1"/>
                </a:solidFill>
                <a:latin typeface="Georgia"/>
                <a:ea typeface="Georgia"/>
                <a:cs typeface="Georgia"/>
                <a:sym typeface="Georgia"/>
              </a:rPr>
              <a:t>to them that are under the law, as under the law</a:t>
            </a:r>
            <a:r>
              <a:rPr lang="en-US" sz="1800">
                <a:solidFill>
                  <a:schemeClr val="dk1"/>
                </a:solidFill>
                <a:latin typeface="Georgia"/>
                <a:ea typeface="Georgia"/>
                <a:cs typeface="Georgia"/>
                <a:sym typeface="Georgia"/>
              </a:rPr>
              <a:t>, that I might gain them that are under the law; 21 </a:t>
            </a:r>
            <a:r>
              <a:rPr lang="en-US" sz="1800" u="sng">
                <a:solidFill>
                  <a:schemeClr val="dk1"/>
                </a:solidFill>
                <a:latin typeface="Georgia"/>
                <a:ea typeface="Georgia"/>
                <a:cs typeface="Georgia"/>
                <a:sym typeface="Georgia"/>
              </a:rPr>
              <a:t>To them that are without law, as without law</a:t>
            </a:r>
            <a:r>
              <a:rPr lang="en-US" sz="1800">
                <a:solidFill>
                  <a:schemeClr val="dk1"/>
                </a:solidFill>
                <a:latin typeface="Georgia"/>
                <a:ea typeface="Georgia"/>
                <a:cs typeface="Georgia"/>
                <a:sym typeface="Georgia"/>
              </a:rPr>
              <a:t>, (being not without law to God, but under the law to Christ,) that I might gain them that are without law. 22 </a:t>
            </a:r>
            <a:r>
              <a:rPr lang="en-US" sz="1800" u="sng">
                <a:solidFill>
                  <a:schemeClr val="dk1"/>
                </a:solidFill>
                <a:latin typeface="Georgia"/>
                <a:ea typeface="Georgia"/>
                <a:cs typeface="Georgia"/>
                <a:sym typeface="Georgia"/>
              </a:rPr>
              <a:t>To the weak became I as weak</a:t>
            </a:r>
            <a:r>
              <a:rPr lang="en-US" sz="1800">
                <a:solidFill>
                  <a:schemeClr val="dk1"/>
                </a:solidFill>
                <a:latin typeface="Georgia"/>
                <a:ea typeface="Georgia"/>
                <a:cs typeface="Georgia"/>
                <a:sym typeface="Georgia"/>
              </a:rPr>
              <a:t>, that I might gain the weak: </a:t>
            </a:r>
            <a:r>
              <a:rPr lang="en-US" sz="1800" u="sng">
                <a:solidFill>
                  <a:schemeClr val="dk1"/>
                </a:solidFill>
                <a:latin typeface="Georgia"/>
                <a:ea typeface="Georgia"/>
                <a:cs typeface="Georgia"/>
                <a:sym typeface="Georgia"/>
              </a:rPr>
              <a:t>I am made all things to all men, that I might by all means save some</a:t>
            </a:r>
            <a:r>
              <a:rPr lang="en-US" sz="1800">
                <a:solidFill>
                  <a:schemeClr val="dk1"/>
                </a:solidFill>
                <a:latin typeface="Georgia"/>
                <a:ea typeface="Georgia"/>
                <a:cs typeface="Georgia"/>
                <a:sym typeface="Georgia"/>
              </a:rPr>
              <a:t>. 23 And</a:t>
            </a:r>
            <a:r>
              <a:rPr lang="en-US" sz="1800" u="sng">
                <a:solidFill>
                  <a:schemeClr val="dk1"/>
                </a:solidFill>
                <a:latin typeface="Georgia"/>
                <a:ea typeface="Georgia"/>
                <a:cs typeface="Georgia"/>
                <a:sym typeface="Georgia"/>
              </a:rPr>
              <a:t> this I do for the gospel's sake, that I might be partaker thereof with you.</a:t>
            </a:r>
            <a:r>
              <a:rPr lang="en-US" sz="1800">
                <a:solidFill>
                  <a:schemeClr val="dk1"/>
                </a:solidFill>
                <a:latin typeface="Georgia"/>
                <a:ea typeface="Georgia"/>
                <a:cs typeface="Georgia"/>
                <a:sym typeface="Georgia"/>
              </a:rPr>
              <a:t>”</a:t>
            </a:r>
            <a:endParaRPr/>
          </a:p>
          <a:p>
            <a:pPr marL="0" marR="0" lvl="0" indent="0" algn="l" rtl="0">
              <a:spcBef>
                <a:spcPts val="0"/>
              </a:spcBef>
              <a:spcAft>
                <a:spcPts val="0"/>
              </a:spcAft>
              <a:buNone/>
            </a:pP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104" name="Shape 104"/>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105" name="Shape 105"/>
          <p:cNvSpPr/>
          <p:nvPr/>
        </p:nvSpPr>
        <p:spPr>
          <a:xfrm>
            <a:off x="591206" y="524854"/>
            <a:ext cx="6629401" cy="48013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5. Love</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u="sng">
                <a:solidFill>
                  <a:schemeClr val="dk1"/>
                </a:solidFill>
                <a:latin typeface="Georgia"/>
                <a:ea typeface="Georgia"/>
                <a:cs typeface="Georgia"/>
                <a:sym typeface="Georgia"/>
              </a:rPr>
              <a:t>UNCONDITIONALLY</a:t>
            </a:r>
            <a:r>
              <a:rPr lang="en-US" sz="1800">
                <a:solidFill>
                  <a:schemeClr val="dk1"/>
                </a:solidFill>
                <a:latin typeface="Georgia"/>
                <a:ea typeface="Georgia"/>
                <a:cs typeface="Georgia"/>
                <a:sym typeface="Georgia"/>
              </a:rPr>
              <a:t> love, even when things are hard, confusing, and weird...which they sometimes are </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1 Corinthians 13:1</a:t>
            </a:r>
            <a:r>
              <a:rPr lang="en-US" sz="1800">
                <a:solidFill>
                  <a:schemeClr val="dk1"/>
                </a:solidFill>
                <a:latin typeface="Georgia"/>
                <a:ea typeface="Georgia"/>
                <a:cs typeface="Georgia"/>
                <a:sym typeface="Georgia"/>
              </a:rPr>
              <a:t> “Though I speak with the tongues of men and of angels, and have not charity, I am </a:t>
            </a:r>
            <a:r>
              <a:rPr lang="en-US" sz="1800" u="sng">
                <a:solidFill>
                  <a:schemeClr val="dk1"/>
                </a:solidFill>
                <a:latin typeface="Georgia"/>
                <a:ea typeface="Georgia"/>
                <a:cs typeface="Georgia"/>
                <a:sym typeface="Georgia"/>
              </a:rPr>
              <a:t>become as sounding brass, or a tinkling cymbal</a:t>
            </a:r>
            <a:r>
              <a:rPr lang="en-US" sz="1800">
                <a:solidFill>
                  <a:schemeClr val="dk1"/>
                </a:solidFill>
                <a:latin typeface="Georgia"/>
                <a:ea typeface="Georgia"/>
                <a:cs typeface="Georgia"/>
                <a:sym typeface="Georgia"/>
              </a:rPr>
              <a:t>.”</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1 Corinthians 13:4</a:t>
            </a:r>
            <a:r>
              <a:rPr lang="en-US" sz="1800">
                <a:solidFill>
                  <a:schemeClr val="dk1"/>
                </a:solidFill>
                <a:latin typeface="Georgia"/>
                <a:ea typeface="Georgia"/>
                <a:cs typeface="Georgia"/>
                <a:sym typeface="Georgia"/>
              </a:rPr>
              <a:t> “</a:t>
            </a:r>
            <a:r>
              <a:rPr lang="en-US" sz="1800" u="sng">
                <a:solidFill>
                  <a:schemeClr val="dk1"/>
                </a:solidFill>
                <a:latin typeface="Georgia"/>
                <a:ea typeface="Georgia"/>
                <a:cs typeface="Georgia"/>
                <a:sym typeface="Georgia"/>
              </a:rPr>
              <a:t>Charity suffereth long, and is kind</a:t>
            </a:r>
            <a:r>
              <a:rPr lang="en-US" sz="1800">
                <a:solidFill>
                  <a:schemeClr val="dk1"/>
                </a:solidFill>
                <a:latin typeface="Georgia"/>
                <a:ea typeface="Georgia"/>
                <a:cs typeface="Georgia"/>
                <a:sym typeface="Georgia"/>
              </a:rPr>
              <a:t>; charity envieth not; charity vaunteth not itself, is not puffed up,”</a:t>
            </a: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111" name="Shape 111"/>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112" name="Shape 112"/>
          <p:cNvSpPr/>
          <p:nvPr/>
        </p:nvSpPr>
        <p:spPr>
          <a:xfrm>
            <a:off x="591206" y="524854"/>
            <a:ext cx="6629401" cy="56323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6. Voice</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a:solidFill>
                  <a:schemeClr val="dk1"/>
                </a:solidFill>
                <a:latin typeface="Georgia"/>
                <a:ea typeface="Georgia"/>
                <a:cs typeface="Georgia"/>
                <a:sym typeface="Georgia"/>
              </a:rPr>
              <a:t>A willingness to speak hard truths with </a:t>
            </a:r>
            <a:r>
              <a:rPr lang="en-US" sz="1800" b="1" u="sng">
                <a:solidFill>
                  <a:schemeClr val="dk1"/>
                </a:solidFill>
                <a:latin typeface="Georgia"/>
                <a:ea typeface="Georgia"/>
                <a:cs typeface="Georgia"/>
                <a:sym typeface="Georgia"/>
              </a:rPr>
              <a:t>GENTLENESS</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Ephesians 4:15</a:t>
            </a:r>
            <a:r>
              <a:rPr lang="en-US" sz="1800">
                <a:solidFill>
                  <a:schemeClr val="dk1"/>
                </a:solidFill>
                <a:latin typeface="Georgia"/>
                <a:ea typeface="Georgia"/>
                <a:cs typeface="Georgia"/>
                <a:sym typeface="Georgia"/>
              </a:rPr>
              <a:t> “But </a:t>
            </a:r>
            <a:r>
              <a:rPr lang="en-US" sz="1800" u="sng">
                <a:solidFill>
                  <a:schemeClr val="dk1"/>
                </a:solidFill>
                <a:latin typeface="Georgia"/>
                <a:ea typeface="Georgia"/>
                <a:cs typeface="Georgia"/>
                <a:sym typeface="Georgia"/>
              </a:rPr>
              <a:t>speaking the truth in love</a:t>
            </a:r>
            <a:r>
              <a:rPr lang="en-US" sz="1800">
                <a:solidFill>
                  <a:schemeClr val="dk1"/>
                </a:solidFill>
                <a:latin typeface="Georgia"/>
                <a:ea typeface="Georgia"/>
                <a:cs typeface="Georgia"/>
                <a:sym typeface="Georgia"/>
              </a:rPr>
              <a:t>, may grow up into him in all things, which is the head, even Christ:”</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Colossians 4:6</a:t>
            </a:r>
            <a:r>
              <a:rPr lang="en-US" sz="1800">
                <a:solidFill>
                  <a:schemeClr val="dk1"/>
                </a:solidFill>
                <a:latin typeface="Georgia"/>
                <a:ea typeface="Georgia"/>
                <a:cs typeface="Georgia"/>
                <a:sym typeface="Georgia"/>
              </a:rPr>
              <a:t> “</a:t>
            </a:r>
            <a:r>
              <a:rPr lang="en-US" sz="1800" u="sng">
                <a:solidFill>
                  <a:schemeClr val="dk1"/>
                </a:solidFill>
                <a:latin typeface="Georgia"/>
                <a:ea typeface="Georgia"/>
                <a:cs typeface="Georgia"/>
                <a:sym typeface="Georgia"/>
              </a:rPr>
              <a:t>Let your speech [be] alway with grace</a:t>
            </a:r>
            <a:r>
              <a:rPr lang="en-US" sz="1800">
                <a:solidFill>
                  <a:schemeClr val="dk1"/>
                </a:solidFill>
                <a:latin typeface="Georgia"/>
                <a:ea typeface="Georgia"/>
                <a:cs typeface="Georgia"/>
                <a:sym typeface="Georgia"/>
              </a:rPr>
              <a:t>, seasoned with salt, that ye may know how ye ought to answer every man.”</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Romans 10:17</a:t>
            </a:r>
            <a:r>
              <a:rPr lang="en-US" sz="1800">
                <a:solidFill>
                  <a:schemeClr val="dk1"/>
                </a:solidFill>
                <a:latin typeface="Georgia"/>
                <a:ea typeface="Georgia"/>
                <a:cs typeface="Georgia"/>
                <a:sym typeface="Georgia"/>
              </a:rPr>
              <a:t> “So then </a:t>
            </a:r>
            <a:r>
              <a:rPr lang="en-US" sz="1800" u="sng">
                <a:solidFill>
                  <a:schemeClr val="dk1"/>
                </a:solidFill>
                <a:latin typeface="Georgia"/>
                <a:ea typeface="Georgia"/>
                <a:cs typeface="Georgia"/>
                <a:sym typeface="Georgia"/>
              </a:rPr>
              <a:t>faith cometh by hearing, and hearing by the word of God.</a:t>
            </a:r>
            <a:r>
              <a:rPr lang="en-US" sz="1800">
                <a:solidFill>
                  <a:schemeClr val="dk1"/>
                </a:solidFill>
                <a:latin typeface="Georgia"/>
                <a:ea typeface="Georgia"/>
                <a:cs typeface="Georgia"/>
                <a:sym typeface="Georgia"/>
              </a:rPr>
              <a:t>”</a:t>
            </a:r>
            <a:endParaRPr/>
          </a:p>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118" name="Shape 118"/>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119" name="Shape 119"/>
          <p:cNvSpPr/>
          <p:nvPr/>
        </p:nvSpPr>
        <p:spPr>
          <a:xfrm>
            <a:off x="591206" y="524854"/>
            <a:ext cx="6629401" cy="48013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7. Counselor</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a:solidFill>
                  <a:schemeClr val="dk1"/>
                </a:solidFill>
                <a:latin typeface="Georgia"/>
                <a:ea typeface="Georgia"/>
                <a:cs typeface="Georgia"/>
                <a:sym typeface="Georgia"/>
              </a:rPr>
              <a:t>A willingness to counsel, even through teenage dramatics, and help </a:t>
            </a:r>
            <a:r>
              <a:rPr lang="en-US" sz="1800" b="1" u="sng">
                <a:solidFill>
                  <a:schemeClr val="dk1"/>
                </a:solidFill>
                <a:latin typeface="Georgia"/>
                <a:ea typeface="Georgia"/>
                <a:cs typeface="Georgia"/>
                <a:sym typeface="Georgia"/>
              </a:rPr>
              <a:t>CENTER THEM ON BIBLICAL TRUTHS</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Proverbs 11:14</a:t>
            </a:r>
            <a:r>
              <a:rPr lang="en-US" sz="1800">
                <a:solidFill>
                  <a:schemeClr val="dk1"/>
                </a:solidFill>
                <a:latin typeface="Georgia"/>
                <a:ea typeface="Georgia"/>
                <a:cs typeface="Georgia"/>
                <a:sym typeface="Georgia"/>
              </a:rPr>
              <a:t> “</a:t>
            </a:r>
            <a:r>
              <a:rPr lang="en-US" sz="1800" u="sng">
                <a:solidFill>
                  <a:schemeClr val="dk1"/>
                </a:solidFill>
                <a:latin typeface="Georgia"/>
                <a:ea typeface="Georgia"/>
                <a:cs typeface="Georgia"/>
                <a:sym typeface="Georgia"/>
              </a:rPr>
              <a:t>Where no counsel is, the people fall</a:t>
            </a:r>
            <a:r>
              <a:rPr lang="en-US" sz="1800">
                <a:solidFill>
                  <a:schemeClr val="dk1"/>
                </a:solidFill>
                <a:latin typeface="Georgia"/>
                <a:ea typeface="Georgia"/>
                <a:cs typeface="Georgia"/>
                <a:sym typeface="Georgia"/>
              </a:rPr>
              <a:t>: but in the multitude of counsellors there is safety.”</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Proverbs 12:15 </a:t>
            </a:r>
            <a:r>
              <a:rPr lang="en-US" sz="1800">
                <a:solidFill>
                  <a:schemeClr val="dk1"/>
                </a:solidFill>
                <a:latin typeface="Georgia"/>
                <a:ea typeface="Georgia"/>
                <a:cs typeface="Georgia"/>
                <a:sym typeface="Georgia"/>
              </a:rPr>
              <a:t>“The way of a fool is right in his own eyes: but </a:t>
            </a:r>
            <a:r>
              <a:rPr lang="en-US" sz="1800" u="sng">
                <a:solidFill>
                  <a:schemeClr val="dk1"/>
                </a:solidFill>
                <a:latin typeface="Georgia"/>
                <a:ea typeface="Georgia"/>
                <a:cs typeface="Georgia"/>
                <a:sym typeface="Georgia"/>
              </a:rPr>
              <a:t>he that hearkeneth unto counsel is wise.</a:t>
            </a:r>
            <a:r>
              <a:rPr lang="en-US" sz="1800">
                <a:solidFill>
                  <a:schemeClr val="dk1"/>
                </a:solidFill>
                <a:latin typeface="Georgia"/>
                <a:ea typeface="Georgia"/>
                <a:cs typeface="Georgia"/>
                <a:sym typeface="Georgia"/>
              </a:rPr>
              <a:t>”</a:t>
            </a: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125" name="Shape 125"/>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endParaRPr sz="1600" b="0" i="0" u="none" strike="noStrike" cap="none">
              <a:solidFill>
                <a:srgbClr val="FFFFFF"/>
              </a:solidFill>
              <a:latin typeface="Georgia"/>
              <a:ea typeface="Georgia"/>
              <a:cs typeface="Georgia"/>
              <a:sym typeface="Georgia"/>
            </a:endParaRPr>
          </a:p>
        </p:txBody>
      </p:sp>
      <p:sp>
        <p:nvSpPr>
          <p:cNvPr id="126" name="Shape 126"/>
          <p:cNvSpPr/>
          <p:nvPr/>
        </p:nvSpPr>
        <p:spPr>
          <a:xfrm>
            <a:off x="591206" y="524854"/>
            <a:ext cx="6629401" cy="5355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PRAY</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Colossians 1:9</a:t>
            </a:r>
            <a:r>
              <a:rPr lang="en-US" sz="1800">
                <a:solidFill>
                  <a:schemeClr val="dk1"/>
                </a:solidFill>
                <a:latin typeface="Georgia"/>
                <a:ea typeface="Georgia"/>
                <a:cs typeface="Georgia"/>
                <a:sym typeface="Georgia"/>
              </a:rPr>
              <a:t> “For this cause we also, since the day we heard it, </a:t>
            </a:r>
            <a:r>
              <a:rPr lang="en-US" sz="1800" u="sng">
                <a:solidFill>
                  <a:schemeClr val="dk1"/>
                </a:solidFill>
                <a:latin typeface="Georgia"/>
                <a:ea typeface="Georgia"/>
                <a:cs typeface="Georgia"/>
                <a:sym typeface="Georgia"/>
              </a:rPr>
              <a:t>do not cease to pray for you, and to desire that ye might be filled with the knowledge of his will in all wisdom and spiritual understanding</a:t>
            </a:r>
            <a:r>
              <a:rPr lang="en-US" sz="1800">
                <a:solidFill>
                  <a:schemeClr val="dk1"/>
                </a:solidFill>
                <a:latin typeface="Georgia"/>
                <a:ea typeface="Georgia"/>
                <a:cs typeface="Georgia"/>
                <a:sym typeface="Georgia"/>
              </a:rPr>
              <a:t>;”</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James 5:16</a:t>
            </a:r>
            <a:r>
              <a:rPr lang="en-US" sz="1800">
                <a:solidFill>
                  <a:schemeClr val="dk1"/>
                </a:solidFill>
                <a:latin typeface="Georgia"/>
                <a:ea typeface="Georgia"/>
                <a:cs typeface="Georgia"/>
                <a:sym typeface="Georgia"/>
              </a:rPr>
              <a:t> “Confess your faults one to another, and </a:t>
            </a:r>
            <a:r>
              <a:rPr lang="en-US" sz="1800" u="sng">
                <a:solidFill>
                  <a:schemeClr val="dk1"/>
                </a:solidFill>
                <a:latin typeface="Georgia"/>
                <a:ea typeface="Georgia"/>
                <a:cs typeface="Georgia"/>
                <a:sym typeface="Georgia"/>
              </a:rPr>
              <a:t>pray one for another, that ye may be healed. The effectual fervent prayer of a righteous man availeth much</a:t>
            </a:r>
            <a:r>
              <a:rPr lang="en-US" sz="1800">
                <a:solidFill>
                  <a:schemeClr val="dk1"/>
                </a:solidFill>
                <a:latin typeface="Georgia"/>
                <a:ea typeface="Georgia"/>
                <a:cs typeface="Georgia"/>
                <a:sym typeface="Georgia"/>
              </a:rPr>
              <a:t>.”</a:t>
            </a:r>
            <a:endParaRPr/>
          </a:p>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875"/>
              <a:buFont typeface="Arial"/>
              <a:buNone/>
            </a:pPr>
            <a:endParaRPr sz="1875" b="0" i="0" u="none" strike="noStrike" cap="none">
              <a:solidFill>
                <a:schemeClr val="dk1"/>
              </a:solidFill>
              <a:latin typeface="Georgia"/>
              <a:ea typeface="Georgia"/>
              <a:cs typeface="Georgia"/>
              <a:sym typeface="Georgia"/>
            </a:endParaRPr>
          </a:p>
          <a:p>
            <a:pPr marL="0" marR="0" lvl="0" indent="0" algn="ctr" rtl="0">
              <a:lnSpc>
                <a:spcPct val="80000"/>
              </a:lnSpc>
              <a:spcBef>
                <a:spcPts val="412"/>
              </a:spcBef>
              <a:spcAft>
                <a:spcPts val="0"/>
              </a:spcAft>
              <a:buClr>
                <a:schemeClr val="dk1"/>
              </a:buClr>
              <a:buSzPts val="2062"/>
              <a:buFont typeface="Arial"/>
              <a:buNone/>
            </a:pPr>
            <a:r>
              <a:rPr lang="en-US" sz="2062" b="0" i="0" u="none" strike="noStrike" cap="none">
                <a:solidFill>
                  <a:schemeClr val="dk1"/>
                </a:solidFill>
                <a:latin typeface="Georgia"/>
                <a:ea typeface="Georgia"/>
                <a:cs typeface="Georgia"/>
                <a:sym typeface="Georgia"/>
              </a:rPr>
              <a:t>Shepherd/Pastoral Role</a:t>
            </a:r>
            <a:endParaRPr/>
          </a:p>
          <a:p>
            <a:pPr marL="0" marR="0" lvl="0" indent="0" algn="ctr" rtl="0">
              <a:lnSpc>
                <a:spcPct val="80000"/>
              </a:lnSpc>
              <a:spcBef>
                <a:spcPts val="412"/>
              </a:spcBef>
              <a:spcAft>
                <a:spcPts val="0"/>
              </a:spcAft>
              <a:buClr>
                <a:srgbClr val="FFFFFF"/>
              </a:buClr>
              <a:buSzPts val="2062"/>
              <a:buFont typeface="Arial"/>
              <a:buNone/>
            </a:pPr>
            <a:endParaRPr sz="2062" b="0" i="0" u="none" strike="noStrike" cap="none">
              <a:solidFill>
                <a:schemeClr val="dk1"/>
              </a:solidFill>
              <a:latin typeface="Georgia"/>
              <a:ea typeface="Georgia"/>
              <a:cs typeface="Georgia"/>
              <a:sym typeface="Georgia"/>
            </a:endParaRPr>
          </a:p>
          <a:p>
            <a:pPr marL="0" marR="0" lvl="0" indent="0" algn="ctr" rtl="0">
              <a:lnSpc>
                <a:spcPct val="80000"/>
              </a:lnSpc>
              <a:spcBef>
                <a:spcPts val="412"/>
              </a:spcBef>
              <a:spcAft>
                <a:spcPts val="0"/>
              </a:spcAft>
              <a:buClr>
                <a:schemeClr val="dk1"/>
              </a:buClr>
              <a:buSzPts val="2062"/>
              <a:buFont typeface="Arial"/>
              <a:buNone/>
            </a:pPr>
            <a:r>
              <a:rPr lang="en-US" sz="2062" b="0" i="0" u="none" strike="noStrike" cap="none">
                <a:solidFill>
                  <a:schemeClr val="dk1"/>
                </a:solidFill>
                <a:latin typeface="Georgia"/>
                <a:ea typeface="Georgia"/>
                <a:cs typeface="Georgia"/>
                <a:sym typeface="Georgia"/>
              </a:rPr>
              <a:t>Discipling future pastors, missionaries, leaders before they (potentially) get into some messes in the world</a:t>
            </a:r>
            <a:endParaRPr/>
          </a:p>
          <a:p>
            <a:pPr marL="0" marR="0" lvl="0" indent="0" algn="ctr" rtl="0">
              <a:lnSpc>
                <a:spcPct val="80000"/>
              </a:lnSpc>
              <a:spcBef>
                <a:spcPts val="412"/>
              </a:spcBef>
              <a:spcAft>
                <a:spcPts val="0"/>
              </a:spcAft>
              <a:buClr>
                <a:srgbClr val="FFFFFF"/>
              </a:buClr>
              <a:buSzPts val="2062"/>
              <a:buFont typeface="Arial"/>
              <a:buNone/>
            </a:pPr>
            <a:endParaRPr sz="2062" b="0" i="0" u="none" strike="noStrike" cap="none">
              <a:solidFill>
                <a:schemeClr val="dk1"/>
              </a:solidFill>
              <a:latin typeface="Georgia"/>
              <a:ea typeface="Georgia"/>
              <a:cs typeface="Georgia"/>
              <a:sym typeface="Georgia"/>
            </a:endParaRPr>
          </a:p>
          <a:p>
            <a:pPr marL="0" marR="0" lvl="0" indent="0" algn="ctr" rtl="0">
              <a:lnSpc>
                <a:spcPct val="80000"/>
              </a:lnSpc>
              <a:spcBef>
                <a:spcPts val="412"/>
              </a:spcBef>
              <a:spcAft>
                <a:spcPts val="0"/>
              </a:spcAft>
              <a:buClr>
                <a:schemeClr val="dk1"/>
              </a:buClr>
              <a:buSzPts val="2062"/>
              <a:buFont typeface="Arial"/>
              <a:buNone/>
            </a:pPr>
            <a:r>
              <a:rPr lang="en-US" sz="2062" b="0" i="0" u="none" strike="noStrike" cap="none">
                <a:solidFill>
                  <a:schemeClr val="dk1"/>
                </a:solidFill>
                <a:latin typeface="Georgia"/>
                <a:ea typeface="Georgia"/>
                <a:cs typeface="Georgia"/>
                <a:sym typeface="Georgia"/>
              </a:rPr>
              <a:t>All of the Qualifications of a Mentor are things that you want to be true in your life anyway</a:t>
            </a:r>
            <a:endParaRPr/>
          </a:p>
          <a:p>
            <a:pPr marL="0" marR="0" lvl="0" indent="0" algn="ctr" rtl="0">
              <a:lnSpc>
                <a:spcPct val="80000"/>
              </a:lnSpc>
              <a:spcBef>
                <a:spcPts val="412"/>
              </a:spcBef>
              <a:spcAft>
                <a:spcPts val="0"/>
              </a:spcAft>
              <a:buClr>
                <a:srgbClr val="FFFFFF"/>
              </a:buClr>
              <a:buSzPts val="2062"/>
              <a:buFont typeface="Arial"/>
              <a:buNone/>
            </a:pPr>
            <a:endParaRPr sz="2062" b="0" i="0" u="none" strike="noStrike" cap="none">
              <a:solidFill>
                <a:schemeClr val="dk1"/>
              </a:solidFill>
              <a:latin typeface="Georgia"/>
              <a:ea typeface="Georgia"/>
              <a:cs typeface="Georgia"/>
              <a:sym typeface="Georgia"/>
            </a:endParaRPr>
          </a:p>
          <a:p>
            <a:pPr marL="0" marR="0" lvl="0" indent="0" algn="ctr" rtl="0">
              <a:lnSpc>
                <a:spcPct val="80000"/>
              </a:lnSpc>
              <a:spcBef>
                <a:spcPts val="412"/>
              </a:spcBef>
              <a:spcAft>
                <a:spcPts val="0"/>
              </a:spcAft>
              <a:buClr>
                <a:schemeClr val="dk1"/>
              </a:buClr>
              <a:buSzPts val="2062"/>
              <a:buFont typeface="Arial"/>
              <a:buNone/>
            </a:pPr>
            <a:r>
              <a:rPr lang="en-US" sz="2062" b="0" i="0" u="none" strike="noStrike" cap="none">
                <a:solidFill>
                  <a:schemeClr val="dk1"/>
                </a:solidFill>
                <a:latin typeface="Georgia"/>
                <a:ea typeface="Georgia"/>
                <a:cs typeface="Georgia"/>
                <a:sym typeface="Georgia"/>
              </a:rPr>
              <a:t>God is pleased, and prayerfully, glorified</a:t>
            </a:r>
            <a:endParaRPr/>
          </a:p>
          <a:p>
            <a:pPr marL="0" marR="0" lvl="0" indent="0" algn="ctr" rtl="0">
              <a:lnSpc>
                <a:spcPct val="80000"/>
              </a:lnSpc>
              <a:spcBef>
                <a:spcPts val="375"/>
              </a:spcBef>
              <a:spcAft>
                <a:spcPts val="0"/>
              </a:spcAft>
              <a:buClr>
                <a:schemeClr val="dk1"/>
              </a:buClr>
              <a:buSzPts val="1875"/>
              <a:buFont typeface="Arial"/>
              <a:buNone/>
            </a:pPr>
            <a:br>
              <a:rPr lang="en-US" sz="1875" b="0" i="0" u="none" strike="noStrike" cap="none">
                <a:solidFill>
                  <a:schemeClr val="dk1"/>
                </a:solidFill>
                <a:latin typeface="Georgia"/>
                <a:ea typeface="Georgia"/>
                <a:cs typeface="Georgia"/>
                <a:sym typeface="Georgia"/>
              </a:rPr>
            </a:br>
            <a:br>
              <a:rPr lang="en-US" sz="1875" b="0" i="0" u="none" strike="noStrike" cap="none">
                <a:solidFill>
                  <a:srgbClr val="FFFFFF"/>
                </a:solidFill>
                <a:latin typeface="Georgia"/>
                <a:ea typeface="Georgia"/>
                <a:cs typeface="Georgia"/>
                <a:sym typeface="Georgia"/>
              </a:rPr>
            </a:br>
            <a:endParaRPr sz="1875" b="0" i="0" u="none" strike="noStrike" cap="none">
              <a:solidFill>
                <a:srgbClr val="5D382C"/>
              </a:solidFill>
              <a:latin typeface="Georgia"/>
              <a:ea typeface="Georgia"/>
              <a:cs typeface="Georgia"/>
              <a:sym typeface="Georgia"/>
            </a:endParaRPr>
          </a:p>
        </p:txBody>
      </p:sp>
      <p:sp>
        <p:nvSpPr>
          <p:cNvPr id="132" name="Shape 132"/>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r>
              <a:rPr lang="en-US" sz="1600" b="0" i="0" u="none" strike="noStrike" cap="none">
                <a:solidFill>
                  <a:srgbClr val="FFFFFF"/>
                </a:solidFill>
                <a:latin typeface="Georgia"/>
                <a:ea typeface="Georgia"/>
                <a:cs typeface="Georgia"/>
                <a:sym typeface="Georgia"/>
              </a:rPr>
              <a:t>Benefits of Being a Mentor</a:t>
            </a:r>
            <a:endParaRPr/>
          </a:p>
        </p:txBody>
      </p:sp>
      <p:sp>
        <p:nvSpPr>
          <p:cNvPr id="133" name="Shape 133"/>
          <p:cNvSpPr/>
          <p:nvPr/>
        </p:nvSpPr>
        <p:spPr>
          <a:xfrm>
            <a:off x="591206" y="545629"/>
            <a:ext cx="6629400" cy="258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3609172" y="3763982"/>
            <a:ext cx="1852641" cy="20512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139" name="Shape 139"/>
          <p:cNvSpPr txBox="1">
            <a:spLocks noGrp="1"/>
          </p:cNvSpPr>
          <p:nvPr>
            <p:ph type="title"/>
          </p:nvPr>
        </p:nvSpPr>
        <p:spPr>
          <a:xfrm>
            <a:off x="2494442" y="1681002"/>
            <a:ext cx="4129990" cy="1593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Who is a Mentee?</a:t>
            </a:r>
            <a:br>
              <a:rPr lang="en-US" sz="2800" b="0" i="0" u="none" strike="noStrike" cap="none">
                <a:solidFill>
                  <a:srgbClr val="FFFFFF"/>
                </a:solidFill>
                <a:latin typeface="Georgia"/>
                <a:ea typeface="Georgia"/>
                <a:cs typeface="Georgia"/>
                <a:sym typeface="Georgia"/>
              </a:rPr>
            </a:br>
            <a:endParaRPr sz="2800" b="0" i="0" u="none" strike="noStrike" cap="none">
              <a:solidFill>
                <a:srgbClr val="FFFFFF"/>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r>
              <a:rPr lang="en-US" sz="1600" b="0" i="0" u="none" strike="noStrike" cap="none">
                <a:solidFill>
                  <a:srgbClr val="FFFFFF"/>
                </a:solidFill>
                <a:latin typeface="Georgia"/>
                <a:ea typeface="Georgia"/>
                <a:cs typeface="Georgia"/>
                <a:sym typeface="Georgia"/>
              </a:rPr>
              <a:t>Who is a Mentee?</a:t>
            </a:r>
            <a:endParaRPr/>
          </a:p>
        </p:txBody>
      </p:sp>
      <p:sp>
        <p:nvSpPr>
          <p:cNvPr id="145" name="Shape 145"/>
          <p:cNvSpPr/>
          <p:nvPr/>
        </p:nvSpPr>
        <p:spPr>
          <a:xfrm>
            <a:off x="591206" y="524854"/>
            <a:ext cx="6629401"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
        <p:nvSpPr>
          <p:cNvPr id="146" name="Shape 146"/>
          <p:cNvSpPr txBox="1">
            <a:spLocks noGrp="1"/>
          </p:cNvSpPr>
          <p:nvPr>
            <p:ph type="body" idx="1"/>
          </p:nvPr>
        </p:nvSpPr>
        <p:spPr>
          <a:xfrm>
            <a:off x="689880" y="414951"/>
            <a:ext cx="6432052" cy="4708981"/>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Georgia"/>
                <a:ea typeface="Georgia"/>
                <a:cs typeface="Georgia"/>
                <a:sym typeface="Georgia"/>
              </a:rPr>
              <a:t>A Midtown Baptist Temple middle or high school student who has an open heart to be guided by a spiritual leader. </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Georgia"/>
                <a:ea typeface="Georgia"/>
                <a:cs typeface="Georgia"/>
                <a:sym typeface="Georgia"/>
              </a:rPr>
              <a:t>They are faithful to attend church with a right attitude.</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Georgia"/>
                <a:ea typeface="Georgia"/>
                <a:cs typeface="Georgia"/>
                <a:sym typeface="Georgia"/>
              </a:rPr>
              <a:t>Pastoral Approval.</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Georgia"/>
                <a:ea typeface="Georgia"/>
                <a:cs typeface="Georgia"/>
                <a:sym typeface="Georgia"/>
              </a:rPr>
              <a:t>Completed the Cost of Mentorship Course and submitted their application.</a:t>
            </a:r>
            <a:endParaRPr/>
          </a:p>
          <a:p>
            <a:pPr marL="0" marR="0" lvl="0" indent="0" algn="l" rtl="0">
              <a:lnSpc>
                <a:spcPct val="100000"/>
              </a:lnSpc>
              <a:spcBef>
                <a:spcPts val="0"/>
              </a:spcBef>
              <a:spcAft>
                <a:spcPts val="0"/>
              </a:spcAft>
              <a:buClr>
                <a:schemeClr val="lt1"/>
              </a:buClr>
              <a:buSzPts val="3200"/>
              <a:buFont typeface="Arial"/>
              <a:buNone/>
            </a:pPr>
            <a:endParaRPr sz="3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sng" strike="noStrike" cap="none">
                <a:solidFill>
                  <a:srgbClr val="000000"/>
                </a:solidFill>
                <a:latin typeface="Georgia"/>
                <a:ea typeface="Georgia"/>
                <a:cs typeface="Georgia"/>
                <a:sym typeface="Georgia"/>
              </a:rPr>
              <a:t>SOMEONE WILLING TO FOLLOW</a:t>
            </a:r>
            <a:r>
              <a:rPr lang="en-US" sz="2000" b="0" i="0" u="none" strike="noStrike" cap="none">
                <a:solidFill>
                  <a:srgbClr val="000000"/>
                </a:solidFill>
                <a:latin typeface="Georgia"/>
                <a:ea typeface="Georgia"/>
                <a:cs typeface="Georgia"/>
                <a:sym typeface="Georgia"/>
              </a:rPr>
              <a:t>.</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r>
              <a:rPr lang="en-US" sz="1600" b="0" i="0" u="none" strike="noStrike" cap="none">
                <a:solidFill>
                  <a:srgbClr val="FFFFFF"/>
                </a:solidFill>
                <a:latin typeface="Georgia"/>
                <a:ea typeface="Georgia"/>
                <a:cs typeface="Georgia"/>
                <a:sym typeface="Georgia"/>
              </a:rPr>
              <a:t>Who is a Mentee?</a:t>
            </a:r>
            <a:endParaRPr/>
          </a:p>
        </p:txBody>
      </p:sp>
      <p:sp>
        <p:nvSpPr>
          <p:cNvPr id="152" name="Shape 152"/>
          <p:cNvSpPr/>
          <p:nvPr/>
        </p:nvSpPr>
        <p:spPr>
          <a:xfrm>
            <a:off x="591206" y="524854"/>
            <a:ext cx="6629401"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
        <p:nvSpPr>
          <p:cNvPr id="153" name="Shape 153"/>
          <p:cNvSpPr txBox="1">
            <a:spLocks noGrp="1"/>
          </p:cNvSpPr>
          <p:nvPr>
            <p:ph type="body" idx="1"/>
          </p:nvPr>
        </p:nvSpPr>
        <p:spPr>
          <a:xfrm>
            <a:off x="689880" y="691951"/>
            <a:ext cx="6432052" cy="4154984"/>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Immature Believer...OR Non-believer </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Established in Worship? </a:t>
            </a:r>
            <a:r>
              <a:rPr lang="en-US" sz="1800" b="0" i="0" u="sng" strike="noStrike" cap="none">
                <a:solidFill>
                  <a:schemeClr val="dk1"/>
                </a:solidFill>
                <a:latin typeface="Arial"/>
                <a:ea typeface="Arial"/>
                <a:cs typeface="Arial"/>
                <a:sym typeface="Arial"/>
              </a:rPr>
              <a:t>Rarely if ever</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Established in the Word of God? </a:t>
            </a:r>
            <a:r>
              <a:rPr lang="en-US" sz="1800" b="0" i="0" u="sng" strike="noStrike" cap="none">
                <a:solidFill>
                  <a:schemeClr val="dk1"/>
                </a:solidFill>
                <a:latin typeface="Arial"/>
                <a:ea typeface="Arial"/>
                <a:cs typeface="Arial"/>
                <a:sym typeface="Arial"/>
              </a:rPr>
              <a:t>Rarely if ever </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Established in the local church? </a:t>
            </a:r>
            <a:r>
              <a:rPr lang="en-US" sz="1800" b="0" i="0" u="sng" strike="noStrike" cap="none">
                <a:solidFill>
                  <a:schemeClr val="dk1"/>
                </a:solidFill>
                <a:latin typeface="Arial"/>
                <a:ea typeface="Arial"/>
                <a:cs typeface="Arial"/>
                <a:sym typeface="Arial"/>
              </a:rPr>
              <a:t>Faithful attendance to church is required</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Established in ministry? </a:t>
            </a:r>
            <a:r>
              <a:rPr lang="en-US" sz="1800" b="0" i="0" u="sng" strike="noStrike" cap="none">
                <a:solidFill>
                  <a:schemeClr val="dk1"/>
                </a:solidFill>
                <a:latin typeface="Arial"/>
                <a:ea typeface="Arial"/>
                <a:cs typeface="Arial"/>
                <a:sym typeface="Arial"/>
              </a:rPr>
              <a:t>Rarely if ever </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800"/>
              <a:buFont typeface="Arial"/>
              <a:buNone/>
            </a:pPr>
            <a:br>
              <a:rPr lang="en-US" sz="1800" b="0" i="0" u="none" strike="noStrike" cap="none">
                <a:solidFill>
                  <a:schemeClr val="lt1"/>
                </a:solidFill>
                <a:latin typeface="Arial"/>
                <a:ea typeface="Arial"/>
                <a:cs typeface="Arial"/>
                <a:sym typeface="Arial"/>
              </a:rPr>
            </a:b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3609172" y="3763982"/>
            <a:ext cx="1852641" cy="20512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40" name="Shape 40"/>
          <p:cNvSpPr txBox="1">
            <a:spLocks noGrp="1"/>
          </p:cNvSpPr>
          <p:nvPr>
            <p:ph type="title"/>
          </p:nvPr>
        </p:nvSpPr>
        <p:spPr>
          <a:xfrm>
            <a:off x="2494442" y="1681002"/>
            <a:ext cx="4129990" cy="1593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0" i="0" u="none" strike="noStrike" cap="none">
                <a:solidFill>
                  <a:srgbClr val="FFFFFF"/>
                </a:solidFill>
                <a:latin typeface="Georgia"/>
                <a:ea typeface="Georgia"/>
                <a:cs typeface="Georgia"/>
                <a:sym typeface="Georgia"/>
              </a:rPr>
              <a:t>Why do we do Mentorship at Midtown?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r>
              <a:rPr lang="en-US"/>
              <a:t>Stereotypical</a:t>
            </a:r>
            <a:endParaRPr/>
          </a:p>
          <a:p>
            <a:pPr marL="0" marR="0" lvl="0" indent="0" algn="ctr" rtl="0">
              <a:spcBef>
                <a:spcPts val="0"/>
              </a:spcBef>
              <a:spcAft>
                <a:spcPts val="0"/>
              </a:spcAft>
              <a:buClr>
                <a:srgbClr val="FFFFFF"/>
              </a:buClr>
              <a:buSzPts val="1600"/>
              <a:buFont typeface="Georgia"/>
              <a:buNone/>
            </a:pPr>
            <a:r>
              <a:rPr lang="en-US" sz="1600" b="0" i="0" u="none" strike="noStrike" cap="none">
                <a:solidFill>
                  <a:srgbClr val="FFFFFF"/>
                </a:solidFill>
                <a:latin typeface="Georgia"/>
                <a:ea typeface="Georgia"/>
                <a:cs typeface="Georgia"/>
                <a:sym typeface="Georgia"/>
              </a:rPr>
              <a:t>Characteristics of a Mentee</a:t>
            </a:r>
            <a:endParaRPr/>
          </a:p>
        </p:txBody>
      </p:sp>
      <p:sp>
        <p:nvSpPr>
          <p:cNvPr id="159" name="Shape 159"/>
          <p:cNvSpPr/>
          <p:nvPr/>
        </p:nvSpPr>
        <p:spPr>
          <a:xfrm>
            <a:off x="591206" y="524854"/>
            <a:ext cx="6629401"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
        <p:nvSpPr>
          <p:cNvPr id="160" name="Shape 160"/>
          <p:cNvSpPr txBox="1">
            <a:spLocks noGrp="1"/>
          </p:cNvSpPr>
          <p:nvPr>
            <p:ph type="body" idx="1"/>
          </p:nvPr>
        </p:nvSpPr>
        <p:spPr>
          <a:xfrm>
            <a:off x="445514" y="304624"/>
            <a:ext cx="6432052" cy="5355312"/>
          </a:xfrm>
          <a:prstGeom prst="rect">
            <a:avLst/>
          </a:prstGeom>
          <a:noFill/>
          <a:ln>
            <a:noFill/>
          </a:ln>
        </p:spPr>
        <p:txBody>
          <a:bodyPr spcFirstLastPara="1" wrap="square" lIns="91425" tIns="0" rIns="91425" bIns="0" anchor="ctr" anchorCtr="0">
            <a:noAutofit/>
          </a:bodyPr>
          <a:lstStyle/>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have hearts for themselves...but generally </a:t>
            </a:r>
            <a:r>
              <a:rPr lang="en-US" sz="1400" b="1" i="0" u="sng" strike="noStrike" cap="none">
                <a:solidFill>
                  <a:srgbClr val="000000"/>
                </a:solidFill>
                <a:latin typeface="Georgia"/>
                <a:ea typeface="Georgia"/>
                <a:cs typeface="Georgia"/>
                <a:sym typeface="Georgia"/>
              </a:rPr>
              <a:t>have a mind to follow God</a:t>
            </a:r>
            <a:endParaRPr/>
          </a:p>
          <a:p>
            <a:pPr marL="0" marR="0" lvl="0" indent="0" algn="ctr" rtl="0">
              <a:spcBef>
                <a:spcPts val="0"/>
              </a:spcBef>
              <a:spcAft>
                <a:spcPts val="0"/>
              </a:spcAft>
              <a:buClr>
                <a:srgbClr val="000000"/>
              </a:buClr>
              <a:buSzPts val="1400"/>
              <a:buFont typeface="Arial"/>
              <a:buNone/>
            </a:pPr>
            <a:r>
              <a:rPr lang="en-US" sz="1400" b="1" i="0" u="sng" strike="noStrike" cap="none">
                <a:solidFill>
                  <a:srgbClr val="000000"/>
                </a:solidFill>
                <a:latin typeface="Georgia"/>
                <a:ea typeface="Georgia"/>
                <a:cs typeface="Georgia"/>
                <a:sym typeface="Georgia"/>
              </a:rPr>
              <a:t> </a:t>
            </a: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don’t read their Bibles because they are </a:t>
            </a:r>
            <a:r>
              <a:rPr lang="en-US" sz="1400" b="1" i="0" u="sng" strike="noStrike" cap="none">
                <a:solidFill>
                  <a:srgbClr val="000000"/>
                </a:solidFill>
                <a:latin typeface="Georgia"/>
                <a:ea typeface="Georgia"/>
                <a:cs typeface="Georgia"/>
                <a:sym typeface="Georgia"/>
              </a:rPr>
              <a:t>consumed with activity and pleasures</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1" i="0" u="sng" strike="noStrike" cap="none">
                <a:solidFill>
                  <a:srgbClr val="000000"/>
                </a:solidFill>
                <a:latin typeface="Georgia"/>
                <a:ea typeface="Georgia"/>
                <a:cs typeface="Georgia"/>
                <a:sym typeface="Georgia"/>
              </a:rPr>
              <a:t>Most</a:t>
            </a:r>
            <a:r>
              <a:rPr lang="en-US" sz="1400" b="1" i="0" u="none" strike="noStrike" cap="none">
                <a:solidFill>
                  <a:srgbClr val="000000"/>
                </a:solidFill>
                <a:latin typeface="Georgia"/>
                <a:ea typeface="Georgia"/>
                <a:cs typeface="Georgia"/>
                <a:sym typeface="Georgia"/>
              </a:rPr>
              <a:t> </a:t>
            </a:r>
            <a:r>
              <a:rPr lang="en-US" sz="1400" b="0" i="0" u="none" strike="noStrike" cap="none">
                <a:solidFill>
                  <a:srgbClr val="000000"/>
                </a:solidFill>
                <a:latin typeface="Georgia"/>
                <a:ea typeface="Georgia"/>
                <a:cs typeface="Georgia"/>
                <a:sym typeface="Georgia"/>
              </a:rPr>
              <a:t>don’t have relationships with God … he is a distant friend. </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will ask really </a:t>
            </a:r>
            <a:r>
              <a:rPr lang="en-US" sz="1400" b="1" i="0" u="sng" strike="noStrike" cap="none">
                <a:solidFill>
                  <a:srgbClr val="000000"/>
                </a:solidFill>
                <a:latin typeface="Georgia"/>
                <a:ea typeface="Georgia"/>
                <a:cs typeface="Georgia"/>
                <a:sym typeface="Georgia"/>
              </a:rPr>
              <a:t>weird</a:t>
            </a:r>
            <a:r>
              <a:rPr lang="en-US" sz="1400" b="1" i="0" u="none" strike="noStrike" cap="none">
                <a:solidFill>
                  <a:srgbClr val="000000"/>
                </a:solidFill>
                <a:latin typeface="Georgia"/>
                <a:ea typeface="Georgia"/>
                <a:cs typeface="Georgia"/>
                <a:sym typeface="Georgia"/>
              </a:rPr>
              <a:t> </a:t>
            </a:r>
            <a:r>
              <a:rPr lang="en-US" sz="1400" b="0" i="0" u="none" strike="noStrike" cap="none">
                <a:solidFill>
                  <a:srgbClr val="000000"/>
                </a:solidFill>
                <a:latin typeface="Georgia"/>
                <a:ea typeface="Georgia"/>
                <a:cs typeface="Georgia"/>
                <a:sym typeface="Georgia"/>
              </a:rPr>
              <a:t>&amp; </a:t>
            </a:r>
            <a:r>
              <a:rPr lang="en-US" sz="1400" b="1" i="0" u="sng" strike="noStrike" cap="none">
                <a:solidFill>
                  <a:srgbClr val="000000"/>
                </a:solidFill>
                <a:latin typeface="Georgia"/>
                <a:ea typeface="Georgia"/>
                <a:cs typeface="Georgia"/>
                <a:sym typeface="Georgia"/>
              </a:rPr>
              <a:t>difficult</a:t>
            </a:r>
            <a:r>
              <a:rPr lang="en-US" sz="1400" b="0" i="0" u="none" strike="noStrike" cap="none">
                <a:solidFill>
                  <a:srgbClr val="000000"/>
                </a:solidFill>
                <a:latin typeface="Georgia"/>
                <a:ea typeface="Georgia"/>
                <a:cs typeface="Georgia"/>
                <a:sym typeface="Georgia"/>
              </a:rPr>
              <a:t> questions </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come from different</a:t>
            </a:r>
            <a:r>
              <a:rPr lang="en-US" sz="1400" b="1" i="0" u="none" strike="noStrike" cap="none">
                <a:solidFill>
                  <a:srgbClr val="000000"/>
                </a:solidFill>
                <a:latin typeface="Georgia"/>
                <a:ea typeface="Georgia"/>
                <a:cs typeface="Georgia"/>
                <a:sym typeface="Georgia"/>
              </a:rPr>
              <a:t> </a:t>
            </a:r>
            <a:r>
              <a:rPr lang="en-US" sz="1400" b="1" i="0" u="sng" strike="noStrike" cap="none">
                <a:solidFill>
                  <a:srgbClr val="000000"/>
                </a:solidFill>
                <a:latin typeface="Georgia"/>
                <a:ea typeface="Georgia"/>
                <a:cs typeface="Georgia"/>
                <a:sym typeface="Georgia"/>
              </a:rPr>
              <a:t>homes</a:t>
            </a:r>
            <a:r>
              <a:rPr lang="en-US" sz="1400" b="1" i="0" u="none" strike="noStrike" cap="none">
                <a:solidFill>
                  <a:srgbClr val="000000"/>
                </a:solidFill>
                <a:latin typeface="Georgia"/>
                <a:ea typeface="Georgia"/>
                <a:cs typeface="Georgia"/>
                <a:sym typeface="Georgia"/>
              </a:rPr>
              <a:t> </a:t>
            </a:r>
            <a:r>
              <a:rPr lang="en-US" sz="1400" b="0" i="0" u="none" strike="noStrike" cap="none">
                <a:solidFill>
                  <a:srgbClr val="000000"/>
                </a:solidFill>
                <a:latin typeface="Georgia"/>
                <a:ea typeface="Georgia"/>
                <a:cs typeface="Georgia"/>
                <a:sym typeface="Georgia"/>
              </a:rPr>
              <a:t>with different </a:t>
            </a:r>
            <a:r>
              <a:rPr lang="en-US" sz="1400" b="1" i="0" u="sng" strike="noStrike" cap="none">
                <a:solidFill>
                  <a:srgbClr val="000000"/>
                </a:solidFill>
                <a:latin typeface="Georgia"/>
                <a:ea typeface="Georgia"/>
                <a:cs typeface="Georgia"/>
                <a:sym typeface="Georgia"/>
              </a:rPr>
              <a:t>circumstances</a:t>
            </a:r>
            <a:r>
              <a:rPr lang="en-US" sz="1400" b="0" i="0" u="none" strike="noStrike" cap="none">
                <a:solidFill>
                  <a:srgbClr val="000000"/>
                </a:solidFill>
                <a:latin typeface="Georgia"/>
                <a:ea typeface="Georgia"/>
                <a:cs typeface="Georgia"/>
                <a:sym typeface="Georgia"/>
              </a:rPr>
              <a:t>. Our student ministry is as spiritually eclectic as our church. There are pastor’s kids, kids who come from broken homes, no structure, little love, little truth, lots of hardship, and some mystery homes (we don’t know anything about their homes) </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Schedule is mostly dependent on </a:t>
            </a:r>
            <a:r>
              <a:rPr lang="en-US" sz="1400" b="1" i="0" u="sng" strike="noStrike" cap="none">
                <a:solidFill>
                  <a:srgbClr val="000000"/>
                </a:solidFill>
                <a:latin typeface="Georgia"/>
                <a:ea typeface="Georgia"/>
                <a:cs typeface="Georgia"/>
                <a:sym typeface="Georgia"/>
              </a:rPr>
              <a:t>parents</a:t>
            </a:r>
            <a:r>
              <a:rPr lang="en-US" sz="1400" b="0" i="0" u="none" strike="noStrike" cap="none">
                <a:solidFill>
                  <a:srgbClr val="000000"/>
                </a:solidFill>
                <a:latin typeface="Georgia"/>
                <a:ea typeface="Georgia"/>
                <a:cs typeface="Georgia"/>
                <a:sym typeface="Georgia"/>
              </a:rPr>
              <a:t> &amp; </a:t>
            </a:r>
            <a:r>
              <a:rPr lang="en-US" sz="1400" b="1" i="0" u="sng" strike="noStrike" cap="none">
                <a:solidFill>
                  <a:srgbClr val="000000"/>
                </a:solidFill>
                <a:latin typeface="Georgia"/>
                <a:ea typeface="Georgia"/>
                <a:cs typeface="Georgia"/>
                <a:sym typeface="Georgia"/>
              </a:rPr>
              <a:t>activities </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all </a:t>
            </a:r>
            <a:r>
              <a:rPr lang="en-US" sz="1400" b="1" i="0" u="sng" strike="noStrike" cap="none">
                <a:solidFill>
                  <a:srgbClr val="000000"/>
                </a:solidFill>
                <a:latin typeface="Georgia"/>
                <a:ea typeface="Georgia"/>
                <a:cs typeface="Georgia"/>
                <a:sym typeface="Georgia"/>
              </a:rPr>
              <a:t>want</a:t>
            </a:r>
            <a:r>
              <a:rPr lang="en-US" sz="1400" b="0" i="0" u="none" strike="noStrike" cap="none">
                <a:solidFill>
                  <a:srgbClr val="000000"/>
                </a:solidFill>
                <a:latin typeface="Georgia"/>
                <a:ea typeface="Georgia"/>
                <a:cs typeface="Georgia"/>
                <a:sym typeface="Georgia"/>
              </a:rPr>
              <a:t> &amp; </a:t>
            </a:r>
            <a:r>
              <a:rPr lang="en-US" sz="1400" b="1" i="0" u="sng" strike="noStrike" cap="none">
                <a:solidFill>
                  <a:srgbClr val="000000"/>
                </a:solidFill>
                <a:latin typeface="Georgia"/>
                <a:ea typeface="Georgia"/>
                <a:cs typeface="Georgia"/>
                <a:sym typeface="Georgia"/>
              </a:rPr>
              <a:t>need</a:t>
            </a:r>
            <a:r>
              <a:rPr lang="en-US" sz="1400" b="0" i="0" u="none" strike="noStrike" cap="none">
                <a:solidFill>
                  <a:srgbClr val="000000"/>
                </a:solidFill>
                <a:latin typeface="Georgia"/>
                <a:ea typeface="Georgia"/>
                <a:cs typeface="Georgia"/>
                <a:sym typeface="Georgia"/>
              </a:rPr>
              <a:t> love from adults other than their parents or guardians </a:t>
            </a:r>
            <a:endParaRPr/>
          </a:p>
          <a:p>
            <a:pPr marL="0" marR="0" lvl="0" indent="0" algn="ctr" rtl="0">
              <a:spcBef>
                <a:spcPts val="0"/>
              </a:spcBef>
              <a:spcAft>
                <a:spcPts val="0"/>
              </a:spcAft>
              <a:buClr>
                <a:schemeClr val="lt1"/>
              </a:buClr>
              <a:buSzPts val="1400"/>
              <a:buFont typeface="Arial"/>
              <a:buNone/>
            </a:pPr>
            <a:endParaRPr sz="1400" b="0" i="0" u="none" strike="noStrike" cap="none">
              <a:solidFill>
                <a:srgbClr val="000000"/>
              </a:solidFill>
              <a:latin typeface="Georgia"/>
              <a:ea typeface="Georgia"/>
              <a:cs typeface="Georgia"/>
              <a:sym typeface="Georgia"/>
            </a:endParaRPr>
          </a:p>
          <a:p>
            <a:pPr marL="0" marR="0" lvl="0" indent="0" algn="ctr" rtl="0">
              <a:spcBef>
                <a:spcPts val="0"/>
              </a:spcBef>
              <a:spcAft>
                <a:spcPts val="0"/>
              </a:spcAft>
              <a:buClr>
                <a:srgbClr val="000000"/>
              </a:buClr>
              <a:buSzPts val="1400"/>
              <a:buFont typeface="Arial"/>
              <a:buChar char="•"/>
            </a:pPr>
            <a:r>
              <a:rPr lang="en-US" sz="1400" b="0" i="0" u="none" strike="noStrike" cap="none">
                <a:solidFill>
                  <a:srgbClr val="000000"/>
                </a:solidFill>
                <a:latin typeface="Georgia"/>
                <a:ea typeface="Georgia"/>
                <a:cs typeface="Georgia"/>
                <a:sym typeface="Georgia"/>
              </a:rPr>
              <a:t>They desire </a:t>
            </a:r>
            <a:r>
              <a:rPr lang="en-US" sz="1400" b="1" i="0" u="sng" strike="noStrike" cap="none">
                <a:solidFill>
                  <a:srgbClr val="000000"/>
                </a:solidFill>
                <a:latin typeface="Georgia"/>
                <a:ea typeface="Georgia"/>
                <a:cs typeface="Georgia"/>
                <a:sym typeface="Georgia"/>
              </a:rPr>
              <a:t>structure</a:t>
            </a:r>
            <a:r>
              <a:rPr lang="en-US" sz="1400" b="0" i="0" u="none" strike="noStrike" cap="none">
                <a:solidFill>
                  <a:srgbClr val="000000"/>
                </a:solidFill>
                <a:latin typeface="Georgia"/>
                <a:ea typeface="Georgia"/>
                <a:cs typeface="Georgia"/>
                <a:sym typeface="Georgia"/>
              </a:rPr>
              <a:t> &amp; </a:t>
            </a:r>
            <a:r>
              <a:rPr lang="en-US" sz="1400" b="1" i="0" u="sng" strike="noStrike" cap="none">
                <a:solidFill>
                  <a:srgbClr val="000000"/>
                </a:solidFill>
                <a:latin typeface="Georgia"/>
                <a:ea typeface="Georgia"/>
                <a:cs typeface="Georgia"/>
                <a:sym typeface="Georgia"/>
              </a:rPr>
              <a:t>instruction</a:t>
            </a:r>
            <a:r>
              <a:rPr lang="en-US" sz="1400" b="0" i="0" u="none" strike="noStrike" cap="none">
                <a:solidFill>
                  <a:srgbClr val="000000"/>
                </a:solidFill>
                <a:latin typeface="Georgia"/>
                <a:ea typeface="Georgia"/>
                <a:cs typeface="Georgia"/>
                <a:sym typeface="Georgia"/>
              </a:rPr>
              <a:t>...They just might not admit it or know it! </a:t>
            </a:r>
            <a:endParaRPr sz="2000" b="0" i="0" u="none" strike="noStrike" cap="none">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1800"/>
              <a:buFont typeface="Arial"/>
              <a:buNone/>
            </a:pPr>
            <a:br>
              <a:rPr lang="en-US" sz="1800" b="0" i="0" u="none" strike="noStrike" cap="none">
                <a:solidFill>
                  <a:schemeClr val="lt1"/>
                </a:solidFill>
                <a:latin typeface="Arial"/>
                <a:ea typeface="Arial"/>
                <a:cs typeface="Arial"/>
                <a:sym typeface="Arial"/>
              </a:rPr>
            </a:b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r>
              <a:rPr lang="en-US" sz="1600" b="0" i="0" u="none" strike="noStrike" cap="none">
                <a:solidFill>
                  <a:srgbClr val="FFFFFF"/>
                </a:solidFill>
                <a:latin typeface="Georgia"/>
                <a:ea typeface="Georgia"/>
                <a:cs typeface="Georgia"/>
                <a:sym typeface="Georgia"/>
              </a:rPr>
              <a:t>Mentorship </a:t>
            </a:r>
            <a:br>
              <a:rPr lang="en-US" sz="1600" b="0" i="0" u="none" strike="noStrike" cap="none">
                <a:solidFill>
                  <a:srgbClr val="FFFFFF"/>
                </a:solidFill>
                <a:latin typeface="Georgia"/>
                <a:ea typeface="Georgia"/>
                <a:cs typeface="Georgia"/>
                <a:sym typeface="Georgia"/>
              </a:rPr>
            </a:br>
            <a:r>
              <a:rPr lang="en-US" sz="1600" b="0" i="0" u="none" strike="noStrike" cap="none">
                <a:solidFill>
                  <a:srgbClr val="FFFFFF"/>
                </a:solidFill>
                <a:latin typeface="Georgia"/>
                <a:ea typeface="Georgia"/>
                <a:cs typeface="Georgia"/>
                <a:sym typeface="Georgia"/>
              </a:rPr>
              <a:t>IS NOT</a:t>
            </a:r>
            <a:endParaRPr/>
          </a:p>
        </p:txBody>
      </p:sp>
      <p:sp>
        <p:nvSpPr>
          <p:cNvPr id="166" name="Shape 166"/>
          <p:cNvSpPr/>
          <p:nvPr/>
        </p:nvSpPr>
        <p:spPr>
          <a:xfrm>
            <a:off x="591206" y="524854"/>
            <a:ext cx="6629401"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dk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
        <p:nvSpPr>
          <p:cNvPr id="167" name="Shape 167"/>
          <p:cNvSpPr txBox="1">
            <a:spLocks noGrp="1"/>
          </p:cNvSpPr>
          <p:nvPr>
            <p:ph type="body" idx="1"/>
          </p:nvPr>
        </p:nvSpPr>
        <p:spPr>
          <a:xfrm>
            <a:off x="445514" y="627788"/>
            <a:ext cx="6432052" cy="4708981"/>
          </a:xfrm>
          <a:prstGeom prst="rect">
            <a:avLst/>
          </a:prstGeom>
          <a:noFill/>
          <a:ln>
            <a:noFill/>
          </a:ln>
        </p:spPr>
        <p:txBody>
          <a:bodyPr spcFirstLastPara="1" wrap="square" lIns="91425" tIns="0" rIns="91425" bIns="0" anchor="ctr" anchorCtr="0">
            <a:noAutofit/>
          </a:bodyPr>
          <a:lstStyle/>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Mentorship is NOT a program - </a:t>
            </a:r>
            <a:r>
              <a:rPr lang="en-US" sz="1800" b="1" i="0" u="sng" strike="noStrike" cap="none">
                <a:solidFill>
                  <a:schemeClr val="dk1"/>
                </a:solidFill>
                <a:latin typeface="Arial"/>
                <a:ea typeface="Arial"/>
                <a:cs typeface="Arial"/>
                <a:sym typeface="Arial"/>
              </a:rPr>
              <a:t>it's sharing life</a:t>
            </a:r>
            <a:r>
              <a:rPr lang="en-US" sz="1800" b="0" i="0" u="none" strike="noStrike" cap="none">
                <a:solidFill>
                  <a:schemeClr val="dk1"/>
                </a:solidFill>
                <a:latin typeface="Arial"/>
                <a:ea typeface="Arial"/>
                <a:cs typeface="Arial"/>
                <a:sym typeface="Arial"/>
              </a:rPr>
              <a:t>.</a:t>
            </a:r>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Mentorship is NOT a lesser form of discipleship; </a:t>
            </a:r>
            <a:r>
              <a:rPr lang="en-US" sz="1800" b="1" i="0" u="sng" strike="noStrike" cap="none">
                <a:solidFill>
                  <a:schemeClr val="dk1"/>
                </a:solidFill>
                <a:latin typeface="Arial"/>
                <a:ea typeface="Arial"/>
                <a:cs typeface="Arial"/>
                <a:sym typeface="Arial"/>
              </a:rPr>
              <a:t>it is discipleship</a:t>
            </a:r>
            <a:r>
              <a:rPr lang="en-US" sz="1800" b="0" i="0" u="none" strike="noStrike" cap="none">
                <a:solidFill>
                  <a:schemeClr val="dk1"/>
                </a:solidFill>
                <a:latin typeface="Arial"/>
                <a:ea typeface="Arial"/>
                <a:cs typeface="Arial"/>
                <a:sym typeface="Arial"/>
              </a:rPr>
              <a:t> - it is discipleship (</a:t>
            </a:r>
            <a:r>
              <a:rPr lang="en-US" sz="1800" b="1" i="0" u="sng" strike="noStrike" cap="none">
                <a:solidFill>
                  <a:schemeClr val="dk1"/>
                </a:solidFill>
                <a:latin typeface="Arial"/>
                <a:ea typeface="Arial"/>
                <a:cs typeface="Arial"/>
                <a:sym typeface="Arial"/>
              </a:rPr>
              <a:t>with softer clay</a:t>
            </a:r>
            <a:r>
              <a:rPr lang="en-US" sz="1800" b="0" i="0" u="none" strike="noStrike" cap="none">
                <a:solidFill>
                  <a:schemeClr val="dk1"/>
                </a:solidFill>
                <a:latin typeface="Arial"/>
                <a:ea typeface="Arial"/>
                <a:cs typeface="Arial"/>
                <a:sym typeface="Arial"/>
              </a:rPr>
              <a:t>). </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Mentorship is NOT an easy alternative to Directions - </a:t>
            </a:r>
            <a:r>
              <a:rPr lang="en-US" sz="1800" b="1" i="0" u="sng" strike="noStrike" cap="none">
                <a:solidFill>
                  <a:schemeClr val="dk1"/>
                </a:solidFill>
                <a:latin typeface="Arial"/>
                <a:ea typeface="Arial"/>
                <a:cs typeface="Arial"/>
                <a:sym typeface="Arial"/>
              </a:rPr>
              <a:t>not a “step-up” or “practice” ministry to cut your teeth on, it's crucial kingdom investment</a:t>
            </a:r>
            <a:r>
              <a:rPr lang="en-US" sz="1800" b="1" i="0" u="none" strike="noStrike" cap="none">
                <a:solidFill>
                  <a:schemeClr val="dk1"/>
                </a:solidFill>
                <a:latin typeface="Arial"/>
                <a:ea typeface="Arial"/>
                <a:cs typeface="Arial"/>
                <a:sym typeface="Arial"/>
              </a:rPr>
              <a:t>. </a:t>
            </a:r>
            <a:endParaRPr/>
          </a:p>
          <a:p>
            <a:pPr marL="0" marR="0" lvl="0" indent="0" algn="ctr" rtl="0">
              <a:spcBef>
                <a:spcPts val="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Mentorship is NOT lecturing; it’s living - </a:t>
            </a:r>
            <a:r>
              <a:rPr lang="en-US" sz="1800" b="1" i="0" u="sng" strike="noStrike" cap="none">
                <a:solidFill>
                  <a:schemeClr val="dk1"/>
                </a:solidFill>
                <a:latin typeface="Arial"/>
                <a:ea typeface="Arial"/>
                <a:cs typeface="Arial"/>
                <a:sym typeface="Arial"/>
              </a:rPr>
              <a:t>not a time to practice your lecture-based teaching or school someone in all you know. The most impressive thing is your love and time.</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lt1"/>
              </a:buClr>
              <a:buSzPts val="1800"/>
              <a:buFont typeface="Arial"/>
              <a:buNone/>
            </a:pPr>
            <a:br>
              <a:rPr lang="en-US" sz="1800" b="0" i="0" u="none" strike="noStrike" cap="none">
                <a:solidFill>
                  <a:schemeClr val="lt1"/>
                </a:solidFill>
                <a:latin typeface="Arial"/>
                <a:ea typeface="Arial"/>
                <a:cs typeface="Arial"/>
                <a:sym typeface="Arial"/>
              </a:rPr>
            </a:br>
            <a:br>
              <a:rPr lang="en-US" sz="1800" b="0" i="0" u="none" strike="noStrike" cap="none">
                <a:solidFill>
                  <a:schemeClr val="lt1"/>
                </a:solidFill>
                <a:latin typeface="Arial"/>
                <a:ea typeface="Arial"/>
                <a:cs typeface="Arial"/>
                <a:sym typeface="Arial"/>
              </a:rPr>
            </a:b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526736" y="421372"/>
            <a:ext cx="8160063" cy="3365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r>
              <a:rPr lang="en-US" sz="3000" b="0" i="0" u="none" strike="noStrike" cap="none">
                <a:solidFill>
                  <a:srgbClr val="FFFFFF"/>
                </a:solidFill>
                <a:latin typeface="Georgia"/>
                <a:ea typeface="Georgia"/>
                <a:cs typeface="Georgia"/>
                <a:sym typeface="Georgia"/>
              </a:rPr>
              <a:t>Testimonies</a:t>
            </a:r>
            <a:endParaRPr/>
          </a:p>
        </p:txBody>
      </p:sp>
      <p:sp>
        <p:nvSpPr>
          <p:cNvPr id="173" name="Shape 173"/>
          <p:cNvSpPr txBox="1">
            <a:spLocks noGrp="1"/>
          </p:cNvSpPr>
          <p:nvPr>
            <p:ph type="body" idx="2"/>
          </p:nvPr>
        </p:nvSpPr>
        <p:spPr>
          <a:xfrm>
            <a:off x="492125" y="3786482"/>
            <a:ext cx="8159750" cy="7426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Arial"/>
              <a:buNone/>
            </a:pPr>
            <a:endParaRPr sz="1400" b="0" i="0" u="none" strike="noStrike" cap="none">
              <a:solidFill>
                <a:srgbClr val="FFFFFF"/>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526736" y="421372"/>
            <a:ext cx="8160000" cy="3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r>
              <a:rPr lang="en-US"/>
              <a:t>Welcome</a:t>
            </a:r>
            <a:endParaRPr/>
          </a:p>
        </p:txBody>
      </p:sp>
      <p:sp>
        <p:nvSpPr>
          <p:cNvPr id="179" name="Shape 179"/>
          <p:cNvSpPr txBox="1">
            <a:spLocks noGrp="1"/>
          </p:cNvSpPr>
          <p:nvPr>
            <p:ph type="body" idx="2"/>
          </p:nvPr>
        </p:nvSpPr>
        <p:spPr>
          <a:xfrm>
            <a:off x="492125" y="3786482"/>
            <a:ext cx="8159700" cy="74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Arial"/>
              <a:buNone/>
            </a:pPr>
            <a:endParaRPr sz="1400" b="0" i="0" u="none" strike="noStrike" cap="none">
              <a:solidFill>
                <a:srgbClr val="FFFFFF"/>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3609172" y="3763982"/>
            <a:ext cx="1852500" cy="205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r>
              <a:rPr lang="en-US" sz="880"/>
              <a:t>Week Two</a:t>
            </a:r>
            <a:endParaRPr sz="880" b="0" i="0" u="none" strike="noStrike" cap="none">
              <a:solidFill>
                <a:srgbClr val="FFFFFF"/>
              </a:solidFill>
              <a:latin typeface="Georgia"/>
              <a:ea typeface="Georgia"/>
              <a:cs typeface="Georgia"/>
              <a:sym typeface="Georgia"/>
            </a:endParaRPr>
          </a:p>
        </p:txBody>
      </p:sp>
      <p:sp>
        <p:nvSpPr>
          <p:cNvPr id="185" name="Shape 185"/>
          <p:cNvSpPr txBox="1">
            <a:spLocks noGrp="1"/>
          </p:cNvSpPr>
          <p:nvPr>
            <p:ph type="title"/>
          </p:nvPr>
        </p:nvSpPr>
        <p:spPr>
          <a:xfrm>
            <a:off x="2494442" y="1681002"/>
            <a:ext cx="4130100" cy="159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0" i="0" u="none" strike="noStrike" cap="none">
                <a:solidFill>
                  <a:srgbClr val="FFFFFF"/>
                </a:solidFill>
                <a:latin typeface="Georgia"/>
                <a:ea typeface="Georgia"/>
                <a:cs typeface="Georgia"/>
                <a:sym typeface="Georgia"/>
              </a:rPr>
              <a:t>Cost of Mentorship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3609172" y="3763982"/>
            <a:ext cx="1852500" cy="205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191" name="Shape 191"/>
          <p:cNvSpPr txBox="1">
            <a:spLocks noGrp="1"/>
          </p:cNvSpPr>
          <p:nvPr>
            <p:ph type="title"/>
          </p:nvPr>
        </p:nvSpPr>
        <p:spPr>
          <a:xfrm>
            <a:off x="2494442" y="1681002"/>
            <a:ext cx="4130100" cy="159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a:t>Quick Recap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7410226" y="3919292"/>
            <a:ext cx="1249800" cy="57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40"/>
              <a:buFont typeface="Georgia"/>
              <a:buNone/>
            </a:pPr>
            <a:r>
              <a:rPr lang="en-US"/>
              <a:t>Recap: </a:t>
            </a:r>
            <a:endParaRPr/>
          </a:p>
          <a:p>
            <a:pPr marL="0" marR="0" lvl="0" indent="0" algn="ctr" rtl="0">
              <a:spcBef>
                <a:spcPts val="0"/>
              </a:spcBef>
              <a:spcAft>
                <a:spcPts val="0"/>
              </a:spcAft>
              <a:buClr>
                <a:srgbClr val="FFFFFF"/>
              </a:buClr>
              <a:buSzPts val="1440"/>
              <a:buFont typeface="Georgia"/>
              <a:buNone/>
            </a:pPr>
            <a:r>
              <a:rPr lang="en-US"/>
              <a:t>C.O.M. Week One</a:t>
            </a:r>
            <a:endParaRPr/>
          </a:p>
        </p:txBody>
      </p:sp>
      <p:sp>
        <p:nvSpPr>
          <p:cNvPr id="197" name="Shape 197"/>
          <p:cNvSpPr txBox="1">
            <a:spLocks noGrp="1"/>
          </p:cNvSpPr>
          <p:nvPr>
            <p:ph type="body" idx="1"/>
          </p:nvPr>
        </p:nvSpPr>
        <p:spPr>
          <a:xfrm>
            <a:off x="137237" y="584890"/>
            <a:ext cx="8620500" cy="34317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chemeClr val="lt1"/>
              </a:solidFill>
              <a:latin typeface="Arial"/>
              <a:ea typeface="Arial"/>
              <a:cs typeface="Arial"/>
              <a:sym typeface="Arial"/>
            </a:endParaRPr>
          </a:p>
          <a:p>
            <a:pPr marL="457200" lvl="0" indent="457200" algn="l" rtl="0">
              <a:lnSpc>
                <a:spcPct val="138000"/>
              </a:lnSpc>
              <a:spcBef>
                <a:spcPts val="0"/>
              </a:spcBef>
              <a:spcAft>
                <a:spcPts val="0"/>
              </a:spcAft>
              <a:buClr>
                <a:srgbClr val="000000"/>
              </a:buClr>
              <a:buSzPts val="1100"/>
              <a:buFont typeface="Arial"/>
              <a:buNone/>
            </a:pP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endParaRPr sz="1800" b="1">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r>
              <a:rPr lang="en-US" sz="1800">
                <a:solidFill>
                  <a:srgbClr val="222222"/>
                </a:solidFill>
              </a:rPr>
              <a:t>1. It’s Biblical, envisioning the Next Generation</a:t>
            </a: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r>
              <a:rPr lang="en-US" sz="1800">
                <a:solidFill>
                  <a:srgbClr val="222222"/>
                </a:solidFill>
              </a:rPr>
              <a:t>2. It’s How Jesus, Paul, and many others operated</a:t>
            </a: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r>
              <a:rPr lang="en-US" sz="1800">
                <a:solidFill>
                  <a:srgbClr val="222222"/>
                </a:solidFill>
              </a:rPr>
              <a:t>3. It’s a Need.</a:t>
            </a: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endParaRPr sz="1800">
              <a:solidFill>
                <a:srgbClr val="222222"/>
              </a:solidFill>
            </a:endParaRPr>
          </a:p>
          <a:p>
            <a:pPr marL="457200" lvl="0" indent="457200" algn="l" rtl="0">
              <a:lnSpc>
                <a:spcPct val="138000"/>
              </a:lnSpc>
              <a:spcBef>
                <a:spcPts val="0"/>
              </a:spcBef>
              <a:spcAft>
                <a:spcPts val="0"/>
              </a:spcAft>
              <a:buClr>
                <a:srgbClr val="000000"/>
              </a:buClr>
              <a:buSzPts val="1100"/>
              <a:buFont typeface="Arial"/>
              <a:buNone/>
            </a:pPr>
            <a:r>
              <a:rPr lang="en-US" sz="1800">
                <a:solidFill>
                  <a:srgbClr val="222222"/>
                </a:solidFill>
              </a:rPr>
              <a:t>4. It’s Awesome.</a:t>
            </a:r>
            <a:endParaRPr sz="1800">
              <a:solidFill>
                <a:srgbClr val="222222"/>
              </a:solidFill>
            </a:endParaRPr>
          </a:p>
          <a:p>
            <a:pPr marL="0" lvl="0" indent="0" algn="l" rtl="0">
              <a:lnSpc>
                <a:spcPct val="115000"/>
              </a:lnSpc>
              <a:spcBef>
                <a:spcPts val="0"/>
              </a:spcBef>
              <a:spcAft>
                <a:spcPts val="0"/>
              </a:spcAft>
              <a:buClr>
                <a:srgbClr val="000000"/>
              </a:buClr>
              <a:buSzPts val="1100"/>
              <a:buFont typeface="Arial"/>
              <a:buNone/>
            </a:pPr>
            <a:endParaRPr sz="1100">
              <a:solidFill>
                <a:srgbClr val="222222"/>
              </a:solidFill>
            </a:endParaRPr>
          </a:p>
          <a:p>
            <a:pPr marL="0" marR="0" lvl="0" indent="0" algn="l" rtl="0">
              <a:lnSpc>
                <a:spcPct val="100000"/>
              </a:lnSpc>
              <a:spcBef>
                <a:spcPts val="0"/>
              </a:spcBef>
              <a:spcAft>
                <a:spcPts val="0"/>
              </a:spcAft>
              <a:buClr>
                <a:srgbClr val="FFFFFF"/>
              </a:buClr>
              <a:buSzPts val="1800"/>
              <a:buFont typeface="Arial"/>
              <a:buChar char="•"/>
            </a:pPr>
            <a:endParaRPr/>
          </a:p>
          <a:p>
            <a:pPr marL="0" marR="0" lvl="0" indent="76200" algn="l"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Georgia"/>
              <a:ea typeface="Georgia"/>
              <a:cs typeface="Georgia"/>
              <a:sym typeface="Georgia"/>
            </a:endParaRPr>
          </a:p>
          <a:p>
            <a:pPr marL="0" marR="0" lvl="0" indent="0" algn="l" rtl="0">
              <a:spcBef>
                <a:spcPts val="0"/>
              </a:spcBef>
              <a:spcAft>
                <a:spcPts val="0"/>
              </a:spcAft>
              <a:buClr>
                <a:srgbClr val="FFFFFF"/>
              </a:buClr>
              <a:buSzPts val="1200"/>
              <a:buFont typeface="Arial"/>
              <a:buChar char="•"/>
            </a:pPr>
            <a:br>
              <a:rPr lang="en-US" sz="1200" b="0" i="0" u="none" strike="noStrike" cap="none">
                <a:solidFill>
                  <a:srgbClr val="FFFFFF"/>
                </a:solidFill>
                <a:latin typeface="Georgia"/>
                <a:ea typeface="Georgia"/>
                <a:cs typeface="Georgia"/>
                <a:sym typeface="Georgia"/>
              </a:rPr>
            </a:b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700"/>
              <a:buFont typeface="Arial"/>
              <a:buNone/>
            </a:pPr>
            <a:br>
              <a:rPr lang="en-US" sz="700" b="0" i="0" u="none" strike="noStrike" cap="none">
                <a:solidFill>
                  <a:schemeClr val="lt1"/>
                </a:solidFill>
                <a:latin typeface="Georgia"/>
                <a:ea typeface="Georgia"/>
                <a:cs typeface="Georgia"/>
                <a:sym typeface="Georgia"/>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440"/>
              <a:buFont typeface="Georgia"/>
              <a:buNone/>
            </a:pPr>
            <a:endParaRPr/>
          </a:p>
          <a:p>
            <a:pPr marL="0" marR="0" lvl="0" indent="0" algn="ctr" rtl="0">
              <a:spcBef>
                <a:spcPts val="0"/>
              </a:spcBef>
              <a:spcAft>
                <a:spcPts val="0"/>
              </a:spcAft>
              <a:buClr>
                <a:srgbClr val="FFFFFF"/>
              </a:buClr>
              <a:buSzPts val="1440"/>
              <a:buFont typeface="Georgia"/>
              <a:buNone/>
            </a:pPr>
            <a:r>
              <a:rPr lang="en-US"/>
              <a:t>Qualifications of a Mentor</a:t>
            </a:r>
            <a:endParaRPr/>
          </a:p>
        </p:txBody>
      </p:sp>
      <p:sp>
        <p:nvSpPr>
          <p:cNvPr id="203" name="Shape 203"/>
          <p:cNvSpPr txBox="1">
            <a:spLocks noGrp="1"/>
          </p:cNvSpPr>
          <p:nvPr>
            <p:ph type="body" idx="1"/>
          </p:nvPr>
        </p:nvSpPr>
        <p:spPr>
          <a:xfrm>
            <a:off x="629580" y="855900"/>
            <a:ext cx="5297100" cy="34317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chemeClr val="lt1"/>
              </a:solidFill>
              <a:latin typeface="Arial"/>
              <a:ea typeface="Arial"/>
              <a:cs typeface="Arial"/>
              <a:sym typeface="Arial"/>
            </a:endParaRPr>
          </a:p>
          <a:p>
            <a:pPr marL="0" lvl="0" indent="457200" algn="l" rtl="0">
              <a:lnSpc>
                <a:spcPct val="100000"/>
              </a:lnSpc>
              <a:spcBef>
                <a:spcPts val="0"/>
              </a:spcBef>
              <a:spcAft>
                <a:spcPts val="0"/>
              </a:spcAft>
              <a:buClr>
                <a:schemeClr val="dk1"/>
              </a:buClr>
              <a:buSzPts val="1100"/>
              <a:buFont typeface="Arial"/>
              <a:buNone/>
            </a:pPr>
            <a:r>
              <a:rPr lang="en-US" sz="1800">
                <a:solidFill>
                  <a:schemeClr val="dk1"/>
                </a:solidFill>
              </a:rPr>
              <a:t>1. Mature Believer</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u="sng">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2. Role Model</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3. Available</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4. Conviction</a:t>
            </a: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5. Love</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6. Voice</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7. Counselor</a:t>
            </a: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US" sz="1800">
                <a:solidFill>
                  <a:schemeClr val="dk1"/>
                </a:solidFill>
              </a:rPr>
              <a:t>*Committed to Pray</a:t>
            </a:r>
            <a:br>
              <a:rPr lang="en-US" sz="1200" b="0" i="0" u="none" strike="noStrike" cap="none">
                <a:solidFill>
                  <a:srgbClr val="FFFFFF"/>
                </a:solidFill>
                <a:latin typeface="Georgia"/>
                <a:ea typeface="Georgia"/>
                <a:cs typeface="Georgia"/>
                <a:sym typeface="Georgia"/>
              </a:rPr>
            </a:b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700"/>
              <a:buFont typeface="Arial"/>
              <a:buNone/>
            </a:pPr>
            <a:br>
              <a:rPr lang="en-US" sz="700" b="0" i="0" u="none" strike="noStrike" cap="none">
                <a:solidFill>
                  <a:schemeClr val="lt1"/>
                </a:solidFill>
                <a:latin typeface="Georgia"/>
                <a:ea typeface="Georgia"/>
                <a:cs typeface="Georgia"/>
                <a:sym typeface="Georgia"/>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Recap:</a:t>
            </a:r>
            <a:endParaRPr/>
          </a:p>
          <a:p>
            <a:pPr marL="0" marR="0" lvl="0" indent="0" rtl="0">
              <a:spcBef>
                <a:spcPts val="0"/>
              </a:spcBef>
              <a:spcAft>
                <a:spcPts val="0"/>
              </a:spcAft>
              <a:buClr>
                <a:srgbClr val="FFFFFF"/>
              </a:buClr>
              <a:buSzPts val="1440"/>
              <a:buFont typeface="Georgia"/>
              <a:buNone/>
            </a:pPr>
            <a:r>
              <a:rPr lang="en-US"/>
              <a:t>Stereotypical Mentee’s</a:t>
            </a:r>
            <a:endParaRPr/>
          </a:p>
        </p:txBody>
      </p:sp>
      <p:sp>
        <p:nvSpPr>
          <p:cNvPr id="209" name="Shape 209"/>
          <p:cNvSpPr txBox="1">
            <a:spLocks noGrp="1"/>
          </p:cNvSpPr>
          <p:nvPr>
            <p:ph type="body" idx="1"/>
          </p:nvPr>
        </p:nvSpPr>
        <p:spPr>
          <a:xfrm>
            <a:off x="213587" y="1117290"/>
            <a:ext cx="8620500" cy="3431700"/>
          </a:xfrm>
          <a:prstGeom prst="rect">
            <a:avLst/>
          </a:prstGeom>
          <a:noFill/>
          <a:ln>
            <a:noFill/>
          </a:ln>
        </p:spPr>
        <p:txBody>
          <a:bodyPr spcFirstLastPara="1" wrap="square" lIns="91425" tIns="0" rIns="91425" bIns="0" anchor="ctr" anchorCtr="0">
            <a:noAutofit/>
          </a:bodyPr>
          <a:lstStyle/>
          <a:p>
            <a:pPr marL="457200" lvl="0" indent="0" algn="l" rtl="0">
              <a:lnSpc>
                <a:spcPct val="165409"/>
              </a:lnSpc>
              <a:spcBef>
                <a:spcPts val="0"/>
              </a:spcBef>
              <a:spcAft>
                <a:spcPts val="0"/>
              </a:spcAft>
              <a:buNone/>
            </a:pPr>
            <a:r>
              <a:rPr lang="en-US" sz="1800">
                <a:solidFill>
                  <a:schemeClr val="dk1"/>
                </a:solidFill>
              </a:rPr>
              <a:t>1. Kids that are faithful to attend church with a right attitude</a:t>
            </a:r>
            <a:endParaRPr sz="1800">
              <a:solidFill>
                <a:schemeClr val="dk1"/>
              </a:solidFill>
            </a:endParaRPr>
          </a:p>
          <a:p>
            <a:pPr marL="457200" lvl="0" indent="0" algn="l" rtl="0">
              <a:lnSpc>
                <a:spcPct val="165409"/>
              </a:lnSpc>
              <a:spcBef>
                <a:spcPts val="0"/>
              </a:spcBef>
              <a:spcAft>
                <a:spcPts val="0"/>
              </a:spcAft>
              <a:buNone/>
            </a:pPr>
            <a:endParaRPr sz="1800">
              <a:solidFill>
                <a:schemeClr val="dk1"/>
              </a:solidFill>
            </a:endParaRPr>
          </a:p>
          <a:p>
            <a:pPr marL="457200" lvl="0" indent="0" algn="l" rtl="0">
              <a:lnSpc>
                <a:spcPct val="165409"/>
              </a:lnSpc>
              <a:spcBef>
                <a:spcPts val="0"/>
              </a:spcBef>
              <a:spcAft>
                <a:spcPts val="0"/>
              </a:spcAft>
              <a:buNone/>
            </a:pPr>
            <a:r>
              <a:rPr lang="en-US" sz="1800">
                <a:solidFill>
                  <a:schemeClr val="dk1"/>
                </a:solidFill>
              </a:rPr>
              <a:t>2. They are kids that want guidance from a spiritual leader</a:t>
            </a:r>
            <a:endParaRPr sz="1800">
              <a:solidFill>
                <a:schemeClr val="dk1"/>
              </a:solidFill>
            </a:endParaRPr>
          </a:p>
          <a:p>
            <a:pPr marL="457200" lvl="0" indent="0" algn="l" rtl="0">
              <a:lnSpc>
                <a:spcPct val="165409"/>
              </a:lnSpc>
              <a:spcBef>
                <a:spcPts val="0"/>
              </a:spcBef>
              <a:spcAft>
                <a:spcPts val="0"/>
              </a:spcAft>
              <a:buNone/>
            </a:pPr>
            <a:endParaRPr sz="1800">
              <a:solidFill>
                <a:schemeClr val="dk1"/>
              </a:solidFill>
            </a:endParaRPr>
          </a:p>
          <a:p>
            <a:pPr marL="457200" lvl="0" indent="0" algn="l" rtl="0">
              <a:lnSpc>
                <a:spcPct val="165409"/>
              </a:lnSpc>
              <a:spcBef>
                <a:spcPts val="0"/>
              </a:spcBef>
              <a:spcAft>
                <a:spcPts val="0"/>
              </a:spcAft>
              <a:buNone/>
            </a:pPr>
            <a:r>
              <a:rPr lang="en-US" sz="1800">
                <a:solidFill>
                  <a:schemeClr val="dk1"/>
                </a:solidFill>
              </a:rPr>
              <a:t>3. They complete the COM class and the application.</a:t>
            </a:r>
            <a:endParaRPr sz="1800">
              <a:solidFill>
                <a:schemeClr val="dk1"/>
              </a:solidFill>
            </a:endParaRPr>
          </a:p>
          <a:p>
            <a:pPr marL="457200" lvl="0" indent="0" algn="l" rtl="0">
              <a:lnSpc>
                <a:spcPct val="165409"/>
              </a:lnSpc>
              <a:spcBef>
                <a:spcPts val="0"/>
              </a:spcBef>
              <a:spcAft>
                <a:spcPts val="0"/>
              </a:spcAft>
              <a:buNone/>
            </a:pPr>
            <a:endParaRPr sz="1800">
              <a:solidFill>
                <a:schemeClr val="dk1"/>
              </a:solidFill>
            </a:endParaRPr>
          </a:p>
          <a:p>
            <a:pPr marL="457200" lvl="0" indent="0" algn="l" rtl="0">
              <a:lnSpc>
                <a:spcPct val="165409"/>
              </a:lnSpc>
              <a:spcBef>
                <a:spcPts val="0"/>
              </a:spcBef>
              <a:spcAft>
                <a:spcPts val="0"/>
              </a:spcAft>
              <a:buNone/>
            </a:pPr>
            <a:r>
              <a:rPr lang="en-US" sz="1800">
                <a:solidFill>
                  <a:schemeClr val="dk1"/>
                </a:solidFill>
              </a:rPr>
              <a:t>Not typically established in 4 goals. Torn in 2 directions, figuring things out, need and desire some guidance.</a:t>
            </a:r>
            <a:endParaRPr sz="1800">
              <a:solidFill>
                <a:schemeClr val="dk1"/>
              </a:solidFill>
            </a:endParaRPr>
          </a:p>
          <a:p>
            <a:pPr marL="457200" lvl="0" indent="457200" algn="l" rtl="0">
              <a:lnSpc>
                <a:spcPct val="165409"/>
              </a:lnSpc>
              <a:spcBef>
                <a:spcPts val="0"/>
              </a:spcBef>
              <a:spcAft>
                <a:spcPts val="0"/>
              </a:spcAft>
              <a:buNone/>
            </a:pPr>
            <a:endParaRPr sz="1800">
              <a:solidFill>
                <a:schemeClr val="dk1"/>
              </a:solidFill>
            </a:endParaRPr>
          </a:p>
          <a:p>
            <a:pPr marL="457200" lvl="0" indent="0" algn="l" rtl="0">
              <a:lnSpc>
                <a:spcPct val="165409"/>
              </a:lnSpc>
              <a:spcBef>
                <a:spcPts val="0"/>
              </a:spcBef>
              <a:spcAft>
                <a:spcPts val="0"/>
              </a:spcAft>
              <a:buNone/>
            </a:pPr>
            <a:r>
              <a:rPr lang="en-US" sz="1800">
                <a:solidFill>
                  <a:schemeClr val="dk1"/>
                </a:solidFill>
              </a:rPr>
              <a:t>Mentees are </a:t>
            </a:r>
            <a:r>
              <a:rPr lang="en-US" sz="1800" b="1" u="sng">
                <a:solidFill>
                  <a:schemeClr val="dk1"/>
                </a:solidFill>
              </a:rPr>
              <a:t>SOMEONE WILLING TO FOLLOW</a:t>
            </a:r>
            <a:r>
              <a:rPr lang="en-US" sz="1800">
                <a:solidFill>
                  <a:schemeClr val="dk1"/>
                </a:solidFill>
              </a:rPr>
              <a:t>.</a:t>
            </a:r>
            <a:endParaRPr sz="1800">
              <a:solidFill>
                <a:schemeClr val="dk1"/>
              </a:solidFill>
            </a:endParaRPr>
          </a:p>
          <a:p>
            <a:pPr marL="457200" lvl="0" indent="0" rtl="0">
              <a:lnSpc>
                <a:spcPct val="165409"/>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Goals For Today</a:t>
            </a:r>
            <a:endParaRPr/>
          </a:p>
          <a:p>
            <a:pPr marL="0" marR="0" lvl="0" indent="0" rtl="0">
              <a:spcBef>
                <a:spcPts val="0"/>
              </a:spcBef>
              <a:spcAft>
                <a:spcPts val="0"/>
              </a:spcAft>
              <a:buClr>
                <a:srgbClr val="FFFFFF"/>
              </a:buClr>
              <a:buSzPts val="1440"/>
              <a:buFont typeface="Georgia"/>
              <a:buNone/>
            </a:pPr>
            <a:r>
              <a:rPr lang="en-US"/>
              <a:t>&amp; Overview</a:t>
            </a:r>
            <a:endParaRPr/>
          </a:p>
        </p:txBody>
      </p:sp>
      <p:sp>
        <p:nvSpPr>
          <p:cNvPr id="215" name="Shape 215"/>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457200" lvl="0" indent="0" algn="l" rtl="0">
              <a:lnSpc>
                <a:spcPct val="165409"/>
              </a:lnSpc>
              <a:spcBef>
                <a:spcPts val="0"/>
              </a:spcBef>
              <a:spcAft>
                <a:spcPts val="0"/>
              </a:spcAft>
              <a:buNone/>
            </a:pPr>
            <a:r>
              <a:rPr lang="en-US" sz="1800" b="1">
                <a:solidFill>
                  <a:srgbClr val="222222"/>
                </a:solidFill>
              </a:rPr>
              <a:t>1. "The Product of Mentorship"    </a:t>
            </a:r>
            <a:endParaRPr sz="1800" b="1">
              <a:solidFill>
                <a:srgbClr val="222222"/>
              </a:solidFill>
            </a:endParaRPr>
          </a:p>
          <a:p>
            <a:pPr marL="457200" lvl="0" indent="0" algn="l" rtl="0">
              <a:lnSpc>
                <a:spcPct val="165409"/>
              </a:lnSpc>
              <a:spcBef>
                <a:spcPts val="0"/>
              </a:spcBef>
              <a:spcAft>
                <a:spcPts val="0"/>
              </a:spcAft>
              <a:buNone/>
            </a:pPr>
            <a:r>
              <a:rPr lang="en-US" sz="1800" b="1">
                <a:solidFill>
                  <a:srgbClr val="222222"/>
                </a:solidFill>
              </a:rPr>
              <a:t> </a:t>
            </a:r>
            <a:endParaRPr sz="1800" b="1">
              <a:solidFill>
                <a:srgbClr val="222222"/>
              </a:solidFill>
            </a:endParaRPr>
          </a:p>
          <a:p>
            <a:pPr marL="457200" lvl="0" indent="0" algn="l" rtl="0">
              <a:lnSpc>
                <a:spcPct val="165409"/>
              </a:lnSpc>
              <a:spcBef>
                <a:spcPts val="0"/>
              </a:spcBef>
              <a:spcAft>
                <a:spcPts val="0"/>
              </a:spcAft>
              <a:buNone/>
            </a:pPr>
            <a:r>
              <a:rPr lang="en-US" sz="1800" b="1">
                <a:solidFill>
                  <a:srgbClr val="222222"/>
                </a:solidFill>
              </a:rPr>
              <a:t>2. Next Steps     </a:t>
            </a:r>
            <a:endParaRPr sz="1800" b="1">
              <a:solidFill>
                <a:srgbClr val="222222"/>
              </a:solidFill>
            </a:endParaRPr>
          </a:p>
          <a:p>
            <a:pPr marL="457200" lvl="0" indent="0" algn="l" rtl="0">
              <a:lnSpc>
                <a:spcPct val="165409"/>
              </a:lnSpc>
              <a:spcBef>
                <a:spcPts val="0"/>
              </a:spcBef>
              <a:spcAft>
                <a:spcPts val="0"/>
              </a:spcAft>
              <a:buNone/>
            </a:pPr>
            <a:endParaRPr sz="1800" b="1">
              <a:solidFill>
                <a:srgbClr val="222222"/>
              </a:solidFill>
            </a:endParaRPr>
          </a:p>
          <a:p>
            <a:pPr marL="457200" lvl="0" indent="0" algn="l" rtl="0">
              <a:lnSpc>
                <a:spcPct val="165409"/>
              </a:lnSpc>
              <a:spcBef>
                <a:spcPts val="0"/>
              </a:spcBef>
              <a:spcAft>
                <a:spcPts val="0"/>
              </a:spcAft>
              <a:buClr>
                <a:schemeClr val="dk1"/>
              </a:buClr>
              <a:buSzPts val="1100"/>
              <a:buFont typeface="Arial"/>
              <a:buNone/>
            </a:pPr>
            <a:r>
              <a:rPr lang="en-US" sz="1800" b="1">
                <a:solidFill>
                  <a:srgbClr val="222222"/>
                </a:solidFill>
              </a:rPr>
              <a:t>3. Q/A and Signing Up</a:t>
            </a:r>
            <a:endParaRPr sz="1800" b="1">
              <a:solidFill>
                <a:srgbClr val="222222"/>
              </a:solidFill>
            </a:endParaRPr>
          </a:p>
          <a:p>
            <a:pPr marL="457200" lvl="0" indent="0" algn="l" rtl="0">
              <a:lnSpc>
                <a:spcPct val="165409"/>
              </a:lnSpc>
              <a:spcBef>
                <a:spcPts val="0"/>
              </a:spcBef>
              <a:spcAft>
                <a:spcPts val="0"/>
              </a:spcAft>
              <a:buNone/>
            </a:pPr>
            <a:endParaRPr sz="1800">
              <a:solidFill>
                <a:schemeClr val="dk1"/>
              </a:solidFill>
            </a:endParaRPr>
          </a:p>
          <a:p>
            <a:pPr marL="457200" lvl="0" indent="0" rtl="0">
              <a:lnSpc>
                <a:spcPct val="165409"/>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410226" y="3919292"/>
            <a:ext cx="1249763" cy="5774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40"/>
              <a:buFont typeface="Georgia"/>
              <a:buNone/>
            </a:pPr>
            <a:r>
              <a:rPr lang="en-US" sz="1440" b="0" i="0" u="none" strike="noStrike" cap="none">
                <a:solidFill>
                  <a:srgbClr val="FFFFFF"/>
                </a:solidFill>
                <a:latin typeface="Georgia"/>
                <a:ea typeface="Georgia"/>
                <a:cs typeface="Georgia"/>
                <a:sym typeface="Georgia"/>
              </a:rPr>
              <a:t>Why do we do Mentorship?</a:t>
            </a:r>
            <a:endParaRPr/>
          </a:p>
        </p:txBody>
      </p:sp>
      <p:sp>
        <p:nvSpPr>
          <p:cNvPr id="46" name="Shape 46"/>
          <p:cNvSpPr txBox="1">
            <a:spLocks noGrp="1"/>
          </p:cNvSpPr>
          <p:nvPr>
            <p:ph type="body" idx="1"/>
          </p:nvPr>
        </p:nvSpPr>
        <p:spPr>
          <a:xfrm>
            <a:off x="137237" y="584890"/>
            <a:ext cx="8620508" cy="3431709"/>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Georgia"/>
                <a:ea typeface="Georgia"/>
                <a:cs typeface="Georgia"/>
                <a:sym typeface="Georgia"/>
              </a:rPr>
              <a:t>2 Tim 2:2</a:t>
            </a:r>
            <a:r>
              <a:rPr lang="en-US" sz="1800" b="0" i="0" u="none" strike="noStrike" cap="none">
                <a:solidFill>
                  <a:srgbClr val="000000"/>
                </a:solidFill>
                <a:latin typeface="Georgia"/>
                <a:ea typeface="Georgia"/>
                <a:cs typeface="Georgia"/>
                <a:sym typeface="Georgia"/>
              </a:rPr>
              <a:t> “And the things that thou hast heard of me among many witnesses, the same commit thou to faithful men, who shall be able to teach others also.”</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eorgia"/>
                <a:ea typeface="Georgia"/>
                <a:cs typeface="Georgia"/>
                <a:sym typeface="Georgia"/>
              </a:rPr>
              <a:t>Follow Me As I Follow Christ Philosophy</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eorgia"/>
                <a:ea typeface="Georgia"/>
                <a:cs typeface="Georgia"/>
                <a:sym typeface="Georgia"/>
              </a:rPr>
              <a:t>There is a need and our students can and do benefit from it</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Georgia"/>
                <a:ea typeface="Georgia"/>
                <a:cs typeface="Georgia"/>
                <a:sym typeface="Georgia"/>
              </a:rPr>
              <a:t>It’s awesome. It’s a Joy. It’s a privilege.</a:t>
            </a:r>
            <a:endParaRPr/>
          </a:p>
          <a:p>
            <a:pPr marL="0" marR="0" lvl="0" indent="76200" algn="l"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Georgia"/>
              <a:ea typeface="Georgia"/>
              <a:cs typeface="Georgia"/>
              <a:sym typeface="Georgia"/>
            </a:endParaRPr>
          </a:p>
          <a:p>
            <a:pPr marL="0" marR="0" lvl="0" indent="0" algn="l" rtl="0">
              <a:spcBef>
                <a:spcPts val="0"/>
              </a:spcBef>
              <a:spcAft>
                <a:spcPts val="0"/>
              </a:spcAft>
              <a:buClr>
                <a:srgbClr val="FFFFFF"/>
              </a:buClr>
              <a:buSzPts val="1200"/>
              <a:buFont typeface="Arial"/>
              <a:buChar char="•"/>
            </a:pPr>
            <a:br>
              <a:rPr lang="en-US" sz="1200" b="0" i="0" u="none" strike="noStrike" cap="none">
                <a:solidFill>
                  <a:srgbClr val="FFFFFF"/>
                </a:solidFill>
                <a:latin typeface="Georgia"/>
                <a:ea typeface="Georgia"/>
                <a:cs typeface="Georgia"/>
                <a:sym typeface="Georgia"/>
              </a:rPr>
            </a:b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700"/>
              <a:buFont typeface="Arial"/>
              <a:buNone/>
            </a:pPr>
            <a:br>
              <a:rPr lang="en-US" sz="700" b="0" i="0" u="none" strike="noStrike" cap="none">
                <a:solidFill>
                  <a:schemeClr val="lt1"/>
                </a:solidFill>
                <a:latin typeface="Georgia"/>
                <a:ea typeface="Georgia"/>
                <a:cs typeface="Georgia"/>
                <a:sym typeface="Georgia"/>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609172" y="3763982"/>
            <a:ext cx="1852500" cy="205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221" name="Shape 221"/>
          <p:cNvSpPr txBox="1">
            <a:spLocks noGrp="1"/>
          </p:cNvSpPr>
          <p:nvPr>
            <p:ph type="title"/>
          </p:nvPr>
        </p:nvSpPr>
        <p:spPr>
          <a:xfrm>
            <a:off x="2494442" y="1681002"/>
            <a:ext cx="4130100" cy="15933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a:t>What are the Goals of Mentorship?</a:t>
            </a:r>
            <a:endParaRPr sz="1100" b="1">
              <a:solidFill>
                <a:srgbClr val="222222"/>
              </a:solidFill>
            </a:endParaRPr>
          </a:p>
          <a:p>
            <a:pPr marL="0" marR="0" lvl="0" indent="0" algn="ctr" rtl="0">
              <a:spcBef>
                <a:spcPts val="0"/>
              </a:spcBef>
              <a:spcAft>
                <a:spcPts val="0"/>
              </a:spcAft>
              <a:buClr>
                <a:srgbClr val="FFFFFF"/>
              </a:buClr>
              <a:buSzPts val="2800"/>
              <a:buFont typeface="Georgia"/>
              <a:buNone/>
            </a:pP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endParaRPr/>
          </a:p>
        </p:txBody>
      </p:sp>
      <p:sp>
        <p:nvSpPr>
          <p:cNvPr id="227" name="Shape 227"/>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457200" algn="l" rtl="0">
              <a:lnSpc>
                <a:spcPct val="137931"/>
              </a:lnSpc>
              <a:spcBef>
                <a:spcPts val="0"/>
              </a:spcBef>
              <a:spcAft>
                <a:spcPts val="0"/>
              </a:spcAft>
              <a:buNone/>
            </a:pPr>
            <a:r>
              <a:rPr lang="en-US" sz="1800">
                <a:solidFill>
                  <a:srgbClr val="222222"/>
                </a:solidFill>
              </a:rPr>
              <a:t>See students </a:t>
            </a:r>
            <a:r>
              <a:rPr lang="en-US" sz="1800" b="1" u="sng">
                <a:solidFill>
                  <a:srgbClr val="222222"/>
                </a:solidFill>
              </a:rPr>
              <a:t>centered on the Word of God</a:t>
            </a:r>
            <a:r>
              <a:rPr lang="en-US" sz="1800">
                <a:solidFill>
                  <a:srgbClr val="222222"/>
                </a:solidFill>
              </a:rPr>
              <a:t> for their decisions.</a:t>
            </a:r>
            <a:endParaRPr sz="1800">
              <a:solidFill>
                <a:srgbClr val="222222"/>
              </a:solidFill>
            </a:endParaRPr>
          </a:p>
          <a:p>
            <a:pPr marL="0" lvl="0" indent="457200" algn="l" rtl="0">
              <a:lnSpc>
                <a:spcPct val="137931"/>
              </a:lnSpc>
              <a:spcBef>
                <a:spcPts val="0"/>
              </a:spcBef>
              <a:spcAft>
                <a:spcPts val="0"/>
              </a:spcAft>
              <a:buNone/>
            </a:pPr>
            <a:endParaRPr sz="1800">
              <a:solidFill>
                <a:srgbClr val="222222"/>
              </a:solidFill>
            </a:endParaRPr>
          </a:p>
          <a:p>
            <a:pPr marL="0" lvl="0" indent="457200" algn="l" rtl="0">
              <a:lnSpc>
                <a:spcPct val="137931"/>
              </a:lnSpc>
              <a:spcBef>
                <a:spcPts val="0"/>
              </a:spcBef>
              <a:spcAft>
                <a:spcPts val="0"/>
              </a:spcAft>
              <a:buNone/>
            </a:pPr>
            <a:r>
              <a:rPr lang="en-US" sz="1800">
                <a:solidFill>
                  <a:srgbClr val="222222"/>
                </a:solidFill>
              </a:rPr>
              <a:t>See students grow in </a:t>
            </a:r>
            <a:r>
              <a:rPr lang="en-US" sz="1800" b="1" u="sng">
                <a:solidFill>
                  <a:srgbClr val="222222"/>
                </a:solidFill>
              </a:rPr>
              <a:t>Personal Accountability</a:t>
            </a:r>
            <a:r>
              <a:rPr lang="en-US" sz="1800">
                <a:solidFill>
                  <a:srgbClr val="222222"/>
                </a:solidFill>
              </a:rPr>
              <a:t> for their faith.</a:t>
            </a:r>
            <a:endParaRPr sz="1800">
              <a:solidFill>
                <a:srgbClr val="222222"/>
              </a:solidFill>
            </a:endParaRPr>
          </a:p>
          <a:p>
            <a:pPr marL="0" lvl="0" indent="457200" algn="l" rtl="0">
              <a:lnSpc>
                <a:spcPct val="137931"/>
              </a:lnSpc>
              <a:spcBef>
                <a:spcPts val="0"/>
              </a:spcBef>
              <a:spcAft>
                <a:spcPts val="0"/>
              </a:spcAft>
              <a:buNone/>
            </a:pPr>
            <a:endParaRPr sz="1800">
              <a:solidFill>
                <a:srgbClr val="222222"/>
              </a:solidFill>
            </a:endParaRPr>
          </a:p>
          <a:p>
            <a:pPr marL="457200" lvl="0" indent="0" algn="l" rtl="0">
              <a:lnSpc>
                <a:spcPct val="115000"/>
              </a:lnSpc>
              <a:spcBef>
                <a:spcPts val="0"/>
              </a:spcBef>
              <a:spcAft>
                <a:spcPts val="0"/>
              </a:spcAft>
              <a:buClr>
                <a:schemeClr val="dk1"/>
              </a:buClr>
              <a:buSzPts val="1100"/>
              <a:buFont typeface="Arial"/>
              <a:buNone/>
            </a:pPr>
            <a:r>
              <a:rPr lang="en-US" sz="1800" b="1" u="sng">
                <a:solidFill>
                  <a:srgbClr val="222222"/>
                </a:solidFill>
              </a:rPr>
              <a:t>Growing </a:t>
            </a:r>
            <a:r>
              <a:rPr lang="en-US" sz="1800">
                <a:solidFill>
                  <a:srgbClr val="222222"/>
                </a:solidFill>
              </a:rPr>
              <a:t>towards being </a:t>
            </a:r>
            <a:r>
              <a:rPr lang="en-US" sz="1800" b="1" u="sng">
                <a:solidFill>
                  <a:srgbClr val="222222"/>
                </a:solidFill>
              </a:rPr>
              <a:t>grounded</a:t>
            </a:r>
            <a:r>
              <a:rPr lang="en-US" sz="1800">
                <a:solidFill>
                  <a:srgbClr val="222222"/>
                </a:solidFill>
              </a:rPr>
              <a:t> in the four goals so that Discipleship is “a breeze.”</a:t>
            </a:r>
            <a:endParaRPr sz="1800">
              <a:solidFill>
                <a:srgbClr val="222222"/>
              </a:solidFill>
            </a:endParaRPr>
          </a:p>
          <a:p>
            <a:pPr marL="457200" lvl="0" indent="0" algn="l" rtl="0">
              <a:lnSpc>
                <a:spcPct val="165409"/>
              </a:lnSpc>
              <a:spcBef>
                <a:spcPts val="0"/>
              </a:spcBef>
              <a:spcAft>
                <a:spcPts val="0"/>
              </a:spcAft>
              <a:buNone/>
            </a:pPr>
            <a:endParaRPr sz="1800">
              <a:solidFill>
                <a:schemeClr val="dk1"/>
              </a:solidFill>
            </a:endParaRPr>
          </a:p>
          <a:p>
            <a:pPr marL="457200" lvl="0" indent="0" rtl="0">
              <a:lnSpc>
                <a:spcPct val="165409"/>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Types of Mentorship Relationships</a:t>
            </a:r>
            <a:endParaRPr/>
          </a:p>
        </p:txBody>
      </p:sp>
      <p:sp>
        <p:nvSpPr>
          <p:cNvPr id="233" name="Shape 233"/>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9144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Individual/Intimate/Intense</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9144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Select Few/Secondary/Surface-Level</a:t>
            </a:r>
            <a:endParaRPr sz="1800">
              <a:solidFill>
                <a:srgbClr val="222222"/>
              </a:solidFill>
            </a:endParaRPr>
          </a:p>
          <a:p>
            <a:pPr marL="0" lvl="0" indent="0" algn="l" rtl="0">
              <a:lnSpc>
                <a:spcPct val="115000"/>
              </a:lnSpc>
              <a:spcBef>
                <a:spcPts val="0"/>
              </a:spcBef>
              <a:spcAft>
                <a:spcPts val="0"/>
              </a:spcAft>
              <a:buNone/>
            </a:pPr>
            <a:endParaRPr sz="1100">
              <a:solidFill>
                <a:srgbClr val="22222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7181450" y="382922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The “Product” </a:t>
            </a:r>
            <a:endParaRPr/>
          </a:p>
          <a:p>
            <a:pPr marL="0" marR="0" lvl="0" indent="0" rtl="0">
              <a:spcBef>
                <a:spcPts val="0"/>
              </a:spcBef>
              <a:spcAft>
                <a:spcPts val="0"/>
              </a:spcAft>
              <a:buClr>
                <a:srgbClr val="FFFFFF"/>
              </a:buClr>
              <a:buSzPts val="1440"/>
              <a:buFont typeface="Georgia"/>
              <a:buNone/>
            </a:pPr>
            <a:r>
              <a:rPr lang="en-US"/>
              <a:t>of Mentorship</a:t>
            </a:r>
            <a:endParaRPr/>
          </a:p>
        </p:txBody>
      </p:sp>
      <p:sp>
        <p:nvSpPr>
          <p:cNvPr id="239" name="Shape 239"/>
          <p:cNvSpPr txBox="1">
            <a:spLocks noGrp="1"/>
          </p:cNvSpPr>
          <p:nvPr>
            <p:ph type="body" idx="1"/>
          </p:nvPr>
        </p:nvSpPr>
        <p:spPr>
          <a:xfrm>
            <a:off x="117850" y="708350"/>
            <a:ext cx="8949300" cy="2903100"/>
          </a:xfrm>
          <a:prstGeom prst="rect">
            <a:avLst/>
          </a:prstGeom>
          <a:noFill/>
          <a:ln>
            <a:noFill/>
          </a:ln>
        </p:spPr>
        <p:txBody>
          <a:bodyPr spcFirstLastPara="1" wrap="square" lIns="91425" tIns="0" rIns="91425" bIns="0" anchor="ctr" anchorCtr="0">
            <a:noAutofit/>
          </a:bodyPr>
          <a:lstStyle/>
          <a:p>
            <a:pPr marL="0" lvl="0" indent="0" algn="l" rtl="0">
              <a:lnSpc>
                <a:spcPct val="138000"/>
              </a:lnSpc>
              <a:spcBef>
                <a:spcPts val="0"/>
              </a:spcBef>
              <a:spcAft>
                <a:spcPts val="0"/>
              </a:spcAft>
              <a:buNone/>
            </a:pPr>
            <a:r>
              <a:rPr lang="en-US" sz="1800">
                <a:solidFill>
                  <a:srgbClr val="222222"/>
                </a:solidFill>
              </a:rPr>
              <a:t>A “Product” in Math is the result of two things being multiplied together.</a:t>
            </a:r>
            <a:endParaRPr sz="1800">
              <a:solidFill>
                <a:srgbClr val="222222"/>
              </a:solidFill>
            </a:endParaRPr>
          </a:p>
          <a:p>
            <a:pPr marL="0" lvl="0" indent="0" algn="l" rtl="0">
              <a:lnSpc>
                <a:spcPct val="138000"/>
              </a:lnSpc>
              <a:spcBef>
                <a:spcPts val="0"/>
              </a:spcBef>
              <a:spcAft>
                <a:spcPts val="0"/>
              </a:spcAft>
              <a:buNone/>
            </a:pPr>
            <a:endParaRPr sz="1800">
              <a:solidFill>
                <a:srgbClr val="222222"/>
              </a:solidFill>
            </a:endParaRPr>
          </a:p>
          <a:p>
            <a:pPr marL="0" lvl="0" indent="0" algn="l" rtl="0">
              <a:lnSpc>
                <a:spcPct val="138000"/>
              </a:lnSpc>
              <a:spcBef>
                <a:spcPts val="0"/>
              </a:spcBef>
              <a:spcAft>
                <a:spcPts val="0"/>
              </a:spcAft>
              <a:buNone/>
            </a:pPr>
            <a:endParaRPr sz="1800">
              <a:solidFill>
                <a:srgbClr val="222222"/>
              </a:solidFill>
            </a:endParaRPr>
          </a:p>
          <a:p>
            <a:pPr marL="0" lvl="0" indent="0" algn="l" rtl="0">
              <a:lnSpc>
                <a:spcPct val="115000"/>
              </a:lnSpc>
              <a:spcBef>
                <a:spcPts val="0"/>
              </a:spcBef>
              <a:spcAft>
                <a:spcPts val="0"/>
              </a:spcAft>
              <a:buNone/>
            </a:pPr>
            <a:r>
              <a:rPr lang="en-US" sz="1800" u="sng">
                <a:solidFill>
                  <a:srgbClr val="222222"/>
                </a:solidFill>
              </a:rPr>
              <a:t>Mentor’s Investment/Commitment</a:t>
            </a:r>
            <a:r>
              <a:rPr lang="en-US" sz="1800">
                <a:solidFill>
                  <a:srgbClr val="222222"/>
                </a:solidFill>
              </a:rPr>
              <a:t>        </a:t>
            </a:r>
            <a:r>
              <a:rPr lang="en-US" sz="2400" b="1">
                <a:solidFill>
                  <a:srgbClr val="222222"/>
                </a:solidFill>
              </a:rPr>
              <a:t>X</a:t>
            </a:r>
            <a:r>
              <a:rPr lang="en-US" sz="1800" b="1">
                <a:solidFill>
                  <a:srgbClr val="222222"/>
                </a:solidFill>
              </a:rPr>
              <a:t>        </a:t>
            </a:r>
            <a:r>
              <a:rPr lang="en-US" sz="1800" u="sng">
                <a:solidFill>
                  <a:srgbClr val="222222"/>
                </a:solidFill>
              </a:rPr>
              <a:t>Mentee’s Investment/Commitment</a:t>
            </a:r>
            <a:r>
              <a:rPr lang="en-US" sz="1800">
                <a:solidFill>
                  <a:srgbClr val="222222"/>
                </a:solidFill>
              </a:rPr>
              <a:t>     </a:t>
            </a:r>
            <a:r>
              <a:rPr lang="en-US" sz="1800" b="1">
                <a:solidFill>
                  <a:srgbClr val="222222"/>
                </a:solidFill>
              </a:rPr>
              <a:t> </a:t>
            </a:r>
            <a:endParaRPr sz="1800" b="1">
              <a:solidFill>
                <a:srgbClr val="222222"/>
              </a:solidFill>
            </a:endParaRPr>
          </a:p>
          <a:p>
            <a:pPr marL="2743200" lvl="0" indent="457200" algn="l" rtl="0">
              <a:lnSpc>
                <a:spcPct val="115000"/>
              </a:lnSpc>
              <a:spcBef>
                <a:spcPts val="0"/>
              </a:spcBef>
              <a:spcAft>
                <a:spcPts val="0"/>
              </a:spcAft>
              <a:buNone/>
            </a:pPr>
            <a:endParaRPr sz="2400" b="1">
              <a:solidFill>
                <a:srgbClr val="222222"/>
              </a:solidFill>
            </a:endParaRPr>
          </a:p>
          <a:p>
            <a:pPr marL="3200400" lvl="0" indent="457200" algn="l" rtl="0">
              <a:lnSpc>
                <a:spcPct val="115000"/>
              </a:lnSpc>
              <a:spcBef>
                <a:spcPts val="0"/>
              </a:spcBef>
              <a:spcAft>
                <a:spcPts val="0"/>
              </a:spcAft>
              <a:buNone/>
            </a:pPr>
            <a:r>
              <a:rPr lang="en-US" sz="2400" b="1">
                <a:solidFill>
                  <a:srgbClr val="222222"/>
                </a:solidFill>
              </a:rPr>
              <a:t>= </a:t>
            </a:r>
            <a:r>
              <a:rPr lang="en-US" sz="1800" b="1">
                <a:solidFill>
                  <a:srgbClr val="222222"/>
                </a:solidFill>
              </a:rPr>
              <a:t>WHAT?</a:t>
            </a:r>
            <a:endParaRPr sz="1800" b="1">
              <a:solidFill>
                <a:srgbClr val="22222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endParaRPr/>
          </a:p>
        </p:txBody>
      </p:sp>
      <p:sp>
        <p:nvSpPr>
          <p:cNvPr id="245" name="Shape 245"/>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is an awesome </a:t>
            </a:r>
            <a:r>
              <a:rPr lang="en-US" sz="1800" u="sng">
                <a:solidFill>
                  <a:srgbClr val="222222"/>
                </a:solidFill>
              </a:rPr>
              <a:t>picture of Christ</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was </a:t>
            </a:r>
            <a:r>
              <a:rPr lang="en-US" sz="1800" u="sng">
                <a:solidFill>
                  <a:srgbClr val="222222"/>
                </a:solidFill>
              </a:rPr>
              <a:t>faithful</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a:t>
            </a:r>
            <a:r>
              <a:rPr lang="en-US" sz="1800" u="sng">
                <a:solidFill>
                  <a:srgbClr val="222222"/>
                </a:solidFill>
              </a:rPr>
              <a:t>desired a close relationship with Lord</a:t>
            </a:r>
            <a:r>
              <a:rPr lang="en-US" sz="1800">
                <a:solidFill>
                  <a:srgbClr val="222222"/>
                </a:solidFill>
              </a:rPr>
              <a:t>, evidenced by his </a:t>
            </a:r>
            <a:r>
              <a:rPr lang="en-US" sz="1800" u="sng">
                <a:solidFill>
                  <a:srgbClr val="222222"/>
                </a:solidFill>
              </a:rPr>
              <a:t>obedience</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0" lvl="0" indent="0" algn="l" rtl="0">
              <a:lnSpc>
                <a:spcPct val="115000"/>
              </a:lnSpc>
              <a:spcBef>
                <a:spcPts val="0"/>
              </a:spcBef>
              <a:spcAft>
                <a:spcPts val="0"/>
              </a:spcAft>
              <a:buNone/>
            </a:pPr>
            <a:endParaRPr sz="1100">
              <a:solidFill>
                <a:srgbClr val="22222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endParaRPr/>
          </a:p>
        </p:txBody>
      </p:sp>
      <p:sp>
        <p:nvSpPr>
          <p:cNvPr id="251" name="Shape 251"/>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is an awesome </a:t>
            </a:r>
            <a:r>
              <a:rPr lang="en-US" sz="1800" u="sng">
                <a:solidFill>
                  <a:srgbClr val="222222"/>
                </a:solidFill>
              </a:rPr>
              <a:t>picture of Christ</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was </a:t>
            </a:r>
            <a:r>
              <a:rPr lang="en-US" sz="1800" u="sng">
                <a:solidFill>
                  <a:srgbClr val="222222"/>
                </a:solidFill>
              </a:rPr>
              <a:t>faithful</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I saw that Joshua </a:t>
            </a:r>
            <a:r>
              <a:rPr lang="en-US" sz="1800" u="sng">
                <a:solidFill>
                  <a:srgbClr val="222222"/>
                </a:solidFill>
              </a:rPr>
              <a:t>desired a close relationship with Lord</a:t>
            </a:r>
            <a:r>
              <a:rPr lang="en-US" sz="1800">
                <a:solidFill>
                  <a:srgbClr val="222222"/>
                </a:solidFill>
              </a:rPr>
              <a:t>, evidenced by his </a:t>
            </a:r>
            <a:r>
              <a:rPr lang="en-US" sz="1800" u="sng">
                <a:solidFill>
                  <a:srgbClr val="222222"/>
                </a:solidFill>
              </a:rPr>
              <a:t>obedience</a:t>
            </a:r>
            <a:r>
              <a:rPr lang="en-US" sz="1800">
                <a:solidFill>
                  <a:srgbClr val="222222"/>
                </a:solidFill>
              </a:rPr>
              <a:t>.</a:t>
            </a:r>
            <a:endParaRPr sz="1800">
              <a:solidFill>
                <a:srgbClr val="222222"/>
              </a:solidFill>
            </a:endParaRPr>
          </a:p>
          <a:p>
            <a:pPr marL="0" lvl="0" indent="0" algn="l" rtl="0">
              <a:lnSpc>
                <a:spcPct val="137931"/>
              </a:lnSpc>
              <a:spcBef>
                <a:spcPts val="0"/>
              </a:spcBef>
              <a:spcAft>
                <a:spcPts val="0"/>
              </a:spcAft>
              <a:buNone/>
            </a:pPr>
            <a:endParaRPr sz="1800">
              <a:solidFill>
                <a:srgbClr val="222222"/>
              </a:solidFill>
            </a:endParaRPr>
          </a:p>
          <a:p>
            <a:pPr marL="457200" lvl="0" indent="-342900" algn="l" rtl="0">
              <a:lnSpc>
                <a:spcPct val="137931"/>
              </a:lnSpc>
              <a:spcBef>
                <a:spcPts val="0"/>
              </a:spcBef>
              <a:spcAft>
                <a:spcPts val="0"/>
              </a:spcAft>
              <a:buClr>
                <a:srgbClr val="222222"/>
              </a:buClr>
              <a:buSzPts val="1800"/>
              <a:buFont typeface="Georgia"/>
              <a:buChar char="●"/>
            </a:pPr>
            <a:r>
              <a:rPr lang="en-US" sz="1800">
                <a:solidFill>
                  <a:srgbClr val="222222"/>
                </a:solidFill>
              </a:rPr>
              <a:t>But I also saw that Joshua had a </a:t>
            </a:r>
            <a:r>
              <a:rPr lang="en-US" sz="1800" b="1" u="sng">
                <a:solidFill>
                  <a:srgbClr val="222222"/>
                </a:solidFill>
              </a:rPr>
              <a:t>Mentor</a:t>
            </a:r>
            <a:r>
              <a:rPr lang="en-US" sz="1800">
                <a:solidFill>
                  <a:srgbClr val="222222"/>
                </a:solidFill>
              </a:rPr>
              <a:t>.</a:t>
            </a:r>
            <a:endParaRPr sz="1800">
              <a:solidFill>
                <a:srgbClr val="222222"/>
              </a:solidFill>
            </a:endParaRPr>
          </a:p>
          <a:p>
            <a:pPr marL="0" lvl="0" indent="0" algn="l" rtl="0">
              <a:lnSpc>
                <a:spcPct val="115000"/>
              </a:lnSpc>
              <a:spcBef>
                <a:spcPts val="0"/>
              </a:spcBef>
              <a:spcAft>
                <a:spcPts val="0"/>
              </a:spcAft>
              <a:buNone/>
            </a:pPr>
            <a:endParaRPr sz="1100">
              <a:solidFill>
                <a:srgbClr val="22222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3609172" y="3763982"/>
            <a:ext cx="1852500" cy="205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257" name="Shape 257"/>
          <p:cNvSpPr txBox="1">
            <a:spLocks noGrp="1"/>
          </p:cNvSpPr>
          <p:nvPr>
            <p:ph type="title"/>
          </p:nvPr>
        </p:nvSpPr>
        <p:spPr>
          <a:xfrm>
            <a:off x="2494442" y="1681002"/>
            <a:ext cx="4130100" cy="15933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a:t>The Life of Joshua</a:t>
            </a:r>
            <a:endParaRPr sz="1100" b="1">
              <a:solidFill>
                <a:srgbClr val="222222"/>
              </a:solidFill>
            </a:endParaRPr>
          </a:p>
          <a:p>
            <a:pPr marL="0" marR="0" lvl="0" indent="0" algn="ctr" rtl="0">
              <a:spcBef>
                <a:spcPts val="0"/>
              </a:spcBef>
              <a:spcAft>
                <a:spcPts val="0"/>
              </a:spcAft>
              <a:buClr>
                <a:srgbClr val="FFFFFF"/>
              </a:buClr>
              <a:buSzPts val="2800"/>
              <a:buFont typeface="Georgia"/>
              <a:buNone/>
            </a:pP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7181450" y="3870750"/>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In the battle</a:t>
            </a:r>
            <a:endParaRPr/>
          </a:p>
        </p:txBody>
      </p:sp>
      <p:sp>
        <p:nvSpPr>
          <p:cNvPr id="263" name="Shape 263"/>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lgn="l" rtl="0">
              <a:lnSpc>
                <a:spcPct val="198625"/>
              </a:lnSpc>
              <a:spcBef>
                <a:spcPts val="0"/>
              </a:spcBef>
              <a:spcAft>
                <a:spcPts val="0"/>
              </a:spcAft>
              <a:buNone/>
            </a:pPr>
            <a:r>
              <a:rPr lang="en-US" sz="1400" b="1">
                <a:solidFill>
                  <a:srgbClr val="222222"/>
                </a:solidFill>
              </a:rPr>
              <a:t>Exodus 17:9-14  </a:t>
            </a:r>
            <a:r>
              <a:rPr lang="en-US" sz="1400">
                <a:solidFill>
                  <a:srgbClr val="222222"/>
                </a:solidFill>
              </a:rPr>
              <a:t>“</a:t>
            </a:r>
            <a:r>
              <a:rPr lang="en-US" sz="1400" b="1">
                <a:solidFill>
                  <a:srgbClr val="222222"/>
                </a:solidFill>
              </a:rPr>
              <a:t>9 </a:t>
            </a:r>
            <a:r>
              <a:rPr lang="en-US" sz="1400">
                <a:solidFill>
                  <a:schemeClr val="dk1"/>
                </a:solidFill>
              </a:rPr>
              <a:t>And </a:t>
            </a:r>
            <a:r>
              <a:rPr lang="en-US" sz="1400" b="1" u="sng">
                <a:solidFill>
                  <a:srgbClr val="FF0000"/>
                </a:solidFill>
              </a:rPr>
              <a:t>Moses</a:t>
            </a:r>
            <a:r>
              <a:rPr lang="en-US" sz="1400" u="sng">
                <a:solidFill>
                  <a:schemeClr val="dk1"/>
                </a:solidFill>
              </a:rPr>
              <a:t> said unto </a:t>
            </a:r>
            <a:r>
              <a:rPr lang="en-US" sz="1400" b="1" u="sng">
                <a:solidFill>
                  <a:srgbClr val="FF0000"/>
                </a:solidFill>
              </a:rPr>
              <a:t>Joshua</a:t>
            </a:r>
            <a:r>
              <a:rPr lang="en-US" sz="1400">
                <a:solidFill>
                  <a:schemeClr val="dk1"/>
                </a:solidFill>
              </a:rPr>
              <a:t>, Choose us out men, and go out, fight with Amalek: to morrow I will stand on the top of the hill with the rod of God in mine hand. </a:t>
            </a:r>
            <a:r>
              <a:rPr lang="en-US" sz="1400" b="1">
                <a:solidFill>
                  <a:schemeClr val="dk1"/>
                </a:solidFill>
              </a:rPr>
              <a:t>10</a:t>
            </a:r>
            <a:r>
              <a:rPr lang="en-US" sz="1400">
                <a:solidFill>
                  <a:schemeClr val="dk1"/>
                </a:solidFill>
              </a:rPr>
              <a:t> So </a:t>
            </a:r>
            <a:r>
              <a:rPr lang="en-US" sz="1400" u="sng">
                <a:solidFill>
                  <a:schemeClr val="dk1"/>
                </a:solidFill>
              </a:rPr>
              <a:t>Joshua did as Moses had said to him, and fought</a:t>
            </a:r>
            <a:r>
              <a:rPr lang="en-US" sz="1400">
                <a:solidFill>
                  <a:schemeClr val="dk1"/>
                </a:solidFill>
              </a:rPr>
              <a:t> with Amalek: and Moses, Aaron, and Hur went up to the top of the hill. </a:t>
            </a:r>
            <a:r>
              <a:rPr lang="en-US" sz="1400" b="1">
                <a:solidFill>
                  <a:schemeClr val="dk1"/>
                </a:solidFill>
              </a:rPr>
              <a:t>11</a:t>
            </a:r>
            <a:r>
              <a:rPr lang="en-US" sz="1400">
                <a:solidFill>
                  <a:schemeClr val="dk1"/>
                </a:solidFill>
              </a:rPr>
              <a:t> And it came to pass, when </a:t>
            </a:r>
            <a:r>
              <a:rPr lang="en-US" sz="1400" u="sng">
                <a:solidFill>
                  <a:schemeClr val="dk1"/>
                </a:solidFill>
              </a:rPr>
              <a:t>Moses held up his hand, that Israel prevailed: and when he let down his hand, Amalek prevailed</a:t>
            </a:r>
            <a:r>
              <a:rPr lang="en-US" sz="1400">
                <a:solidFill>
                  <a:schemeClr val="dk1"/>
                </a:solidFill>
              </a:rPr>
              <a:t>. </a:t>
            </a:r>
            <a:r>
              <a:rPr lang="en-US" sz="1400" b="1">
                <a:solidFill>
                  <a:schemeClr val="dk1"/>
                </a:solidFill>
              </a:rPr>
              <a:t>12</a:t>
            </a:r>
            <a:r>
              <a:rPr lang="en-US" sz="1400">
                <a:solidFill>
                  <a:schemeClr val="dk1"/>
                </a:solidFill>
              </a:rPr>
              <a:t>  But Moses' hands were heavy; and they took a stone, and put it under him, and he sat thereon; and </a:t>
            </a:r>
            <a:r>
              <a:rPr lang="en-US" sz="1400" u="sng">
                <a:solidFill>
                  <a:schemeClr val="dk1"/>
                </a:solidFill>
              </a:rPr>
              <a:t>Aaron and Hur stayed up his hands</a:t>
            </a:r>
            <a:r>
              <a:rPr lang="en-US" sz="1400">
                <a:solidFill>
                  <a:schemeClr val="dk1"/>
                </a:solidFill>
              </a:rPr>
              <a:t>, the one on the one side, and the other on the other side; and his hands were steady until the going down of the sun. </a:t>
            </a:r>
            <a:r>
              <a:rPr lang="en-US" sz="1400" b="1">
                <a:solidFill>
                  <a:schemeClr val="dk1"/>
                </a:solidFill>
              </a:rPr>
              <a:t>13</a:t>
            </a:r>
            <a:r>
              <a:rPr lang="en-US" sz="1400">
                <a:solidFill>
                  <a:schemeClr val="dk1"/>
                </a:solidFill>
              </a:rPr>
              <a:t> And </a:t>
            </a:r>
            <a:r>
              <a:rPr lang="en-US" sz="1400" u="sng">
                <a:solidFill>
                  <a:schemeClr val="dk1"/>
                </a:solidFill>
              </a:rPr>
              <a:t>Joshua discomfited Amalek</a:t>
            </a:r>
            <a:r>
              <a:rPr lang="en-US" sz="1400">
                <a:solidFill>
                  <a:schemeClr val="dk1"/>
                </a:solidFill>
              </a:rPr>
              <a:t> and his people with the edge of the sword. </a:t>
            </a:r>
            <a:r>
              <a:rPr lang="en-US" sz="1400" b="1">
                <a:solidFill>
                  <a:schemeClr val="dk1"/>
                </a:solidFill>
              </a:rPr>
              <a:t>14 </a:t>
            </a:r>
            <a:r>
              <a:rPr lang="en-US" sz="1400" u="sng">
                <a:solidFill>
                  <a:schemeClr val="dk1"/>
                </a:solidFill>
              </a:rPr>
              <a:t>And the LORD said unto Moses, Write this for a memorial in a book, and rehearse it in the ears of Joshua:</a:t>
            </a:r>
            <a:r>
              <a:rPr lang="en-US" sz="1400">
                <a:solidFill>
                  <a:schemeClr val="dk1"/>
                </a:solidFill>
              </a:rPr>
              <a:t> for I will utterly put out the remembrance of Amalek from under heaven.”</a:t>
            </a:r>
            <a:endParaRPr sz="1400">
              <a:solidFill>
                <a:srgbClr val="222222"/>
              </a:solidFill>
            </a:endParaRPr>
          </a:p>
          <a:p>
            <a:pPr marL="0" lvl="0" indent="0" algn="l" rtl="0">
              <a:lnSpc>
                <a:spcPct val="115000"/>
              </a:lnSpc>
              <a:spcBef>
                <a:spcPts val="0"/>
              </a:spcBef>
              <a:spcAft>
                <a:spcPts val="0"/>
              </a:spcAft>
              <a:buNone/>
            </a:pPr>
            <a:endParaRPr sz="1100">
              <a:solidFill>
                <a:srgbClr val="22222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Growth</a:t>
            </a:r>
            <a:endParaRPr/>
          </a:p>
        </p:txBody>
      </p:sp>
      <p:sp>
        <p:nvSpPr>
          <p:cNvPr id="269" name="Shape 269"/>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lgn="l" rtl="0">
              <a:lnSpc>
                <a:spcPct val="198625"/>
              </a:lnSpc>
              <a:spcBef>
                <a:spcPts val="0"/>
              </a:spcBef>
              <a:spcAft>
                <a:spcPts val="0"/>
              </a:spcAft>
              <a:buClr>
                <a:schemeClr val="dk1"/>
              </a:buClr>
              <a:buSzPts val="1100"/>
              <a:buFont typeface="Arial"/>
              <a:buNone/>
            </a:pPr>
            <a:r>
              <a:rPr lang="en-US" sz="1400" b="1">
                <a:solidFill>
                  <a:srgbClr val="222222"/>
                </a:solidFill>
              </a:rPr>
              <a:t>Exodus 24:12-14</a:t>
            </a:r>
            <a:r>
              <a:rPr lang="en-US" sz="1400">
                <a:solidFill>
                  <a:srgbClr val="222222"/>
                </a:solidFill>
              </a:rPr>
              <a:t>  “</a:t>
            </a:r>
            <a:r>
              <a:rPr lang="en-US" sz="1400" b="1">
                <a:solidFill>
                  <a:srgbClr val="222222"/>
                </a:solidFill>
              </a:rPr>
              <a:t>12</a:t>
            </a:r>
            <a:r>
              <a:rPr lang="en-US" sz="1400">
                <a:solidFill>
                  <a:srgbClr val="222222"/>
                </a:solidFill>
              </a:rPr>
              <a:t> </a:t>
            </a:r>
            <a:r>
              <a:rPr lang="en-US" sz="1400">
                <a:solidFill>
                  <a:schemeClr val="dk1"/>
                </a:solidFill>
              </a:rPr>
              <a:t>And the </a:t>
            </a:r>
            <a:r>
              <a:rPr lang="en-US" sz="1400" u="sng">
                <a:solidFill>
                  <a:schemeClr val="dk1"/>
                </a:solidFill>
              </a:rPr>
              <a:t>LORD said unto Moses, Come up to me into the mount</a:t>
            </a:r>
            <a:r>
              <a:rPr lang="en-US" sz="1400">
                <a:solidFill>
                  <a:schemeClr val="dk1"/>
                </a:solidFill>
              </a:rPr>
              <a:t>, and be there: and I will give thee tables of stone, and a law, and commandments which I have written; that thou mayest teach them. </a:t>
            </a:r>
            <a:r>
              <a:rPr lang="en-US" sz="1400" b="1">
                <a:solidFill>
                  <a:schemeClr val="dk1"/>
                </a:solidFill>
              </a:rPr>
              <a:t>13</a:t>
            </a:r>
            <a:r>
              <a:rPr lang="en-US" sz="1400">
                <a:solidFill>
                  <a:schemeClr val="dk1"/>
                </a:solidFill>
              </a:rPr>
              <a:t> And </a:t>
            </a:r>
            <a:r>
              <a:rPr lang="en-US" sz="1400" b="1" u="sng">
                <a:solidFill>
                  <a:srgbClr val="FF0000"/>
                </a:solidFill>
              </a:rPr>
              <a:t>Moses</a:t>
            </a:r>
            <a:r>
              <a:rPr lang="en-US" sz="1400" u="sng">
                <a:solidFill>
                  <a:schemeClr val="dk1"/>
                </a:solidFill>
              </a:rPr>
              <a:t> rose up, and his minister </a:t>
            </a:r>
            <a:r>
              <a:rPr lang="en-US" sz="1400" b="1" u="sng">
                <a:solidFill>
                  <a:srgbClr val="FF0000"/>
                </a:solidFill>
              </a:rPr>
              <a:t>Joshua</a:t>
            </a:r>
            <a:r>
              <a:rPr lang="en-US" sz="1400">
                <a:solidFill>
                  <a:schemeClr val="dk1"/>
                </a:solidFill>
              </a:rPr>
              <a:t>: and Moses went up into the mount of God. </a:t>
            </a:r>
            <a:r>
              <a:rPr lang="en-US" sz="1400" b="1">
                <a:solidFill>
                  <a:schemeClr val="dk1"/>
                </a:solidFill>
              </a:rPr>
              <a:t>14</a:t>
            </a:r>
            <a:r>
              <a:rPr lang="en-US" sz="1400">
                <a:solidFill>
                  <a:schemeClr val="dk1"/>
                </a:solidFill>
              </a:rPr>
              <a:t> And </a:t>
            </a:r>
            <a:r>
              <a:rPr lang="en-US" sz="1400" u="sng">
                <a:solidFill>
                  <a:schemeClr val="dk1"/>
                </a:solidFill>
              </a:rPr>
              <a:t>he said unto the elders, Tarry ye here for us, until we come </a:t>
            </a:r>
            <a:r>
              <a:rPr lang="en-US" sz="1400">
                <a:solidFill>
                  <a:schemeClr val="dk1"/>
                </a:solidFill>
              </a:rPr>
              <a:t>again unto you: and, behold, Aaron and Hur are with you: if any man have any matters to do, let him come unto them.”</a:t>
            </a:r>
            <a:endParaRPr sz="1400">
              <a:solidFill>
                <a:schemeClr val="dk1"/>
              </a:solidFill>
            </a:endParaRPr>
          </a:p>
          <a:p>
            <a:pPr marL="0" lvl="0" indent="0" algn="l" rtl="0">
              <a:lnSpc>
                <a:spcPct val="198625"/>
              </a:lnSpc>
              <a:spcBef>
                <a:spcPts val="0"/>
              </a:spcBef>
              <a:spcAft>
                <a:spcPts val="0"/>
              </a:spcAft>
              <a:buNone/>
            </a:pPr>
            <a:endParaRPr sz="1100" b="1">
              <a:solidFill>
                <a:srgbClr val="222222"/>
              </a:solidFill>
            </a:endParaRPr>
          </a:p>
          <a:p>
            <a:pPr marL="0" lvl="0" indent="0" algn="l" rtl="0">
              <a:lnSpc>
                <a:spcPct val="115000"/>
              </a:lnSpc>
              <a:spcBef>
                <a:spcPts val="0"/>
              </a:spcBef>
              <a:spcAft>
                <a:spcPts val="0"/>
              </a:spcAft>
              <a:buNone/>
            </a:pPr>
            <a:endParaRPr sz="1100">
              <a:solidFill>
                <a:srgbClr val="22222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Recognizes Sin</a:t>
            </a:r>
            <a:endParaRPr/>
          </a:p>
        </p:txBody>
      </p:sp>
      <p:sp>
        <p:nvSpPr>
          <p:cNvPr id="275" name="Shape 275"/>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lgn="l" rtl="0">
              <a:lnSpc>
                <a:spcPct val="198625"/>
              </a:lnSpc>
              <a:spcBef>
                <a:spcPts val="0"/>
              </a:spcBef>
              <a:spcAft>
                <a:spcPts val="0"/>
              </a:spcAft>
              <a:buClr>
                <a:schemeClr val="dk1"/>
              </a:buClr>
              <a:buSzPts val="1100"/>
              <a:buFont typeface="Arial"/>
              <a:buNone/>
            </a:pPr>
            <a:r>
              <a:rPr lang="en-US" sz="1400" b="1">
                <a:solidFill>
                  <a:srgbClr val="222222"/>
                </a:solidFill>
              </a:rPr>
              <a:t>Ex32:15-17 </a:t>
            </a:r>
            <a:r>
              <a:rPr lang="en-US" sz="1400">
                <a:solidFill>
                  <a:srgbClr val="222222"/>
                </a:solidFill>
              </a:rPr>
              <a:t>Coming down from the mount… Moses has the tables.</a:t>
            </a:r>
            <a:endParaRPr sz="1400">
              <a:solidFill>
                <a:srgbClr val="222222"/>
              </a:solidFill>
            </a:endParaRPr>
          </a:p>
          <a:p>
            <a:pPr marL="0" lvl="0" indent="0" algn="l" rtl="0">
              <a:lnSpc>
                <a:spcPct val="198625"/>
              </a:lnSpc>
              <a:spcBef>
                <a:spcPts val="0"/>
              </a:spcBef>
              <a:spcAft>
                <a:spcPts val="0"/>
              </a:spcAft>
              <a:buClr>
                <a:schemeClr val="dk1"/>
              </a:buClr>
              <a:buSzPts val="1100"/>
              <a:buFont typeface="Arial"/>
              <a:buNone/>
            </a:pPr>
            <a:r>
              <a:rPr lang="en-US" sz="1400">
                <a:solidFill>
                  <a:srgbClr val="222222"/>
                </a:solidFill>
              </a:rPr>
              <a:t>“</a:t>
            </a:r>
            <a:r>
              <a:rPr lang="en-US" sz="1400" b="1">
                <a:solidFill>
                  <a:srgbClr val="222222"/>
                </a:solidFill>
              </a:rPr>
              <a:t>17</a:t>
            </a:r>
            <a:r>
              <a:rPr lang="en-US" sz="1400">
                <a:solidFill>
                  <a:srgbClr val="222222"/>
                </a:solidFill>
              </a:rPr>
              <a:t> </a:t>
            </a:r>
            <a:r>
              <a:rPr lang="en-US" sz="1400">
                <a:solidFill>
                  <a:schemeClr val="dk1"/>
                </a:solidFill>
              </a:rPr>
              <a:t>And when </a:t>
            </a:r>
            <a:r>
              <a:rPr lang="en-US" sz="1400" b="1" u="sng">
                <a:solidFill>
                  <a:srgbClr val="FF0000"/>
                </a:solidFill>
              </a:rPr>
              <a:t>Joshua</a:t>
            </a:r>
            <a:r>
              <a:rPr lang="en-US" sz="1400" u="sng">
                <a:solidFill>
                  <a:schemeClr val="dk1"/>
                </a:solidFill>
              </a:rPr>
              <a:t> heard the noise</a:t>
            </a:r>
            <a:r>
              <a:rPr lang="en-US" sz="1400">
                <a:solidFill>
                  <a:schemeClr val="dk1"/>
                </a:solidFill>
              </a:rPr>
              <a:t> of the people as they shouted, he said unto </a:t>
            </a:r>
            <a:r>
              <a:rPr lang="en-US" sz="1400" b="1">
                <a:solidFill>
                  <a:srgbClr val="FF0000"/>
                </a:solidFill>
              </a:rPr>
              <a:t>Moses</a:t>
            </a:r>
            <a:r>
              <a:rPr lang="en-US" sz="1400">
                <a:solidFill>
                  <a:schemeClr val="dk1"/>
                </a:solidFill>
              </a:rPr>
              <a:t>, There is a noise of war in the camp.”</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609172" y="3763982"/>
            <a:ext cx="1852641" cy="20512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52" name="Shape 52"/>
          <p:cNvSpPr txBox="1">
            <a:spLocks noGrp="1"/>
          </p:cNvSpPr>
          <p:nvPr>
            <p:ph type="title"/>
          </p:nvPr>
        </p:nvSpPr>
        <p:spPr>
          <a:xfrm>
            <a:off x="2494442" y="1681002"/>
            <a:ext cx="4129990" cy="1593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What is Mentorship and what does it look like?</a:t>
            </a:r>
            <a:br>
              <a:rPr lang="en-US" sz="2800" b="0" i="0" u="none" strike="noStrike" cap="none">
                <a:solidFill>
                  <a:srgbClr val="FFFFFF"/>
                </a:solidFill>
                <a:latin typeface="Georgia"/>
                <a:ea typeface="Georgia"/>
                <a:cs typeface="Georgia"/>
                <a:sym typeface="Georgia"/>
              </a:rPr>
            </a:br>
            <a:endParaRPr sz="2800" b="0" i="0" u="none" strike="noStrike" cap="none">
              <a:solidFill>
                <a:srgbClr val="FFFFFF"/>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In the Presence of the LORD</a:t>
            </a:r>
            <a:endParaRPr/>
          </a:p>
        </p:txBody>
      </p:sp>
      <p:sp>
        <p:nvSpPr>
          <p:cNvPr id="281" name="Shape 281"/>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lgn="l" rtl="0">
              <a:lnSpc>
                <a:spcPct val="198625"/>
              </a:lnSpc>
              <a:spcBef>
                <a:spcPts val="0"/>
              </a:spcBef>
              <a:spcAft>
                <a:spcPts val="0"/>
              </a:spcAft>
              <a:buNone/>
            </a:pPr>
            <a:r>
              <a:rPr lang="en-US" sz="1400" b="1">
                <a:solidFill>
                  <a:schemeClr val="dk1"/>
                </a:solidFill>
              </a:rPr>
              <a:t>Ex 33:11</a:t>
            </a:r>
            <a:r>
              <a:rPr lang="en-US" sz="1400">
                <a:solidFill>
                  <a:schemeClr val="dk1"/>
                </a:solidFill>
              </a:rPr>
              <a:t> “And </a:t>
            </a:r>
            <a:r>
              <a:rPr lang="en-US" sz="1400" u="sng">
                <a:solidFill>
                  <a:schemeClr val="dk1"/>
                </a:solidFill>
              </a:rPr>
              <a:t>the LORD spake unto </a:t>
            </a:r>
            <a:r>
              <a:rPr lang="en-US" sz="1400" b="1" u="sng">
                <a:solidFill>
                  <a:srgbClr val="FF0000"/>
                </a:solidFill>
              </a:rPr>
              <a:t>Moses</a:t>
            </a:r>
            <a:r>
              <a:rPr lang="en-US" sz="1400" b="1" u="sng">
                <a:solidFill>
                  <a:schemeClr val="dk1"/>
                </a:solidFill>
              </a:rPr>
              <a:t> </a:t>
            </a:r>
            <a:r>
              <a:rPr lang="en-US" sz="1400" u="sng">
                <a:solidFill>
                  <a:schemeClr val="dk1"/>
                </a:solidFill>
              </a:rPr>
              <a:t>face to face, as a man speaketh unto his friend</a:t>
            </a:r>
            <a:r>
              <a:rPr lang="en-US" sz="1400">
                <a:solidFill>
                  <a:schemeClr val="dk1"/>
                </a:solidFill>
              </a:rPr>
              <a:t>. And he turned again into the camp: but his servant </a:t>
            </a:r>
            <a:r>
              <a:rPr lang="en-US" sz="1400" b="1" u="sng">
                <a:solidFill>
                  <a:srgbClr val="FF0000"/>
                </a:solidFill>
              </a:rPr>
              <a:t>Joshua</a:t>
            </a:r>
            <a:r>
              <a:rPr lang="en-US" sz="1400">
                <a:solidFill>
                  <a:schemeClr val="dk1"/>
                </a:solidFill>
              </a:rPr>
              <a:t>, the son of Nun, a young man, </a:t>
            </a:r>
            <a:r>
              <a:rPr lang="en-US" sz="1400" u="sng">
                <a:solidFill>
                  <a:schemeClr val="dk1"/>
                </a:solidFill>
              </a:rPr>
              <a:t>departed not out of the tabernacle</a:t>
            </a:r>
            <a:r>
              <a:rPr lang="en-US" sz="1400">
                <a:solidFill>
                  <a:schemeClr val="dk1"/>
                </a:solidFill>
              </a:rPr>
              <a:t>.</a:t>
            </a:r>
            <a:r>
              <a:rPr lang="en-US" sz="1400">
                <a:solidFill>
                  <a:srgbClr val="222222"/>
                </a:solidFill>
              </a:rPr>
              <a:t>”</a:t>
            </a:r>
            <a:endParaRPr sz="1400">
              <a:solidFill>
                <a:srgbClr val="222222"/>
              </a:solidFill>
            </a:endParaRPr>
          </a:p>
          <a:p>
            <a:pPr marL="0" lvl="0" indent="0" algn="l" rtl="0">
              <a:lnSpc>
                <a:spcPct val="198625"/>
              </a:lnSpc>
              <a:spcBef>
                <a:spcPts val="0"/>
              </a:spcBef>
              <a:spcAft>
                <a:spcPts val="0"/>
              </a:spcAft>
              <a:buNone/>
            </a:pPr>
            <a:endParaRPr sz="1100" b="1">
              <a:solidFill>
                <a:srgbClr val="222222"/>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Needs Correction</a:t>
            </a:r>
            <a:endParaRPr/>
          </a:p>
        </p:txBody>
      </p:sp>
      <p:sp>
        <p:nvSpPr>
          <p:cNvPr id="287" name="Shape 287"/>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lgn="l" rtl="0">
              <a:lnSpc>
                <a:spcPct val="198625"/>
              </a:lnSpc>
              <a:spcBef>
                <a:spcPts val="0"/>
              </a:spcBef>
              <a:spcAft>
                <a:spcPts val="0"/>
              </a:spcAft>
              <a:buClr>
                <a:schemeClr val="dk1"/>
              </a:buClr>
              <a:buSzPts val="1100"/>
              <a:buFont typeface="Arial"/>
              <a:buNone/>
            </a:pPr>
            <a:r>
              <a:rPr lang="en-US" sz="1400" b="1">
                <a:solidFill>
                  <a:srgbClr val="222222"/>
                </a:solidFill>
              </a:rPr>
              <a:t>Numbers 11  </a:t>
            </a:r>
            <a:r>
              <a:rPr lang="en-US" sz="1400">
                <a:solidFill>
                  <a:srgbClr val="222222"/>
                </a:solidFill>
              </a:rPr>
              <a:t>In Numbers 11, The Israelites are essentially driving Moses crazy. So much so that he says in vs14 “I am not able to bear all this people alone, because it is too heavy for me.”</a:t>
            </a:r>
            <a:endParaRPr sz="1400">
              <a:solidFill>
                <a:srgbClr val="222222"/>
              </a:solidFill>
            </a:endParaRPr>
          </a:p>
          <a:p>
            <a:pPr marL="0" lvl="0" indent="0" algn="l" rtl="0">
              <a:lnSpc>
                <a:spcPct val="198625"/>
              </a:lnSpc>
              <a:spcBef>
                <a:spcPts val="0"/>
              </a:spcBef>
              <a:spcAft>
                <a:spcPts val="0"/>
              </a:spcAft>
              <a:buClr>
                <a:schemeClr val="dk1"/>
              </a:buClr>
              <a:buSzPts val="1100"/>
              <a:buFont typeface="Arial"/>
              <a:buNone/>
            </a:pPr>
            <a:r>
              <a:rPr lang="en-US" sz="1400">
                <a:solidFill>
                  <a:srgbClr val="222222"/>
                </a:solidFill>
              </a:rPr>
              <a:t>Moses needs help, so God tells him to spread the burden of ministry to 70 elder, faithful men.</a:t>
            </a:r>
            <a:endParaRPr sz="1400">
              <a:solidFill>
                <a:srgbClr val="222222"/>
              </a:solidFill>
            </a:endParaRPr>
          </a:p>
          <a:p>
            <a:pPr marL="0" lvl="0" indent="0" algn="l" rtl="0">
              <a:lnSpc>
                <a:spcPct val="198625"/>
              </a:lnSpc>
              <a:spcBef>
                <a:spcPts val="0"/>
              </a:spcBef>
              <a:spcAft>
                <a:spcPts val="0"/>
              </a:spcAft>
              <a:buClr>
                <a:schemeClr val="dk1"/>
              </a:buClr>
              <a:buSzPts val="1100"/>
              <a:buFont typeface="Arial"/>
              <a:buNone/>
            </a:pPr>
            <a:r>
              <a:rPr lang="en-US" sz="1400">
                <a:solidFill>
                  <a:srgbClr val="222222"/>
                </a:solidFill>
              </a:rPr>
              <a:t>“</a:t>
            </a:r>
            <a:r>
              <a:rPr lang="en-US" sz="1400" b="1">
                <a:solidFill>
                  <a:srgbClr val="222222"/>
                </a:solidFill>
              </a:rPr>
              <a:t>V28</a:t>
            </a:r>
            <a:r>
              <a:rPr lang="en-US" sz="1400">
                <a:solidFill>
                  <a:srgbClr val="222222"/>
                </a:solidFill>
              </a:rPr>
              <a:t> </a:t>
            </a:r>
            <a:r>
              <a:rPr lang="en-US" sz="1400">
                <a:solidFill>
                  <a:schemeClr val="dk1"/>
                </a:solidFill>
              </a:rPr>
              <a:t>And </a:t>
            </a:r>
            <a:r>
              <a:rPr lang="en-US" sz="1400" b="1" u="sng">
                <a:solidFill>
                  <a:srgbClr val="FF0000"/>
                </a:solidFill>
              </a:rPr>
              <a:t>Joshua</a:t>
            </a:r>
            <a:r>
              <a:rPr lang="en-US" sz="1400" u="sng">
                <a:solidFill>
                  <a:schemeClr val="dk1"/>
                </a:solidFill>
              </a:rPr>
              <a:t> the son of Nun, the servant of Moses, one of his young men, answered and said, My lord </a:t>
            </a:r>
            <a:r>
              <a:rPr lang="en-US" sz="1400" b="1" u="sng">
                <a:solidFill>
                  <a:srgbClr val="FF0000"/>
                </a:solidFill>
              </a:rPr>
              <a:t>Moses</a:t>
            </a:r>
            <a:r>
              <a:rPr lang="en-US" sz="1400" u="sng">
                <a:solidFill>
                  <a:schemeClr val="dk1"/>
                </a:solidFill>
              </a:rPr>
              <a:t>, forbid them</a:t>
            </a:r>
            <a:r>
              <a:rPr lang="en-US" sz="1400">
                <a:solidFill>
                  <a:schemeClr val="dk1"/>
                </a:solidFill>
              </a:rPr>
              <a:t>.</a:t>
            </a:r>
            <a:r>
              <a:rPr lang="en-US" sz="1400">
                <a:solidFill>
                  <a:schemeClr val="dk1"/>
                </a:solidFill>
                <a:latin typeface="Arial"/>
                <a:ea typeface="Arial"/>
                <a:cs typeface="Arial"/>
                <a:sym typeface="Arial"/>
              </a:rPr>
              <a:t> </a:t>
            </a:r>
            <a:r>
              <a:rPr lang="en-US" sz="1400" b="1">
                <a:solidFill>
                  <a:schemeClr val="dk1"/>
                </a:solidFill>
              </a:rPr>
              <a:t>29</a:t>
            </a:r>
            <a:r>
              <a:rPr lang="en-US" sz="1400">
                <a:solidFill>
                  <a:schemeClr val="dk1"/>
                </a:solidFill>
              </a:rPr>
              <a:t> And </a:t>
            </a:r>
            <a:r>
              <a:rPr lang="en-US" sz="1400" u="sng">
                <a:solidFill>
                  <a:schemeClr val="dk1"/>
                </a:solidFill>
              </a:rPr>
              <a:t>Moses said unto him, Enviest thou for my sake?</a:t>
            </a:r>
            <a:r>
              <a:rPr lang="en-US" sz="1400">
                <a:solidFill>
                  <a:schemeClr val="dk1"/>
                </a:solidFill>
              </a:rPr>
              <a:t> would God that all the LORD'S people were prophets, and that the LORD would put his spirit upon them!</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Leads</a:t>
            </a:r>
            <a:endParaRPr/>
          </a:p>
        </p:txBody>
      </p:sp>
      <p:sp>
        <p:nvSpPr>
          <p:cNvPr id="293" name="Shape 293"/>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rtl="0">
              <a:spcBef>
                <a:spcPts val="600"/>
              </a:spcBef>
              <a:spcAft>
                <a:spcPts val="0"/>
              </a:spcAft>
              <a:buClr>
                <a:schemeClr val="dk1"/>
              </a:buClr>
              <a:buSzPts val="1100"/>
              <a:buFont typeface="Arial"/>
              <a:buNone/>
            </a:pPr>
            <a:r>
              <a:rPr lang="en-US" sz="1400" b="1">
                <a:solidFill>
                  <a:srgbClr val="222222"/>
                </a:solidFill>
              </a:rPr>
              <a:t>Numbers 13:17</a:t>
            </a:r>
            <a:r>
              <a:rPr lang="en-US" sz="1400">
                <a:solidFill>
                  <a:srgbClr val="222222"/>
                </a:solidFill>
              </a:rPr>
              <a:t>  “</a:t>
            </a:r>
            <a:r>
              <a:rPr lang="en-US" sz="1400" b="1">
                <a:solidFill>
                  <a:srgbClr val="222222"/>
                </a:solidFill>
              </a:rPr>
              <a:t>17 </a:t>
            </a:r>
            <a:r>
              <a:rPr lang="en-US" sz="1400">
                <a:solidFill>
                  <a:srgbClr val="01103A"/>
                </a:solidFill>
              </a:rPr>
              <a:t>And </a:t>
            </a:r>
            <a:r>
              <a:rPr lang="en-US" sz="1400" b="1" u="sng">
                <a:solidFill>
                  <a:srgbClr val="FF0000"/>
                </a:solidFill>
              </a:rPr>
              <a:t>Moses</a:t>
            </a:r>
            <a:r>
              <a:rPr lang="en-US" sz="1400">
                <a:solidFill>
                  <a:srgbClr val="01103A"/>
                </a:solidFill>
              </a:rPr>
              <a:t> sent </a:t>
            </a:r>
            <a:r>
              <a:rPr lang="en-US" sz="1400" b="1" u="sng">
                <a:solidFill>
                  <a:srgbClr val="FF0000"/>
                </a:solidFill>
              </a:rPr>
              <a:t>them</a:t>
            </a:r>
            <a:r>
              <a:rPr lang="en-US" sz="1400">
                <a:solidFill>
                  <a:srgbClr val="01103A"/>
                </a:solidFill>
              </a:rPr>
              <a:t> to spy out the land of Canaan, and said unto them, Get you up this </a:t>
            </a:r>
            <a:r>
              <a:rPr lang="en-US" sz="1400" i="1">
                <a:solidFill>
                  <a:srgbClr val="01103A"/>
                </a:solidFill>
              </a:rPr>
              <a:t>way</a:t>
            </a:r>
            <a:r>
              <a:rPr lang="en-US" sz="1400">
                <a:solidFill>
                  <a:srgbClr val="01103A"/>
                </a:solidFill>
              </a:rPr>
              <a:t> southward, and </a:t>
            </a:r>
            <a:r>
              <a:rPr lang="en-US" sz="1400" u="sng">
                <a:solidFill>
                  <a:srgbClr val="01103A"/>
                </a:solidFill>
              </a:rPr>
              <a:t>go up into the mountain: </a:t>
            </a:r>
            <a:r>
              <a:rPr lang="en-US" sz="1400" b="1" u="sng">
                <a:solidFill>
                  <a:srgbClr val="01103A"/>
                </a:solidFill>
              </a:rPr>
              <a:t>18 </a:t>
            </a:r>
            <a:r>
              <a:rPr lang="en-US" sz="1400" u="sng">
                <a:solidFill>
                  <a:srgbClr val="01103A"/>
                </a:solidFill>
              </a:rPr>
              <a:t>And see the land</a:t>
            </a:r>
            <a:r>
              <a:rPr lang="en-US" sz="1400">
                <a:solidFill>
                  <a:srgbClr val="01103A"/>
                </a:solidFill>
              </a:rPr>
              <a:t>, what it </a:t>
            </a:r>
            <a:r>
              <a:rPr lang="en-US" sz="1400" i="1">
                <a:solidFill>
                  <a:srgbClr val="01103A"/>
                </a:solidFill>
              </a:rPr>
              <a:t>is</a:t>
            </a:r>
            <a:r>
              <a:rPr lang="en-US" sz="1400">
                <a:solidFill>
                  <a:srgbClr val="01103A"/>
                </a:solidFill>
              </a:rPr>
              <a:t>; and the people that dwelleth therein, whether they </a:t>
            </a:r>
            <a:r>
              <a:rPr lang="en-US" sz="1400" i="1">
                <a:solidFill>
                  <a:srgbClr val="01103A"/>
                </a:solidFill>
              </a:rPr>
              <a:t>be</a:t>
            </a:r>
            <a:r>
              <a:rPr lang="en-US" sz="1400">
                <a:solidFill>
                  <a:srgbClr val="01103A"/>
                </a:solidFill>
              </a:rPr>
              <a:t> strong or weak, few or many;”</a:t>
            </a:r>
            <a:endParaRPr sz="1400">
              <a:solidFill>
                <a:srgbClr val="01103A"/>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Anointed</a:t>
            </a:r>
            <a:endParaRPr/>
          </a:p>
        </p:txBody>
      </p:sp>
      <p:sp>
        <p:nvSpPr>
          <p:cNvPr id="299" name="Shape 299"/>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rtl="0">
              <a:spcBef>
                <a:spcPts val="600"/>
              </a:spcBef>
              <a:spcAft>
                <a:spcPts val="0"/>
              </a:spcAft>
              <a:buClr>
                <a:schemeClr val="dk1"/>
              </a:buClr>
              <a:buSzPts val="1100"/>
              <a:buFont typeface="Arial"/>
              <a:buNone/>
            </a:pPr>
            <a:r>
              <a:rPr lang="en-US" sz="1400" b="1">
                <a:solidFill>
                  <a:srgbClr val="222222"/>
                </a:solidFill>
              </a:rPr>
              <a:t>Num 27:15-18</a:t>
            </a:r>
            <a:r>
              <a:rPr lang="en-US" sz="1400">
                <a:solidFill>
                  <a:schemeClr val="dk1"/>
                </a:solidFill>
              </a:rPr>
              <a:t> “</a:t>
            </a:r>
            <a:r>
              <a:rPr lang="en-US" sz="1400" b="1">
                <a:solidFill>
                  <a:schemeClr val="dk1"/>
                </a:solidFill>
              </a:rPr>
              <a:t>15</a:t>
            </a:r>
            <a:r>
              <a:rPr lang="en-US" sz="1400">
                <a:solidFill>
                  <a:schemeClr val="dk1"/>
                </a:solidFill>
              </a:rPr>
              <a:t> And </a:t>
            </a:r>
            <a:r>
              <a:rPr lang="en-US" sz="1400" u="sng">
                <a:solidFill>
                  <a:schemeClr val="dk1"/>
                </a:solidFill>
              </a:rPr>
              <a:t>Moses spake unto the LORD</a:t>
            </a:r>
            <a:r>
              <a:rPr lang="en-US" sz="1400">
                <a:solidFill>
                  <a:schemeClr val="dk1"/>
                </a:solidFill>
              </a:rPr>
              <a:t>, saying, </a:t>
            </a:r>
            <a:r>
              <a:rPr lang="en-US" sz="1400" b="1">
                <a:solidFill>
                  <a:schemeClr val="dk1"/>
                </a:solidFill>
              </a:rPr>
              <a:t>16</a:t>
            </a:r>
            <a:r>
              <a:rPr lang="en-US" sz="1400">
                <a:solidFill>
                  <a:schemeClr val="dk1"/>
                </a:solidFill>
              </a:rPr>
              <a:t> Let the LORD, the God of the spirits of all flesh,</a:t>
            </a:r>
            <a:r>
              <a:rPr lang="en-US" sz="1400" u="sng">
                <a:solidFill>
                  <a:schemeClr val="dk1"/>
                </a:solidFill>
              </a:rPr>
              <a:t> set a man over the congregation,</a:t>
            </a:r>
            <a:r>
              <a:rPr lang="en-US" sz="1400">
                <a:solidFill>
                  <a:schemeClr val="dk1"/>
                </a:solidFill>
              </a:rPr>
              <a:t> </a:t>
            </a:r>
            <a:r>
              <a:rPr lang="en-US" sz="1400" b="1">
                <a:solidFill>
                  <a:schemeClr val="dk1"/>
                </a:solidFill>
              </a:rPr>
              <a:t>17</a:t>
            </a:r>
            <a:r>
              <a:rPr lang="en-US" sz="1400">
                <a:solidFill>
                  <a:schemeClr val="dk1"/>
                </a:solidFill>
              </a:rPr>
              <a:t> Which may go out before them, and which may go in before them, and which may lead them out, and which may bring them in; </a:t>
            </a:r>
            <a:r>
              <a:rPr lang="en-US" sz="1400" u="sng">
                <a:solidFill>
                  <a:schemeClr val="dk1"/>
                </a:solidFill>
              </a:rPr>
              <a:t>that the congregation of the LORD be not as sheep which have no shepherd.</a:t>
            </a:r>
            <a:r>
              <a:rPr lang="en-US" sz="1400">
                <a:solidFill>
                  <a:schemeClr val="dk1"/>
                </a:solidFill>
              </a:rPr>
              <a:t> </a:t>
            </a:r>
            <a:r>
              <a:rPr lang="en-US" sz="1400" b="1">
                <a:solidFill>
                  <a:schemeClr val="dk1"/>
                </a:solidFill>
              </a:rPr>
              <a:t>18</a:t>
            </a:r>
            <a:r>
              <a:rPr lang="en-US" sz="1400">
                <a:solidFill>
                  <a:schemeClr val="dk1"/>
                </a:solidFill>
              </a:rPr>
              <a:t> And </a:t>
            </a:r>
            <a:r>
              <a:rPr lang="en-US" sz="1400" u="sng">
                <a:solidFill>
                  <a:schemeClr val="dk1"/>
                </a:solidFill>
              </a:rPr>
              <a:t>the LORD said unto </a:t>
            </a:r>
            <a:r>
              <a:rPr lang="en-US" sz="1400" b="1" u="sng">
                <a:solidFill>
                  <a:srgbClr val="FF0000"/>
                </a:solidFill>
              </a:rPr>
              <a:t>Moses</a:t>
            </a:r>
            <a:r>
              <a:rPr lang="en-US" sz="1400" b="1" u="sng">
                <a:solidFill>
                  <a:schemeClr val="dk1"/>
                </a:solidFill>
              </a:rPr>
              <a:t>,</a:t>
            </a:r>
            <a:r>
              <a:rPr lang="en-US" sz="1400" u="sng">
                <a:solidFill>
                  <a:schemeClr val="dk1"/>
                </a:solidFill>
              </a:rPr>
              <a:t> Take thee </a:t>
            </a:r>
            <a:r>
              <a:rPr lang="en-US" sz="1400" b="1" u="sng">
                <a:solidFill>
                  <a:srgbClr val="FF0000"/>
                </a:solidFill>
              </a:rPr>
              <a:t>Joshua</a:t>
            </a:r>
            <a:r>
              <a:rPr lang="en-US" sz="1400" u="sng">
                <a:solidFill>
                  <a:schemeClr val="dk1"/>
                </a:solidFill>
              </a:rPr>
              <a:t> the son of Nun, a man in whom is the spirit, and lay thine hand upon him;</a:t>
            </a:r>
            <a:r>
              <a:rPr lang="en-US" sz="1400">
                <a:solidFill>
                  <a:schemeClr val="dk1"/>
                </a:solidFill>
              </a:rPr>
              <a:t>”</a:t>
            </a:r>
            <a:endParaRPr sz="14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7188375" y="376677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Joshua:</a:t>
            </a:r>
            <a:endParaRPr/>
          </a:p>
          <a:p>
            <a:pPr marL="0" marR="0" lvl="0" indent="0" rtl="0">
              <a:spcBef>
                <a:spcPts val="0"/>
              </a:spcBef>
              <a:spcAft>
                <a:spcPts val="0"/>
              </a:spcAft>
              <a:buClr>
                <a:srgbClr val="FFFFFF"/>
              </a:buClr>
              <a:buSzPts val="1440"/>
              <a:buFont typeface="Georgia"/>
              <a:buNone/>
            </a:pPr>
            <a:r>
              <a:rPr lang="en-US"/>
              <a:t>Moses’ Mentee</a:t>
            </a:r>
            <a:endParaRPr/>
          </a:p>
        </p:txBody>
      </p:sp>
      <p:sp>
        <p:nvSpPr>
          <p:cNvPr id="305" name="Shape 305"/>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rtl="0">
              <a:spcBef>
                <a:spcPts val="600"/>
              </a:spcBef>
              <a:spcAft>
                <a:spcPts val="0"/>
              </a:spcAft>
              <a:buClr>
                <a:schemeClr val="dk1"/>
              </a:buClr>
              <a:buSzPts val="1100"/>
              <a:buFont typeface="Arial"/>
              <a:buNone/>
            </a:pPr>
            <a:r>
              <a:rPr lang="en-US" sz="1800">
                <a:solidFill>
                  <a:srgbClr val="222222"/>
                </a:solidFill>
              </a:rPr>
              <a:t>Every single time where Joshua’s name is mentioned before the book of Joshua, </a:t>
            </a:r>
            <a:r>
              <a:rPr lang="en-US" sz="1800" u="sng">
                <a:solidFill>
                  <a:srgbClr val="222222"/>
                </a:solidFill>
              </a:rPr>
              <a:t>Moses</a:t>
            </a:r>
            <a:r>
              <a:rPr lang="en-US" sz="1800">
                <a:solidFill>
                  <a:srgbClr val="222222"/>
                </a:solidFill>
              </a:rPr>
              <a:t> is also </a:t>
            </a:r>
            <a:r>
              <a:rPr lang="en-US" sz="1800" u="sng">
                <a:solidFill>
                  <a:srgbClr val="222222"/>
                </a:solidFill>
              </a:rPr>
              <a:t>referenced</a:t>
            </a:r>
            <a:r>
              <a:rPr lang="en-US" sz="1800">
                <a:solidFill>
                  <a:srgbClr val="222222"/>
                </a:solidFill>
              </a:rPr>
              <a:t>.</a:t>
            </a:r>
            <a:endParaRPr sz="1800">
              <a:solidFill>
                <a:srgbClr val="22222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7174500" y="3843025"/>
            <a:ext cx="1753800" cy="5775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FFFFFF"/>
              </a:buClr>
              <a:buSzPts val="1440"/>
              <a:buFont typeface="Georgia"/>
              <a:buNone/>
            </a:pPr>
            <a:r>
              <a:rPr lang="en-US"/>
              <a:t>What is the “Product” of Mentorship?</a:t>
            </a:r>
            <a:endParaRPr/>
          </a:p>
        </p:txBody>
      </p:sp>
      <p:sp>
        <p:nvSpPr>
          <p:cNvPr id="311" name="Shape 311"/>
          <p:cNvSpPr txBox="1">
            <a:spLocks noGrp="1"/>
          </p:cNvSpPr>
          <p:nvPr>
            <p:ph type="body" idx="1"/>
          </p:nvPr>
        </p:nvSpPr>
        <p:spPr>
          <a:xfrm>
            <a:off x="213575" y="1117298"/>
            <a:ext cx="8620500" cy="2903100"/>
          </a:xfrm>
          <a:prstGeom prst="rect">
            <a:avLst/>
          </a:prstGeom>
          <a:noFill/>
          <a:ln>
            <a:noFill/>
          </a:ln>
        </p:spPr>
        <p:txBody>
          <a:bodyPr spcFirstLastPara="1" wrap="square" lIns="91425" tIns="0" rIns="91425" bIns="0" anchor="ctr" anchorCtr="0">
            <a:noAutofit/>
          </a:bodyPr>
          <a:lstStyle/>
          <a:p>
            <a:pPr marL="0" lvl="0" indent="0">
              <a:spcBef>
                <a:spcPts val="600"/>
              </a:spcBef>
              <a:spcAft>
                <a:spcPts val="0"/>
              </a:spcAft>
              <a:buNone/>
            </a:pPr>
            <a:r>
              <a:rPr lang="en-US" sz="1800">
                <a:solidFill>
                  <a:srgbClr val="222222"/>
                </a:solidFill>
              </a:rPr>
              <a:t>Moses’ Investment/Commitment    </a:t>
            </a:r>
            <a:r>
              <a:rPr lang="en-US" sz="2400" b="1">
                <a:solidFill>
                  <a:srgbClr val="222222"/>
                </a:solidFill>
              </a:rPr>
              <a:t>X</a:t>
            </a:r>
            <a:r>
              <a:rPr lang="en-US" sz="1800" b="1">
                <a:solidFill>
                  <a:srgbClr val="222222"/>
                </a:solidFill>
              </a:rPr>
              <a:t>    </a:t>
            </a:r>
            <a:r>
              <a:rPr lang="en-US" sz="1800">
                <a:solidFill>
                  <a:srgbClr val="222222"/>
                </a:solidFill>
              </a:rPr>
              <a:t>Joshua’s Investment/Commitment  </a:t>
            </a:r>
            <a:endParaRPr sz="1800">
              <a:solidFill>
                <a:srgbClr val="222222"/>
              </a:solidFill>
            </a:endParaRPr>
          </a:p>
          <a:p>
            <a:pPr marL="0" lvl="0" indent="0">
              <a:spcBef>
                <a:spcPts val="600"/>
              </a:spcBef>
              <a:spcAft>
                <a:spcPts val="0"/>
              </a:spcAft>
              <a:buNone/>
            </a:pPr>
            <a:r>
              <a:rPr lang="en-US" sz="1800">
                <a:solidFill>
                  <a:srgbClr val="222222"/>
                </a:solidFill>
              </a:rPr>
              <a:t> </a:t>
            </a:r>
            <a:endParaRPr sz="1800">
              <a:solidFill>
                <a:srgbClr val="222222"/>
              </a:solidFill>
            </a:endParaRPr>
          </a:p>
          <a:p>
            <a:pPr marL="0" lvl="0" indent="0" rtl="0">
              <a:spcBef>
                <a:spcPts val="600"/>
              </a:spcBef>
              <a:spcAft>
                <a:spcPts val="0"/>
              </a:spcAft>
              <a:buClr>
                <a:schemeClr val="dk1"/>
              </a:buClr>
              <a:buSzPts val="1100"/>
              <a:buFont typeface="Arial"/>
              <a:buNone/>
            </a:pPr>
            <a:r>
              <a:rPr lang="en-US" sz="2400" b="1">
                <a:solidFill>
                  <a:srgbClr val="222222"/>
                </a:solidFill>
              </a:rPr>
              <a:t>=</a:t>
            </a:r>
            <a:r>
              <a:rPr lang="en-US" sz="1800" b="1">
                <a:solidFill>
                  <a:srgbClr val="222222"/>
                </a:solidFill>
              </a:rPr>
              <a:t>   </a:t>
            </a:r>
            <a:r>
              <a:rPr lang="en-US" sz="1800">
                <a:solidFill>
                  <a:srgbClr val="FF0000"/>
                </a:solidFill>
              </a:rPr>
              <a:t>God getting a ton of glory</a:t>
            </a:r>
            <a:endParaRPr sz="180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609172" y="3763982"/>
            <a:ext cx="1852500" cy="2052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317" name="Shape 317"/>
          <p:cNvSpPr txBox="1">
            <a:spLocks noGrp="1"/>
          </p:cNvSpPr>
          <p:nvPr>
            <p:ph type="title"/>
          </p:nvPr>
        </p:nvSpPr>
        <p:spPr>
          <a:xfrm>
            <a:off x="2506942" y="1775102"/>
            <a:ext cx="4130100" cy="15933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a:t>Next Steps</a:t>
            </a:r>
            <a:endParaRPr sz="1200" b="1">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200" b="1">
              <a:solidFill>
                <a:srgbClr val="222222"/>
              </a:solidFill>
            </a:endParaRPr>
          </a:p>
          <a:p>
            <a:pPr marL="0" lvl="0" indent="0" algn="l" rtl="0">
              <a:spcBef>
                <a:spcPts val="0"/>
              </a:spcBef>
              <a:spcAft>
                <a:spcPts val="0"/>
              </a:spcAft>
              <a:buClr>
                <a:schemeClr val="dk1"/>
              </a:buClr>
              <a:buSzPts val="1100"/>
              <a:buFont typeface="Arial"/>
              <a:buNone/>
            </a:pPr>
            <a:r>
              <a:rPr lang="en-US" sz="1800"/>
              <a:t>           Count the Cost       Commit</a:t>
            </a:r>
            <a:endParaRPr sz="1800"/>
          </a:p>
          <a:p>
            <a:pPr marL="0" lvl="0" indent="0" algn="l">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US" sz="1800"/>
              <a:t>Prayer        Patience</a:t>
            </a:r>
            <a:endParaRPr sz="1800"/>
          </a:p>
          <a:p>
            <a:pPr marL="0" marR="0" lvl="0" indent="0" algn="ctr" rtl="0">
              <a:spcBef>
                <a:spcPts val="0"/>
              </a:spcBef>
              <a:spcAft>
                <a:spcPts val="0"/>
              </a:spcAft>
              <a:buClr>
                <a:srgbClr val="FFFFFF"/>
              </a:buClr>
              <a:buSzPts val="2800"/>
              <a:buFont typeface="Georgia"/>
              <a:buNone/>
            </a:pPr>
            <a:endParaRPr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526736" y="421372"/>
            <a:ext cx="8160000" cy="3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r>
              <a:rPr lang="en-US"/>
              <a:t>Question &amp; Answers</a:t>
            </a:r>
            <a:endParaRPr/>
          </a:p>
        </p:txBody>
      </p:sp>
      <p:sp>
        <p:nvSpPr>
          <p:cNvPr id="323" name="Shape 323"/>
          <p:cNvSpPr txBox="1">
            <a:spLocks noGrp="1"/>
          </p:cNvSpPr>
          <p:nvPr>
            <p:ph type="body" idx="2"/>
          </p:nvPr>
        </p:nvSpPr>
        <p:spPr>
          <a:xfrm>
            <a:off x="492125" y="3786482"/>
            <a:ext cx="8159700" cy="74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Arial"/>
              <a:buNone/>
            </a:pPr>
            <a:endParaRPr sz="1400" b="0" i="0" u="none" strike="noStrike" cap="none">
              <a:solidFill>
                <a:srgbClr val="FFFFFF"/>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7410226" y="3919292"/>
            <a:ext cx="1249763" cy="5774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Georgia"/>
              <a:buNone/>
            </a:pPr>
            <a:endParaRPr sz="1600" b="0" i="0" u="none" strike="noStrike" cap="none">
              <a:solidFill>
                <a:srgbClr val="FFFFFF"/>
              </a:solidFill>
              <a:latin typeface="Georgia"/>
              <a:ea typeface="Georgia"/>
              <a:cs typeface="Georgia"/>
              <a:sym typeface="Georgia"/>
            </a:endParaRPr>
          </a:p>
        </p:txBody>
      </p:sp>
      <p:sp>
        <p:nvSpPr>
          <p:cNvPr id="58" name="Shape 58"/>
          <p:cNvSpPr txBox="1">
            <a:spLocks noGrp="1"/>
          </p:cNvSpPr>
          <p:nvPr>
            <p:ph type="body" idx="1"/>
          </p:nvPr>
        </p:nvSpPr>
        <p:spPr>
          <a:xfrm>
            <a:off x="261746" y="218798"/>
            <a:ext cx="8620508" cy="4705904"/>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A Typical Mentorship Monday:</a:t>
            </a:r>
            <a:endParaRPr/>
          </a:p>
          <a:p>
            <a:pPr marL="0" marR="0" lvl="0" indent="0" algn="l" rtl="0">
              <a:spcBef>
                <a:spcPts val="360"/>
              </a:spcBef>
              <a:spcAft>
                <a:spcPts val="0"/>
              </a:spcAft>
              <a:buClr>
                <a:srgbClr val="FFFFFF"/>
              </a:buClr>
              <a:buSzPts val="1800"/>
              <a:buFont typeface="Arial"/>
              <a:buNone/>
            </a:pPr>
            <a:endParaRPr sz="1800" b="1" i="0" u="none" strike="noStrike" cap="none">
              <a:solidFill>
                <a:schemeClr val="dk1"/>
              </a:solidFill>
              <a:latin typeface="Georgia"/>
              <a:ea typeface="Georgia"/>
              <a:cs typeface="Georgia"/>
              <a:sym typeface="Georgia"/>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2:30 PM-</a:t>
            </a:r>
            <a:r>
              <a:rPr lang="en-US" sz="1800" b="0" i="0" u="none" strike="noStrike" cap="none">
                <a:solidFill>
                  <a:schemeClr val="dk1"/>
                </a:solidFill>
                <a:latin typeface="Georgia"/>
                <a:ea typeface="Georgia"/>
                <a:cs typeface="Georgia"/>
                <a:sym typeface="Georgia"/>
              </a:rPr>
              <a:t> Group Text Cheryl &amp; Seth Miles to confirm</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5:30 PM-</a:t>
            </a:r>
            <a:r>
              <a:rPr lang="en-US" sz="1800" b="0" i="0" u="none" strike="noStrike" cap="none">
                <a:solidFill>
                  <a:schemeClr val="dk1"/>
                </a:solidFill>
                <a:latin typeface="Georgia"/>
                <a:ea typeface="Georgia"/>
                <a:cs typeface="Georgia"/>
                <a:sym typeface="Georgia"/>
              </a:rPr>
              <a:t> Arrive at the Miles Home after working 7:00-5:00ish</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5:30-6:00 PM-</a:t>
            </a:r>
            <a:r>
              <a:rPr lang="en-US" sz="1800" b="0" i="0" u="none" strike="noStrike" cap="none">
                <a:solidFill>
                  <a:schemeClr val="dk1"/>
                </a:solidFill>
                <a:latin typeface="Georgia"/>
                <a:ea typeface="Georgia"/>
                <a:cs typeface="Georgia"/>
                <a:sym typeface="Georgia"/>
              </a:rPr>
              <a:t> Say hello to Miles Fam &amp; play “What do you wanna do?” </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6:00-7:00 PM-</a:t>
            </a:r>
            <a:r>
              <a:rPr lang="en-US" sz="1800" b="0" i="0" u="none" strike="noStrike" cap="none">
                <a:solidFill>
                  <a:schemeClr val="dk1"/>
                </a:solidFill>
                <a:latin typeface="Georgia"/>
                <a:ea typeface="Georgia"/>
                <a:cs typeface="Georgia"/>
                <a:sym typeface="Georgia"/>
              </a:rPr>
              <a:t>Eat something! </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7:00PM-8:30PM-</a:t>
            </a:r>
            <a:r>
              <a:rPr lang="en-US" sz="1800" b="0" i="0" u="none" strike="noStrike" cap="none">
                <a:solidFill>
                  <a:schemeClr val="dk1"/>
                </a:solidFill>
                <a:latin typeface="Georgia"/>
                <a:ea typeface="Georgia"/>
                <a:cs typeface="Georgia"/>
                <a:sym typeface="Georgia"/>
              </a:rPr>
              <a:t> A lot of the time its Discovery Bible Method &amp; then playing some sort of video/board game (It’s been cold)</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8:30-9:00 PM-</a:t>
            </a:r>
            <a:r>
              <a:rPr lang="en-US" sz="1800" b="0" i="0" u="none" strike="noStrike" cap="none">
                <a:solidFill>
                  <a:schemeClr val="dk1"/>
                </a:solidFill>
                <a:latin typeface="Georgia"/>
                <a:ea typeface="Georgia"/>
                <a:cs typeface="Georgia"/>
                <a:sym typeface="Georgia"/>
              </a:rPr>
              <a:t> Dread driving home in the freezing weather, but do it</a:t>
            </a:r>
            <a:endParaRPr/>
          </a:p>
          <a:p>
            <a:pPr marL="0" marR="0" lvl="0" indent="0" algn="l" rtl="0">
              <a:spcBef>
                <a:spcPts val="360"/>
              </a:spcBef>
              <a:spcAft>
                <a:spcPts val="0"/>
              </a:spcAft>
              <a:buClr>
                <a:schemeClr val="dk1"/>
              </a:buClr>
              <a:buSzPts val="1800"/>
              <a:buFont typeface="Arial"/>
              <a:buNone/>
            </a:pPr>
            <a:r>
              <a:rPr lang="en-US" sz="1800" b="1" i="0" u="none" strike="noStrike" cap="none">
                <a:solidFill>
                  <a:schemeClr val="dk1"/>
                </a:solidFill>
                <a:latin typeface="Georgia"/>
                <a:ea typeface="Georgia"/>
                <a:cs typeface="Georgia"/>
                <a:sym typeface="Georgia"/>
              </a:rPr>
              <a:t>9:00-11:00 PM- </a:t>
            </a:r>
            <a:r>
              <a:rPr lang="en-US" sz="1800" b="0" i="0" u="none" strike="noStrike" cap="none">
                <a:solidFill>
                  <a:schemeClr val="dk1"/>
                </a:solidFill>
                <a:latin typeface="Georgia"/>
                <a:ea typeface="Georgia"/>
                <a:cs typeface="Georgia"/>
                <a:sym typeface="Georgia"/>
              </a:rPr>
              <a:t>Do some more work and crash</a:t>
            </a:r>
            <a:endParaRPr/>
          </a:p>
          <a:p>
            <a:pPr marL="0" marR="0" lvl="0" indent="0" algn="ctr" rtl="0">
              <a:spcBef>
                <a:spcPts val="240"/>
              </a:spcBef>
              <a:spcAft>
                <a:spcPts val="0"/>
              </a:spcAft>
              <a:buClr>
                <a:srgbClr val="FFFFFF"/>
              </a:buClr>
              <a:buSzPts val="1200"/>
              <a:buFont typeface="Arial"/>
              <a:buNone/>
            </a:pPr>
            <a:br>
              <a:rPr lang="en-US" sz="1200" b="0" i="0" u="none" strike="noStrike" cap="none">
                <a:solidFill>
                  <a:srgbClr val="FFFFFF"/>
                </a:solidFill>
                <a:latin typeface="Georgia"/>
                <a:ea typeface="Georgia"/>
                <a:cs typeface="Georgia"/>
                <a:sym typeface="Georgia"/>
              </a:rPr>
            </a:br>
            <a:endParaRPr sz="1200" b="0" i="0" u="none" strike="noStrike" cap="none">
              <a:solidFill>
                <a:srgbClr val="FFFFFF"/>
              </a:solidFill>
              <a:latin typeface="Georgia"/>
              <a:ea typeface="Georgia"/>
              <a:cs typeface="Georgia"/>
              <a:sym typeface="Georgia"/>
            </a:endParaRPr>
          </a:p>
          <a:p>
            <a:pPr marL="0" marR="0" lvl="0" indent="0" algn="l" rtl="0">
              <a:spcBef>
                <a:spcPts val="0"/>
              </a:spcBef>
              <a:spcAft>
                <a:spcPts val="0"/>
              </a:spcAft>
              <a:buClr>
                <a:srgbClr val="FFFFFF"/>
              </a:buClr>
              <a:buSzPts val="1200"/>
              <a:buFont typeface="Arial"/>
              <a:buChar char="•"/>
            </a:pPr>
            <a:br>
              <a:rPr lang="en-US" sz="1200" b="0" i="0" u="none" strike="noStrike" cap="none">
                <a:solidFill>
                  <a:srgbClr val="FFFFFF"/>
                </a:solidFill>
                <a:latin typeface="Georgia"/>
                <a:ea typeface="Georgia"/>
                <a:cs typeface="Georgia"/>
                <a:sym typeface="Georgia"/>
              </a:rPr>
            </a:br>
            <a:endParaRPr sz="1200" b="0" i="0" u="none" strike="noStrike" cap="none">
              <a:solidFill>
                <a:srgbClr val="FFFFFF"/>
              </a:solidFill>
              <a:latin typeface="Georgia"/>
              <a:ea typeface="Georgia"/>
              <a:cs typeface="Georgia"/>
              <a:sym typeface="Georgia"/>
            </a:endParaRPr>
          </a:p>
          <a:p>
            <a:pPr marL="0" marR="0" lvl="0" indent="0" algn="l" rtl="0">
              <a:lnSpc>
                <a:spcPct val="100000"/>
              </a:lnSpc>
              <a:spcBef>
                <a:spcPts val="0"/>
              </a:spcBef>
              <a:spcAft>
                <a:spcPts val="0"/>
              </a:spcAft>
              <a:buClr>
                <a:schemeClr val="lt1"/>
              </a:buClr>
              <a:buSzPts val="700"/>
              <a:buFont typeface="Arial"/>
              <a:buNone/>
            </a:pPr>
            <a:br>
              <a:rPr lang="en-US" sz="700" b="0" i="0" u="none" strike="noStrike" cap="none">
                <a:solidFill>
                  <a:schemeClr val="lt1"/>
                </a:solidFill>
                <a:latin typeface="Georgia"/>
                <a:ea typeface="Georgia"/>
                <a:cs typeface="Georgia"/>
                <a:sym typeface="Georgia"/>
              </a:rPr>
            </a:b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775"/>
              <a:buFont typeface="Arial"/>
              <a:buNone/>
            </a:pPr>
            <a:r>
              <a:rPr lang="en-US" sz="2775" b="0" i="0" u="none" strike="noStrike" cap="none">
                <a:solidFill>
                  <a:schemeClr val="dk1"/>
                </a:solidFill>
                <a:latin typeface="Georgia"/>
                <a:ea typeface="Georgia"/>
                <a:cs typeface="Georgia"/>
                <a:sym typeface="Georgia"/>
              </a:rPr>
              <a:t>“Biblical discipleship that is done in a way that meets a student at his/her level of understanding and place in life.”</a:t>
            </a:r>
            <a:endParaRPr/>
          </a:p>
          <a:p>
            <a:pPr marL="0" marR="0" lvl="0" indent="0" algn="ctr" rtl="0">
              <a:lnSpc>
                <a:spcPct val="90000"/>
              </a:lnSpc>
              <a:spcBef>
                <a:spcPts val="555"/>
              </a:spcBef>
              <a:spcAft>
                <a:spcPts val="0"/>
              </a:spcAft>
              <a:buClr>
                <a:srgbClr val="FFFFFF"/>
              </a:buClr>
              <a:buSzPts val="2775"/>
              <a:buFont typeface="Arial"/>
              <a:buNone/>
            </a:pPr>
            <a:endParaRPr sz="2775" b="0" i="0" u="none" strike="noStrike" cap="none">
              <a:solidFill>
                <a:schemeClr val="dk1"/>
              </a:solidFill>
              <a:latin typeface="Georgia"/>
              <a:ea typeface="Georgia"/>
              <a:cs typeface="Georgia"/>
              <a:sym typeface="Georgia"/>
            </a:endParaRPr>
          </a:p>
          <a:p>
            <a:pPr marL="0" marR="0" lvl="0" indent="0" algn="ctr" rtl="0">
              <a:lnSpc>
                <a:spcPct val="90000"/>
              </a:lnSpc>
              <a:spcBef>
                <a:spcPts val="555"/>
              </a:spcBef>
              <a:spcAft>
                <a:spcPts val="0"/>
              </a:spcAft>
              <a:buClr>
                <a:schemeClr val="dk1"/>
              </a:buClr>
              <a:buSzPts val="2775"/>
              <a:buFont typeface="Arial"/>
              <a:buNone/>
            </a:pPr>
            <a:br>
              <a:rPr lang="en-US" sz="2775" b="0" i="0" u="none" strike="noStrike" cap="none">
                <a:solidFill>
                  <a:schemeClr val="dk1"/>
                </a:solidFill>
                <a:latin typeface="Georgia"/>
                <a:ea typeface="Georgia"/>
                <a:cs typeface="Georgia"/>
                <a:sym typeface="Georgia"/>
              </a:rPr>
            </a:br>
            <a:r>
              <a:rPr lang="en-US" sz="2775" b="0" i="0" u="none" strike="noStrike" cap="none">
                <a:solidFill>
                  <a:schemeClr val="dk1"/>
                </a:solidFill>
                <a:latin typeface="Georgia"/>
                <a:ea typeface="Georgia"/>
                <a:cs typeface="Georgia"/>
                <a:sym typeface="Georgia"/>
              </a:rPr>
              <a:t>Mentorship is discipling through </a:t>
            </a:r>
            <a:r>
              <a:rPr lang="en-US" sz="2775" b="1" i="0" u="sng" strike="noStrike" cap="none">
                <a:solidFill>
                  <a:schemeClr val="dk1"/>
                </a:solidFill>
                <a:latin typeface="Georgia"/>
                <a:ea typeface="Georgia"/>
                <a:cs typeface="Georgia"/>
                <a:sym typeface="Georgia"/>
              </a:rPr>
              <a:t>inspiration</a:t>
            </a:r>
            <a:r>
              <a:rPr lang="en-US" sz="2775" b="0" i="0" u="none" strike="noStrike" cap="none">
                <a:solidFill>
                  <a:schemeClr val="dk1"/>
                </a:solidFill>
                <a:latin typeface="Georgia"/>
                <a:ea typeface="Georgia"/>
                <a:cs typeface="Georgia"/>
                <a:sym typeface="Georgia"/>
              </a:rPr>
              <a:t> rather than </a:t>
            </a:r>
            <a:r>
              <a:rPr lang="en-US" sz="2775" b="1" i="0" u="sng" strike="noStrike" cap="none">
                <a:solidFill>
                  <a:schemeClr val="dk1"/>
                </a:solidFill>
                <a:latin typeface="Georgia"/>
                <a:ea typeface="Georgia"/>
                <a:cs typeface="Georgia"/>
                <a:sym typeface="Georgia"/>
              </a:rPr>
              <a:t>instruction</a:t>
            </a:r>
            <a:r>
              <a:rPr lang="en-US" sz="2775" b="1" i="0" u="none" strike="noStrike" cap="none">
                <a:solidFill>
                  <a:schemeClr val="dk1"/>
                </a:solidFill>
                <a:latin typeface="Georgia"/>
                <a:ea typeface="Georgia"/>
                <a:cs typeface="Georgia"/>
                <a:sym typeface="Georgia"/>
              </a:rPr>
              <a:t>.</a:t>
            </a:r>
            <a:endParaRPr/>
          </a:p>
          <a:p>
            <a:pPr marL="0" marR="0" lvl="0" indent="0" algn="ctr" rtl="0">
              <a:lnSpc>
                <a:spcPct val="90000"/>
              </a:lnSpc>
              <a:spcBef>
                <a:spcPts val="555"/>
              </a:spcBef>
              <a:spcAft>
                <a:spcPts val="0"/>
              </a:spcAft>
              <a:buClr>
                <a:srgbClr val="FFFFFF"/>
              </a:buClr>
              <a:buSzPts val="2775"/>
              <a:buFont typeface="Arial"/>
              <a:buNone/>
            </a:pPr>
            <a:endParaRPr sz="2775" b="0" i="0" u="none" strike="noStrike" cap="none">
              <a:solidFill>
                <a:schemeClr val="dk1"/>
              </a:solidFill>
              <a:latin typeface="Georgia"/>
              <a:ea typeface="Georgia"/>
              <a:cs typeface="Georgia"/>
              <a:sym typeface="Georgia"/>
            </a:endParaRPr>
          </a:p>
          <a:p>
            <a:pPr marL="0" marR="0" lvl="0" indent="0" algn="ctr" rtl="0">
              <a:lnSpc>
                <a:spcPct val="90000"/>
              </a:lnSpc>
              <a:spcBef>
                <a:spcPts val="555"/>
              </a:spcBef>
              <a:spcAft>
                <a:spcPts val="0"/>
              </a:spcAft>
              <a:buClr>
                <a:schemeClr val="dk1"/>
              </a:buClr>
              <a:buSzPts val="2775"/>
              <a:buFont typeface="Arial"/>
              <a:buNone/>
            </a:pPr>
            <a:r>
              <a:rPr lang="en-US" sz="2775" b="0" i="0" u="none" strike="noStrike" cap="none">
                <a:solidFill>
                  <a:schemeClr val="dk1"/>
                </a:solidFill>
                <a:latin typeface="Georgia"/>
                <a:ea typeface="Georgia"/>
                <a:cs typeface="Georgia"/>
                <a:sym typeface="Georgia"/>
              </a:rPr>
              <a:t> </a:t>
            </a:r>
            <a:br>
              <a:rPr lang="en-US" sz="2775" b="0" i="0" u="none" strike="noStrike" cap="none">
                <a:solidFill>
                  <a:srgbClr val="FFFFFF"/>
                </a:solidFill>
                <a:latin typeface="Georgia"/>
                <a:ea typeface="Georgia"/>
                <a:cs typeface="Georgia"/>
                <a:sym typeface="Georgia"/>
              </a:rPr>
            </a:br>
            <a:endParaRPr sz="2775" b="0" i="0" u="none" strike="noStrike" cap="none">
              <a:solidFill>
                <a:srgbClr val="5D382C"/>
              </a:solidFill>
              <a:latin typeface="Georgia"/>
              <a:ea typeface="Georgia"/>
              <a:cs typeface="Georgia"/>
              <a:sym typeface="Georgia"/>
            </a:endParaRPr>
          </a:p>
        </p:txBody>
      </p:sp>
      <p:sp>
        <p:nvSpPr>
          <p:cNvPr id="64" name="Shape 64"/>
          <p:cNvSpPr txBox="1">
            <a:spLocks noGrp="1"/>
          </p:cNvSpPr>
          <p:nvPr>
            <p:ph type="title"/>
          </p:nvPr>
        </p:nvSpPr>
        <p:spPr>
          <a:xfrm>
            <a:off x="7410226" y="3919292"/>
            <a:ext cx="1249763" cy="5774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440"/>
              <a:buFont typeface="Georgia"/>
              <a:buNone/>
            </a:pPr>
            <a:r>
              <a:rPr lang="en-US" sz="1440" b="0" i="0" u="none" strike="noStrike" cap="none">
                <a:solidFill>
                  <a:srgbClr val="FFFFFF"/>
                </a:solidFill>
                <a:latin typeface="Georgia"/>
                <a:ea typeface="Georgia"/>
                <a:cs typeface="Georgia"/>
                <a:sym typeface="Georgia"/>
              </a:rPr>
              <a:t>Defining Mentorship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609172" y="3763982"/>
            <a:ext cx="1852641" cy="20512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FFFFFF"/>
              </a:buClr>
              <a:buSzPts val="880"/>
              <a:buFont typeface="Arial"/>
              <a:buNone/>
            </a:pPr>
            <a:endParaRPr sz="880" b="0" i="0" u="none" strike="noStrike" cap="none">
              <a:solidFill>
                <a:srgbClr val="FFFFFF"/>
              </a:solidFill>
              <a:latin typeface="Georgia"/>
              <a:ea typeface="Georgia"/>
              <a:cs typeface="Georgia"/>
              <a:sym typeface="Georgia"/>
            </a:endParaRPr>
          </a:p>
        </p:txBody>
      </p:sp>
      <p:sp>
        <p:nvSpPr>
          <p:cNvPr id="70" name="Shape 70"/>
          <p:cNvSpPr txBox="1">
            <a:spLocks noGrp="1"/>
          </p:cNvSpPr>
          <p:nvPr>
            <p:ph type="title"/>
          </p:nvPr>
        </p:nvSpPr>
        <p:spPr>
          <a:xfrm>
            <a:off x="2494442" y="1681002"/>
            <a:ext cx="4129990" cy="1593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Who is a Mentor?</a:t>
            </a:r>
            <a:br>
              <a:rPr lang="en-US" sz="2800" b="0" i="0" u="none" strike="noStrike" cap="none">
                <a:solidFill>
                  <a:srgbClr val="FFFFFF"/>
                </a:solidFill>
                <a:latin typeface="Georgia"/>
                <a:ea typeface="Georgia"/>
                <a:cs typeface="Georgia"/>
                <a:sym typeface="Georgia"/>
              </a:rPr>
            </a:br>
            <a:endParaRPr sz="2800" b="0" i="0" u="none" strike="noStrike" cap="none">
              <a:solidFill>
                <a:srgbClr val="FFFFFF"/>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76" name="Shape 76"/>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77" name="Shape 77"/>
          <p:cNvSpPr/>
          <p:nvPr/>
        </p:nvSpPr>
        <p:spPr>
          <a:xfrm>
            <a:off x="985344" y="903226"/>
            <a:ext cx="4572000" cy="3139321"/>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000000"/>
              </a:buClr>
              <a:buSzPts val="1800"/>
              <a:buFont typeface="Georgia"/>
              <a:buAutoNum type="arabicPeriod"/>
            </a:pPr>
            <a:r>
              <a:rPr lang="en-US" sz="1800" b="1" i="0" u="none" strike="noStrike" cap="none">
                <a:solidFill>
                  <a:srgbClr val="000000"/>
                </a:solidFill>
                <a:latin typeface="Georgia"/>
                <a:ea typeface="Georgia"/>
                <a:cs typeface="Georgia"/>
                <a:sym typeface="Georgia"/>
              </a:rPr>
              <a:t>Mature Believer</a:t>
            </a:r>
            <a:endParaRPr/>
          </a:p>
          <a:p>
            <a:pPr marL="0" marR="0" lvl="0" indent="0" algn="ctr"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0" i="0" u="none" strike="noStrike" cap="none">
                <a:solidFill>
                  <a:srgbClr val="000000"/>
                </a:solidFill>
                <a:latin typeface="Georgia"/>
                <a:ea typeface="Georgia"/>
                <a:cs typeface="Georgia"/>
                <a:sym typeface="Georgia"/>
              </a:rPr>
              <a:t>Faithful to the 4 goals of discipleship- </a:t>
            </a:r>
            <a:r>
              <a:rPr lang="en-US" sz="1800" b="1" i="0" u="sng" strike="noStrike" cap="none">
                <a:solidFill>
                  <a:srgbClr val="000000"/>
                </a:solidFill>
                <a:latin typeface="Georgia"/>
                <a:ea typeface="Georgia"/>
                <a:cs typeface="Georgia"/>
                <a:sym typeface="Georgia"/>
              </a:rPr>
              <a:t>SOMEONE WORTH FOLLOWING.</a:t>
            </a:r>
            <a:endParaRPr sz="1800" b="0" i="0" u="none" strike="noStrike" cap="none">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br>
              <a:rPr lang="en-US" sz="1800" b="0" i="0" u="none" strike="noStrike" cap="none">
                <a:solidFill>
                  <a:schemeClr val="lt1"/>
                </a:solidFill>
                <a:latin typeface="Georgia"/>
                <a:ea typeface="Georgia"/>
                <a:cs typeface="Georgia"/>
                <a:sym typeface="Georgia"/>
              </a:rPr>
            </a:br>
            <a:r>
              <a:rPr lang="en-US" sz="1800" b="0" i="0" u="none" strike="noStrike" cap="none">
                <a:solidFill>
                  <a:srgbClr val="000000"/>
                </a:solidFill>
                <a:latin typeface="Georgia"/>
                <a:ea typeface="Georgia"/>
                <a:cs typeface="Georgia"/>
                <a:sym typeface="Georgia"/>
              </a:rPr>
              <a:t>Established in Worship</a:t>
            </a:r>
            <a:endParaRPr/>
          </a:p>
          <a:p>
            <a:pPr marL="0" marR="0" lvl="0" indent="0" algn="ctr" rtl="0">
              <a:spcBef>
                <a:spcPts val="0"/>
              </a:spcBef>
              <a:spcAft>
                <a:spcPts val="0"/>
              </a:spcAft>
              <a:buNone/>
            </a:pPr>
            <a:r>
              <a:rPr lang="en-US" sz="1800" b="0" i="0" u="none" strike="noStrike" cap="none">
                <a:solidFill>
                  <a:srgbClr val="000000"/>
                </a:solidFill>
                <a:latin typeface="Georgia"/>
                <a:ea typeface="Georgia"/>
                <a:cs typeface="Georgia"/>
                <a:sym typeface="Georgia"/>
              </a:rPr>
              <a:t>Established in the Word of God</a:t>
            </a:r>
            <a:endParaRPr/>
          </a:p>
          <a:p>
            <a:pPr marL="0" marR="0" lvl="0" indent="0" algn="ctr" rtl="0">
              <a:spcBef>
                <a:spcPts val="0"/>
              </a:spcBef>
              <a:spcAft>
                <a:spcPts val="0"/>
              </a:spcAft>
              <a:buNone/>
            </a:pPr>
            <a:r>
              <a:rPr lang="en-US" sz="1800" b="0" i="0" u="none" strike="noStrike" cap="none">
                <a:solidFill>
                  <a:srgbClr val="000000"/>
                </a:solidFill>
                <a:latin typeface="Georgia"/>
                <a:ea typeface="Georgia"/>
                <a:cs typeface="Georgia"/>
                <a:sym typeface="Georgia"/>
              </a:rPr>
              <a:t>Established in the Local Church</a:t>
            </a:r>
            <a:endParaRPr/>
          </a:p>
          <a:p>
            <a:pPr marL="0" marR="0" lvl="0" indent="0" algn="ctr" rtl="0">
              <a:spcBef>
                <a:spcPts val="0"/>
              </a:spcBef>
              <a:spcAft>
                <a:spcPts val="0"/>
              </a:spcAft>
              <a:buNone/>
            </a:pPr>
            <a:r>
              <a:rPr lang="en-US" sz="1800" b="0" i="0" u="none" strike="noStrike" cap="none">
                <a:solidFill>
                  <a:srgbClr val="000000"/>
                </a:solidFill>
                <a:latin typeface="Georgia"/>
                <a:ea typeface="Georgia"/>
                <a:cs typeface="Georgia"/>
                <a:sym typeface="Georgia"/>
              </a:rPr>
              <a:t>Established in Ministry</a:t>
            </a:r>
            <a:endParaRPr/>
          </a:p>
          <a:p>
            <a:pPr marL="0" marR="0" lvl="0" indent="0" algn="l" rtl="0">
              <a:spcBef>
                <a:spcPts val="0"/>
              </a:spcBef>
              <a:spcAft>
                <a:spcPts val="0"/>
              </a:spcAft>
              <a:buNone/>
            </a:pPr>
            <a:br>
              <a:rPr lang="en-US" sz="1800" b="0" i="0" u="none" strike="noStrike" cap="none">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468313" y="365436"/>
            <a:ext cx="6503330" cy="44161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rgbClr val="FFFFFF"/>
              </a:buClr>
              <a:buSzPts val="3000"/>
              <a:buFont typeface="Arial"/>
              <a:buNone/>
            </a:pPr>
            <a:endParaRPr sz="3000" b="0" i="0" u="none" strike="noStrike" cap="none">
              <a:solidFill>
                <a:schemeClr val="dk1"/>
              </a:solidFill>
              <a:latin typeface="Georgia"/>
              <a:ea typeface="Georgia"/>
              <a:cs typeface="Georgia"/>
              <a:sym typeface="Georgia"/>
            </a:endParaRPr>
          </a:p>
          <a:p>
            <a:pPr marL="0" marR="0" lvl="0" indent="0" algn="ctr" rtl="0">
              <a:spcBef>
                <a:spcPts val="600"/>
              </a:spcBef>
              <a:spcAft>
                <a:spcPts val="0"/>
              </a:spcAft>
              <a:buClr>
                <a:schemeClr val="dk1"/>
              </a:buClr>
              <a:buSzPts val="3000"/>
              <a:buFont typeface="Arial"/>
              <a:buNone/>
            </a:pPr>
            <a:r>
              <a:rPr lang="en-US" sz="3000" b="0" i="0" u="none" strike="noStrike" cap="none">
                <a:solidFill>
                  <a:schemeClr val="dk1"/>
                </a:solidFill>
                <a:latin typeface="Georgia"/>
                <a:ea typeface="Georgia"/>
                <a:cs typeface="Georgia"/>
                <a:sym typeface="Georgia"/>
              </a:rPr>
              <a:t> </a:t>
            </a:r>
            <a:br>
              <a:rPr lang="en-US" sz="3000" b="0" i="0" u="none" strike="noStrike" cap="none">
                <a:solidFill>
                  <a:srgbClr val="FFFFFF"/>
                </a:solidFill>
                <a:latin typeface="Georgia"/>
                <a:ea typeface="Georgia"/>
                <a:cs typeface="Georgia"/>
                <a:sym typeface="Georgia"/>
              </a:rPr>
            </a:br>
            <a:endParaRPr sz="3000" b="0" i="0" u="none" strike="noStrike" cap="none">
              <a:solidFill>
                <a:srgbClr val="5D382C"/>
              </a:solidFill>
              <a:latin typeface="Georgia"/>
              <a:ea typeface="Georgia"/>
              <a:cs typeface="Georgia"/>
              <a:sym typeface="Georgia"/>
            </a:endParaRPr>
          </a:p>
        </p:txBody>
      </p:sp>
      <p:sp>
        <p:nvSpPr>
          <p:cNvPr id="83" name="Shape 83"/>
          <p:cNvSpPr txBox="1">
            <a:spLocks noGrp="1"/>
          </p:cNvSpPr>
          <p:nvPr>
            <p:ph type="title"/>
          </p:nvPr>
        </p:nvSpPr>
        <p:spPr>
          <a:xfrm>
            <a:off x="7220607" y="3775842"/>
            <a:ext cx="1600199" cy="7209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800"/>
              <a:buFont typeface="Georgia"/>
              <a:buNone/>
            </a:pPr>
            <a:r>
              <a:rPr lang="en-US" sz="1800" b="0" i="0" u="none" strike="noStrike" cap="none">
                <a:solidFill>
                  <a:srgbClr val="FFFFFF"/>
                </a:solidFill>
                <a:latin typeface="Georgia"/>
                <a:ea typeface="Georgia"/>
                <a:cs typeface="Georgia"/>
                <a:sym typeface="Georgia"/>
              </a:rPr>
              <a:t>7</a:t>
            </a:r>
            <a:r>
              <a:rPr lang="en-US" sz="1440" b="1" i="0" u="none" strike="noStrike" cap="none">
                <a:solidFill>
                  <a:srgbClr val="FFFFFF"/>
                </a:solidFill>
                <a:latin typeface="Georgia"/>
                <a:ea typeface="Georgia"/>
                <a:cs typeface="Georgia"/>
                <a:sym typeface="Georgia"/>
              </a:rPr>
              <a:t> Qualifications of a Mentor:</a:t>
            </a:r>
            <a:br>
              <a:rPr lang="en-US" sz="1440" b="0" i="0" u="none" strike="noStrike" cap="none">
                <a:solidFill>
                  <a:srgbClr val="FFFFFF"/>
                </a:solidFill>
                <a:latin typeface="Georgia"/>
                <a:ea typeface="Georgia"/>
                <a:cs typeface="Georgia"/>
                <a:sym typeface="Georgia"/>
              </a:rPr>
            </a:br>
            <a:endParaRPr sz="1440" b="0" i="0" u="none" strike="noStrike" cap="none">
              <a:solidFill>
                <a:srgbClr val="FFFFFF"/>
              </a:solidFill>
              <a:latin typeface="Georgia"/>
              <a:ea typeface="Georgia"/>
              <a:cs typeface="Georgia"/>
              <a:sym typeface="Georgia"/>
            </a:endParaRPr>
          </a:p>
        </p:txBody>
      </p:sp>
      <p:sp>
        <p:nvSpPr>
          <p:cNvPr id="84" name="Shape 84"/>
          <p:cNvSpPr/>
          <p:nvPr/>
        </p:nvSpPr>
        <p:spPr>
          <a:xfrm>
            <a:off x="985344" y="903226"/>
            <a:ext cx="4572000" cy="42473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Georgia"/>
                <a:ea typeface="Georgia"/>
                <a:cs typeface="Georgia"/>
                <a:sym typeface="Georgia"/>
              </a:rPr>
              <a:t>2. Role model</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a:solidFill>
                  <a:schemeClr val="dk1"/>
                </a:solidFill>
                <a:latin typeface="Georgia"/>
                <a:ea typeface="Georgia"/>
                <a:cs typeface="Georgia"/>
                <a:sym typeface="Georgia"/>
              </a:rPr>
              <a:t>This doesn’t necessarily mean that Mentors are heroes or super cool, but they are people that are </a:t>
            </a:r>
            <a:r>
              <a:rPr lang="en-US" sz="1800" b="1" u="sng">
                <a:solidFill>
                  <a:schemeClr val="dk1"/>
                </a:solidFill>
                <a:latin typeface="Georgia"/>
                <a:ea typeface="Georgia"/>
                <a:cs typeface="Georgia"/>
                <a:sym typeface="Georgia"/>
              </a:rPr>
              <a:t>ENSAMPLES</a:t>
            </a:r>
            <a:r>
              <a:rPr lang="en-US" sz="1800">
                <a:solidFill>
                  <a:schemeClr val="dk1"/>
                </a:solidFill>
                <a:latin typeface="Georgia"/>
                <a:ea typeface="Georgia"/>
                <a:cs typeface="Georgia"/>
                <a:sym typeface="Georgia"/>
              </a:rPr>
              <a:t> of Christ </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Philippians 3:17</a:t>
            </a:r>
            <a:r>
              <a:rPr lang="en-US" sz="1800">
                <a:solidFill>
                  <a:schemeClr val="dk1"/>
                </a:solidFill>
                <a:latin typeface="Georgia"/>
                <a:ea typeface="Georgia"/>
                <a:cs typeface="Georgia"/>
                <a:sym typeface="Georgia"/>
              </a:rPr>
              <a:t> “Brethren, be </a:t>
            </a:r>
            <a:r>
              <a:rPr lang="en-US" sz="1800" u="sng">
                <a:solidFill>
                  <a:schemeClr val="dk1"/>
                </a:solidFill>
                <a:latin typeface="Georgia"/>
                <a:ea typeface="Georgia"/>
                <a:cs typeface="Georgia"/>
                <a:sym typeface="Georgia"/>
              </a:rPr>
              <a:t>followers together of me</a:t>
            </a:r>
            <a:r>
              <a:rPr lang="en-US" sz="1800">
                <a:solidFill>
                  <a:schemeClr val="dk1"/>
                </a:solidFill>
                <a:latin typeface="Georgia"/>
                <a:ea typeface="Georgia"/>
                <a:cs typeface="Georgia"/>
                <a:sym typeface="Georgia"/>
              </a:rPr>
              <a:t>, and mark them which walk so as ye have us for an </a:t>
            </a:r>
            <a:r>
              <a:rPr lang="en-US" sz="1800" u="sng">
                <a:solidFill>
                  <a:schemeClr val="dk1"/>
                </a:solidFill>
                <a:latin typeface="Georgia"/>
                <a:ea typeface="Georgia"/>
                <a:cs typeface="Georgia"/>
                <a:sym typeface="Georgia"/>
              </a:rPr>
              <a:t>ensample</a:t>
            </a:r>
            <a:r>
              <a:rPr lang="en-US" sz="1800">
                <a:solidFill>
                  <a:schemeClr val="dk1"/>
                </a:solidFill>
                <a:latin typeface="Georgia"/>
                <a:ea typeface="Georgia"/>
                <a:cs typeface="Georgia"/>
                <a:sym typeface="Georgia"/>
              </a:rPr>
              <a:t>.”</a:t>
            </a:r>
            <a:endParaRPr/>
          </a:p>
          <a:p>
            <a:pPr marL="0" marR="0" lvl="0" indent="0" algn="ctr" rtl="0">
              <a:spcBef>
                <a:spcPts val="0"/>
              </a:spcBef>
              <a:spcAft>
                <a:spcPts val="0"/>
              </a:spcAft>
              <a:buNone/>
            </a:pPr>
            <a:endParaRPr sz="1800">
              <a:solidFill>
                <a:schemeClr val="dk1"/>
              </a:solidFill>
              <a:latin typeface="Georgia"/>
              <a:ea typeface="Georgia"/>
              <a:cs typeface="Georgia"/>
              <a:sym typeface="Georgia"/>
            </a:endParaRPr>
          </a:p>
          <a:p>
            <a:pPr marL="0" marR="0" lvl="0" indent="0" algn="ctr" rtl="0">
              <a:spcBef>
                <a:spcPts val="0"/>
              </a:spcBef>
              <a:spcAft>
                <a:spcPts val="0"/>
              </a:spcAft>
              <a:buNone/>
            </a:pPr>
            <a:r>
              <a:rPr lang="en-US" sz="1800" b="1">
                <a:solidFill>
                  <a:schemeClr val="dk1"/>
                </a:solidFill>
                <a:latin typeface="Georgia"/>
                <a:ea typeface="Georgia"/>
                <a:cs typeface="Georgia"/>
                <a:sym typeface="Georgia"/>
              </a:rPr>
              <a:t>Psalm 37:37</a:t>
            </a:r>
            <a:r>
              <a:rPr lang="en-US" sz="1800">
                <a:solidFill>
                  <a:schemeClr val="dk1"/>
                </a:solidFill>
                <a:latin typeface="Georgia"/>
                <a:ea typeface="Georgia"/>
                <a:cs typeface="Georgia"/>
                <a:sym typeface="Georgia"/>
              </a:rPr>
              <a:t> “Mark the </a:t>
            </a:r>
            <a:r>
              <a:rPr lang="en-US" sz="1800" u="sng">
                <a:solidFill>
                  <a:schemeClr val="dk1"/>
                </a:solidFill>
                <a:latin typeface="Georgia"/>
                <a:ea typeface="Georgia"/>
                <a:cs typeface="Georgia"/>
                <a:sym typeface="Georgia"/>
              </a:rPr>
              <a:t>perfect man</a:t>
            </a:r>
            <a:r>
              <a:rPr lang="en-US" sz="1800">
                <a:solidFill>
                  <a:schemeClr val="dk1"/>
                </a:solidFill>
                <a:latin typeface="Georgia"/>
                <a:ea typeface="Georgia"/>
                <a:cs typeface="Georgia"/>
                <a:sym typeface="Georgia"/>
              </a:rPr>
              <a:t>,</a:t>
            </a:r>
            <a:r>
              <a:rPr lang="en-US" sz="1800" u="sng">
                <a:solidFill>
                  <a:schemeClr val="dk1"/>
                </a:solidFill>
                <a:latin typeface="Georgia"/>
                <a:ea typeface="Georgia"/>
                <a:cs typeface="Georgia"/>
                <a:sym typeface="Georgia"/>
              </a:rPr>
              <a:t> and behold the upright</a:t>
            </a:r>
            <a:r>
              <a:rPr lang="en-US" sz="1800">
                <a:solidFill>
                  <a:schemeClr val="dk1"/>
                </a:solidFill>
                <a:latin typeface="Georgia"/>
                <a:ea typeface="Georgia"/>
                <a:cs typeface="Georgia"/>
                <a:sym typeface="Georgia"/>
              </a:rPr>
              <a:t>: for the end of that man is peace.”</a:t>
            </a:r>
            <a:br>
              <a:rPr lang="en-US" sz="1800">
                <a:solidFill>
                  <a:schemeClr val="lt1"/>
                </a:solidFill>
                <a:latin typeface="Georgia"/>
                <a:ea typeface="Georgia"/>
                <a:cs typeface="Georgia"/>
                <a:sym typeface="Georgia"/>
              </a:rPr>
            </a:br>
            <a:br>
              <a:rPr lang="en-US" sz="1800">
                <a:solidFill>
                  <a:schemeClr val="lt1"/>
                </a:solidFill>
                <a:latin typeface="Georgia"/>
                <a:ea typeface="Georgia"/>
                <a:cs typeface="Georgia"/>
                <a:sym typeface="Georgia"/>
              </a:rPr>
            </a:br>
            <a:endParaRPr sz="1800">
              <a:solidFill>
                <a:schemeClr val="lt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Defaul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2435</Words>
  <Application>Microsoft Office PowerPoint</Application>
  <PresentationFormat>On-screen Show (16:9)</PresentationFormat>
  <Paragraphs>319</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Georgia</vt:lpstr>
      <vt:lpstr>Times New Roman</vt:lpstr>
      <vt:lpstr>Default</vt:lpstr>
      <vt:lpstr>Cost of Mentorship</vt:lpstr>
      <vt:lpstr>Why do we do Mentorship at Midtown?</vt:lpstr>
      <vt:lpstr>Why do we do Mentorship?</vt:lpstr>
      <vt:lpstr>What is Mentorship and what does it look like? </vt:lpstr>
      <vt:lpstr>PowerPoint Presentation</vt:lpstr>
      <vt:lpstr>Defining Mentorship</vt:lpstr>
      <vt:lpstr>Who is a Mentor? </vt:lpstr>
      <vt:lpstr>7 Qualifications of a Mentor: </vt:lpstr>
      <vt:lpstr>7 Qualifications of a Mentor: </vt:lpstr>
      <vt:lpstr>7 Qualifications of a Mentor: </vt:lpstr>
      <vt:lpstr>7 Qualifications of a Mentor: </vt:lpstr>
      <vt:lpstr>7 Qualifications of a Mentor: </vt:lpstr>
      <vt:lpstr>7 Qualifications of a Mentor: </vt:lpstr>
      <vt:lpstr>7 Qualifications of a Mentor: </vt:lpstr>
      <vt:lpstr>PowerPoint Presentation</vt:lpstr>
      <vt:lpstr>Benefits of Being a Mentor</vt:lpstr>
      <vt:lpstr>Who is a Mentee? </vt:lpstr>
      <vt:lpstr>Who is a Mentee?</vt:lpstr>
      <vt:lpstr>Who is a Mentee?</vt:lpstr>
      <vt:lpstr>Stereotypical Characteristics of a Mentee</vt:lpstr>
      <vt:lpstr>Mentorship  IS NOT</vt:lpstr>
      <vt:lpstr>PowerPoint Presentation</vt:lpstr>
      <vt:lpstr>PowerPoint Presentation</vt:lpstr>
      <vt:lpstr>Cost of Mentorship</vt:lpstr>
      <vt:lpstr>Quick Recap</vt:lpstr>
      <vt:lpstr>Recap:  C.O.M. Week One</vt:lpstr>
      <vt:lpstr> Qualifications of a Mentor</vt:lpstr>
      <vt:lpstr>Recap: Stereotypical Mentee’s</vt:lpstr>
      <vt:lpstr>Goals For Today &amp; Overview</vt:lpstr>
      <vt:lpstr>What are the Goals of Mentorship? </vt:lpstr>
      <vt:lpstr>PowerPoint Presentation</vt:lpstr>
      <vt:lpstr>Types of Mentorship Relationships</vt:lpstr>
      <vt:lpstr>The “Product”  of Mentorship</vt:lpstr>
      <vt:lpstr>PowerPoint Presentation</vt:lpstr>
      <vt:lpstr>PowerPoint Presentation</vt:lpstr>
      <vt:lpstr>The Life of Joshua </vt:lpstr>
      <vt:lpstr>Joshua: In the battle</vt:lpstr>
      <vt:lpstr>Joshua: Growth</vt:lpstr>
      <vt:lpstr>Joshua: Recognizes Sin</vt:lpstr>
      <vt:lpstr>Joshua: In the Presence of the LORD</vt:lpstr>
      <vt:lpstr>Joshua: Needs Correction</vt:lpstr>
      <vt:lpstr>Joshua: Leads</vt:lpstr>
      <vt:lpstr>Joshua: Anointed</vt:lpstr>
      <vt:lpstr>Joshua: Moses’ Mentee</vt:lpstr>
      <vt:lpstr>What is the “Product” of Mentorship?</vt:lpstr>
      <vt:lpstr>Next Steps             Count the Cost       Commit  Prayer        Patience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Mentorship</dc:title>
  <dc:creator>Josh O'Hora</dc:creator>
  <cp:lastModifiedBy>Josh O'Hora</cp:lastModifiedBy>
  <cp:revision>1</cp:revision>
  <dcterms:modified xsi:type="dcterms:W3CDTF">2018-01-31T20:19:41Z</dcterms:modified>
</cp:coreProperties>
</file>