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2F18-4C75-4145-8729-94FC0E791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41C1F7-2FD5-4F88-AFA3-E6422530D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ABF97-77A6-4A0F-9AFE-A1501C214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3B9EF-B6CA-4E52-A4D6-7334F5C8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494FC-6306-4871-B7EE-A57BAA4C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1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2DA0F-7F2A-4248-8EF2-74A485F6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1DB87-AC34-4E7B-A4E5-CF4E79CCC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583FF-5100-46A7-8F9B-743F62BE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25515-DA3B-436F-859E-0B37C9FA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1D1BC-DAFD-4292-BDFB-EBB00D2E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0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E89F7-CF17-4254-9D99-D0A44ABE3D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5D516-0911-4FB9-BFD1-0C041FDD3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DF2A4-9CA4-4785-BB14-9CF7F410D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2820D-66CD-475B-9D91-6014FA2E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FEE25-AB08-440E-B513-289E984A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0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073F4-CA3F-48EF-BD02-327F1EAD2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AF793-A1F4-43EB-B6AC-66FD72A92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D1EF5-4E9B-417F-9403-73AFE5C3D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67FEC-D439-4184-A3B5-BBAA4D31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C2360-2653-4E04-A391-033EC224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02FD3-D49A-451F-89C7-C2907CF38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D5FFF-AD74-401A-9A97-CD000B268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6840E-B757-4A55-836B-B1B530044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7D854-1092-47D6-8711-E6FED9442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D497E-9D59-4735-AA76-31C943914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8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F2C15-1DC1-4845-B47B-24E237AA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D3B7A-BB26-4790-A900-8B8741113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0FA62-0CAA-4C8C-A4AA-81211BAD9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8FE10-1B08-45ED-8C6D-F6444FEAE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73137-E0E0-4361-A949-8B613DFF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5A63C-DB28-46E7-A91E-B1B8221D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9C3E-3D26-4476-AC34-9C69840B4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A2109-7004-45FF-BE45-2622F9EF6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DAEE3-D2BD-4A1A-AC8F-4E2B65197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06831F-38DC-4530-B40A-3B6DD1E8A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2D171-A474-4BB8-938E-25FF3A1DE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7FFBF6-E98C-45B3-B13F-CB36AB4E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FD728-97FD-49C3-9743-04F9038F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990E3-E6A2-4D35-AB95-92AAF839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3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82BD-5043-4299-B22E-4295B568D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5C9FFE-6366-498B-9E26-DF4F3C3F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16C1F-4675-4930-BA76-D4DDB622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0205-71EC-4229-9F6F-FEE0570FE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6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C4037-538E-4E6D-B5D3-328E7526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94BAD-21D1-4F16-81F8-0A1A35C7D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821FC-5DA4-481A-9E4A-8C7C41C1C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3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0385-1BA8-4A4A-BE13-7D362DB99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AB3B4-19CB-485F-9F6E-5EE691D37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58938-E333-4DA4-9808-27E91C9D0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66C53-D675-4885-9BCF-79F6ADEF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3F2A5-E219-4AA7-A6FC-1496929F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11B01-D884-4AC0-A804-37D3F117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6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B26ED-D686-43A7-925A-60F2828F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E89E49-A867-41EC-867A-450016C8B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99B67-635F-46DE-A29A-3347D70BF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7084D-FAE1-4933-A695-F5DE5A76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1E076-F69E-473E-9884-91376DD6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B475E-B584-4F12-BB7D-B419F675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3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2CE17E-712C-4255-A681-85CCB46A0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10891-BBB6-4409-9760-658252872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2D326-3DAA-4CA3-A22F-8C71E41DE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2564B-003D-45A6-AF58-2406077D242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17243-BB58-4A3E-A725-5423015C3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8F4AE-C20E-4935-BB7B-EBFF22E3A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C85F6-EA44-47DB-BAE6-F8EC1526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1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3779-2EE0-4C33-91C8-E575FE0E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4385066"/>
            <a:ext cx="10694902" cy="1317643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err="1"/>
              <a:t>Discipler’s</a:t>
            </a:r>
            <a:r>
              <a:rPr lang="en-US" sz="7200" b="1" dirty="0"/>
              <a:t>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E1C45-44FA-42EB-9913-29451FB2C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702709"/>
            <a:ext cx="10694903" cy="52110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Sunday, February 10, 2019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1439D5-77F4-4822-9302-054029F49A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35" b="29302"/>
          <a:stretch/>
        </p:blipFill>
        <p:spPr>
          <a:xfrm>
            <a:off x="20" y="10"/>
            <a:ext cx="12191980" cy="424212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198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B621B6-E0A9-4A67-8A17-1FD7F2BB54C5}"/>
              </a:ext>
            </a:extLst>
          </p:cNvPr>
          <p:cNvSpPr/>
          <p:nvPr/>
        </p:nvSpPr>
        <p:spPr>
          <a:xfrm>
            <a:off x="432262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2 Chr. 31:21</a:t>
            </a:r>
            <a:r>
              <a:rPr lang="en-US" sz="3200" dirty="0">
                <a:latin typeface="Calibri" panose="020F0502020204030204" pitchFamily="34" charset="0"/>
              </a:rPr>
              <a:t> And in every work that he began in the service of the house of God, and in the law, and in the commandments, to seek his God, he did </a:t>
            </a:r>
            <a:r>
              <a:rPr lang="en-US" sz="3200" i="1" dirty="0">
                <a:latin typeface="Calibri" panose="020F0502020204030204" pitchFamily="34" charset="0"/>
              </a:rPr>
              <a:t>it</a:t>
            </a:r>
            <a:r>
              <a:rPr lang="en-US" sz="3200" dirty="0">
                <a:latin typeface="Calibri" panose="020F0502020204030204" pitchFamily="34" charset="0"/>
              </a:rPr>
              <a:t> with all his heart, and prospered. </a:t>
            </a:r>
          </a:p>
        </p:txBody>
      </p:sp>
    </p:spTree>
    <p:extLst>
      <p:ext uri="{BB962C8B-B14F-4D97-AF65-F5344CB8AC3E}">
        <p14:creationId xmlns:p14="http://schemas.microsoft.com/office/powerpoint/2010/main" val="2316780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7BACA-68C7-41F1-B425-569F05886C22}"/>
              </a:ext>
            </a:extLst>
          </p:cNvPr>
          <p:cNvSpPr/>
          <p:nvPr/>
        </p:nvSpPr>
        <p:spPr>
          <a:xfrm>
            <a:off x="112217" y="1585952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3C4F31-41C7-47FD-A24F-920F475C7660}"/>
              </a:ext>
            </a:extLst>
          </p:cNvPr>
          <p:cNvSpPr/>
          <p:nvPr/>
        </p:nvSpPr>
        <p:spPr>
          <a:xfrm>
            <a:off x="88668" y="2891303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7A2FE-0867-4272-8CDF-8CAA7732BFB5}"/>
              </a:ext>
            </a:extLst>
          </p:cNvPr>
          <p:cNvSpPr/>
          <p:nvPr/>
        </p:nvSpPr>
        <p:spPr>
          <a:xfrm>
            <a:off x="88669" y="4259365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15C37-209E-43AF-BB26-8AFD0004EE46}"/>
              </a:ext>
            </a:extLst>
          </p:cNvPr>
          <p:cNvSpPr/>
          <p:nvPr/>
        </p:nvSpPr>
        <p:spPr>
          <a:xfrm>
            <a:off x="112217" y="5659641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83C8BA-33B6-4ADF-A105-0078C8E6327B}"/>
              </a:ext>
            </a:extLst>
          </p:cNvPr>
          <p:cNvSpPr txBox="1"/>
          <p:nvPr/>
        </p:nvSpPr>
        <p:spPr>
          <a:xfrm>
            <a:off x="2344188" y="1585951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9864A2-EC6F-418D-B68C-38AB1A709BE7}"/>
              </a:ext>
            </a:extLst>
          </p:cNvPr>
          <p:cNvSpPr txBox="1"/>
          <p:nvPr/>
        </p:nvSpPr>
        <p:spPr>
          <a:xfrm>
            <a:off x="2269373" y="2859089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244189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258128-8D62-4CDA-95FC-31B0B13BD37F}"/>
              </a:ext>
            </a:extLst>
          </p:cNvPr>
          <p:cNvSpPr/>
          <p:nvPr/>
        </p:nvSpPr>
        <p:spPr>
          <a:xfrm>
            <a:off x="421177" y="264417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Pro 16:21 </a:t>
            </a:r>
            <a:r>
              <a:rPr lang="en-US" sz="3200" dirty="0">
                <a:latin typeface="Calibri" panose="020F0502020204030204" pitchFamily="34" charset="0"/>
              </a:rPr>
              <a:t>The wise in heart shall be called prudent: and the sweetness of the lips </a:t>
            </a:r>
            <a:r>
              <a:rPr lang="en-US" sz="3200" dirty="0" err="1">
                <a:latin typeface="Calibri" panose="020F0502020204030204" pitchFamily="34" charset="0"/>
              </a:rPr>
              <a:t>increaseth</a:t>
            </a:r>
            <a:r>
              <a:rPr lang="en-US" sz="3200" dirty="0">
                <a:latin typeface="Calibri" panose="020F0502020204030204" pitchFamily="34" charset="0"/>
              </a:rPr>
              <a:t> learning. </a:t>
            </a:r>
          </a:p>
        </p:txBody>
      </p:sp>
    </p:spTree>
    <p:extLst>
      <p:ext uri="{BB962C8B-B14F-4D97-AF65-F5344CB8AC3E}">
        <p14:creationId xmlns:p14="http://schemas.microsoft.com/office/powerpoint/2010/main" val="1713912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7BACA-68C7-41F1-B425-569F05886C22}"/>
              </a:ext>
            </a:extLst>
          </p:cNvPr>
          <p:cNvSpPr/>
          <p:nvPr/>
        </p:nvSpPr>
        <p:spPr>
          <a:xfrm>
            <a:off x="112217" y="1585952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3C4F31-41C7-47FD-A24F-920F475C7660}"/>
              </a:ext>
            </a:extLst>
          </p:cNvPr>
          <p:cNvSpPr/>
          <p:nvPr/>
        </p:nvSpPr>
        <p:spPr>
          <a:xfrm>
            <a:off x="88668" y="2891303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7A2FE-0867-4272-8CDF-8CAA7732BFB5}"/>
              </a:ext>
            </a:extLst>
          </p:cNvPr>
          <p:cNvSpPr/>
          <p:nvPr/>
        </p:nvSpPr>
        <p:spPr>
          <a:xfrm>
            <a:off x="88669" y="4259365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15C37-209E-43AF-BB26-8AFD0004EE46}"/>
              </a:ext>
            </a:extLst>
          </p:cNvPr>
          <p:cNvSpPr/>
          <p:nvPr/>
        </p:nvSpPr>
        <p:spPr>
          <a:xfrm>
            <a:off x="112217" y="5659641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83C8BA-33B6-4ADF-A105-0078C8E6327B}"/>
              </a:ext>
            </a:extLst>
          </p:cNvPr>
          <p:cNvSpPr txBox="1"/>
          <p:nvPr/>
        </p:nvSpPr>
        <p:spPr>
          <a:xfrm>
            <a:off x="2344188" y="1585951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9864A2-EC6F-418D-B68C-38AB1A709BE7}"/>
              </a:ext>
            </a:extLst>
          </p:cNvPr>
          <p:cNvSpPr txBox="1"/>
          <p:nvPr/>
        </p:nvSpPr>
        <p:spPr>
          <a:xfrm>
            <a:off x="2269373" y="2888895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PRACTICE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973378-C534-4182-BD29-839D38091025}"/>
              </a:ext>
            </a:extLst>
          </p:cNvPr>
          <p:cNvSpPr txBox="1"/>
          <p:nvPr/>
        </p:nvSpPr>
        <p:spPr>
          <a:xfrm>
            <a:off x="2269373" y="4256957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PASSION</a:t>
            </a:r>
          </a:p>
        </p:txBody>
      </p:sp>
    </p:spTree>
    <p:extLst>
      <p:ext uri="{BB962C8B-B14F-4D97-AF65-F5344CB8AC3E}">
        <p14:creationId xmlns:p14="http://schemas.microsoft.com/office/powerpoint/2010/main" val="391212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0DA3D8-A77D-42DF-A336-B6DECF5B42EE}"/>
              </a:ext>
            </a:extLst>
          </p:cNvPr>
          <p:cNvSpPr/>
          <p:nvPr/>
        </p:nvSpPr>
        <p:spPr>
          <a:xfrm>
            <a:off x="365760" y="8618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</a:rPr>
              <a:t>Mat 7:29</a:t>
            </a:r>
            <a:r>
              <a:rPr lang="en-US" sz="3600" dirty="0">
                <a:latin typeface="Calibri" panose="020F0502020204030204" pitchFamily="34" charset="0"/>
              </a:rPr>
              <a:t> For he taught them as </a:t>
            </a:r>
            <a:r>
              <a:rPr lang="en-US" sz="3600" i="1" dirty="0">
                <a:latin typeface="Calibri" panose="020F0502020204030204" pitchFamily="34" charset="0"/>
              </a:rPr>
              <a:t>one</a:t>
            </a:r>
            <a:r>
              <a:rPr lang="en-US" sz="3600" dirty="0">
                <a:latin typeface="Calibri" panose="020F0502020204030204" pitchFamily="34" charset="0"/>
              </a:rPr>
              <a:t> having authority, and not as the scribes.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47778-9B35-4AD8-9CE1-B59C78EEF5AD}"/>
              </a:ext>
            </a:extLst>
          </p:cNvPr>
          <p:cNvSpPr/>
          <p:nvPr/>
        </p:nvSpPr>
        <p:spPr>
          <a:xfrm>
            <a:off x="365760" y="1840509"/>
            <a:ext cx="64617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Mat 16:6 </a:t>
            </a:r>
            <a:r>
              <a:rPr lang="en-US" sz="3200" dirty="0">
                <a:latin typeface="Calibri" panose="020F0502020204030204" pitchFamily="34" charset="0"/>
              </a:rPr>
              <a:t>Then Jesus said unto them, </a:t>
            </a:r>
            <a:r>
              <a:rPr lang="en-US" sz="3200" dirty="0">
                <a:solidFill>
                  <a:srgbClr val="BF3030"/>
                </a:solidFill>
                <a:latin typeface="Calibri" panose="020F0502020204030204" pitchFamily="34" charset="0"/>
              </a:rPr>
              <a:t>Take heed and beware of the leaven of the Pharisees and of the Sadducees. </a:t>
            </a:r>
            <a:r>
              <a:rPr lang="en-US" sz="3200" b="1" dirty="0">
                <a:latin typeface="Calibri" panose="020F0502020204030204" pitchFamily="34" charset="0"/>
              </a:rPr>
              <a:t>7</a:t>
            </a:r>
            <a:r>
              <a:rPr lang="en-US" sz="3200" dirty="0">
                <a:latin typeface="Calibri" panose="020F0502020204030204" pitchFamily="34" charset="0"/>
              </a:rPr>
              <a:t> And they reasoned among themselves, saying, </a:t>
            </a:r>
            <a:r>
              <a:rPr lang="en-US" sz="3200" i="1" dirty="0">
                <a:latin typeface="Calibri" panose="020F0502020204030204" pitchFamily="34" charset="0"/>
              </a:rPr>
              <a:t>It is</a:t>
            </a:r>
            <a:r>
              <a:rPr lang="en-US" sz="3200" dirty="0">
                <a:latin typeface="Calibri" panose="020F0502020204030204" pitchFamily="34" charset="0"/>
              </a:rPr>
              <a:t> because we have taken no bread. </a:t>
            </a:r>
            <a:r>
              <a:rPr lang="en-US" sz="3200" b="1" dirty="0">
                <a:latin typeface="Calibri" panose="020F0502020204030204" pitchFamily="34" charset="0"/>
              </a:rPr>
              <a:t>8 </a:t>
            </a:r>
            <a:r>
              <a:rPr lang="en-US" sz="3200" i="1" dirty="0">
                <a:solidFill>
                  <a:srgbClr val="545454"/>
                </a:solidFill>
                <a:latin typeface="Calibri" panose="020F0502020204030204" pitchFamily="34" charset="0"/>
              </a:rPr>
              <a:t>Which</a:t>
            </a:r>
            <a:r>
              <a:rPr lang="en-US" sz="3200" dirty="0">
                <a:solidFill>
                  <a:srgbClr val="545454"/>
                </a:solidFill>
                <a:latin typeface="Calibri" panose="020F0502020204030204" pitchFamily="34" charset="0"/>
              </a:rPr>
              <a:t> when Jesus perceived, he said unto them, </a:t>
            </a:r>
            <a:r>
              <a:rPr lang="en-US" sz="3200" dirty="0">
                <a:solidFill>
                  <a:srgbClr val="BF3030"/>
                </a:solidFill>
                <a:latin typeface="Calibri" panose="020F0502020204030204" pitchFamily="34" charset="0"/>
              </a:rPr>
              <a:t>O ye of little faith, why reason ye among yourselves, because ye have brought no bread? </a:t>
            </a:r>
          </a:p>
        </p:txBody>
      </p:sp>
    </p:spTree>
    <p:extLst>
      <p:ext uri="{BB962C8B-B14F-4D97-AF65-F5344CB8AC3E}">
        <p14:creationId xmlns:p14="http://schemas.microsoft.com/office/powerpoint/2010/main" val="115108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7BACA-68C7-41F1-B425-569F05886C22}"/>
              </a:ext>
            </a:extLst>
          </p:cNvPr>
          <p:cNvSpPr/>
          <p:nvPr/>
        </p:nvSpPr>
        <p:spPr>
          <a:xfrm>
            <a:off x="112217" y="1585952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3C4F31-41C7-47FD-A24F-920F475C7660}"/>
              </a:ext>
            </a:extLst>
          </p:cNvPr>
          <p:cNvSpPr/>
          <p:nvPr/>
        </p:nvSpPr>
        <p:spPr>
          <a:xfrm>
            <a:off x="88668" y="2891303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7A2FE-0867-4272-8CDF-8CAA7732BFB5}"/>
              </a:ext>
            </a:extLst>
          </p:cNvPr>
          <p:cNvSpPr/>
          <p:nvPr/>
        </p:nvSpPr>
        <p:spPr>
          <a:xfrm>
            <a:off x="88669" y="4259365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15C37-209E-43AF-BB26-8AFD0004EE46}"/>
              </a:ext>
            </a:extLst>
          </p:cNvPr>
          <p:cNvSpPr/>
          <p:nvPr/>
        </p:nvSpPr>
        <p:spPr>
          <a:xfrm>
            <a:off x="112217" y="5659641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83C8BA-33B6-4ADF-A105-0078C8E6327B}"/>
              </a:ext>
            </a:extLst>
          </p:cNvPr>
          <p:cNvSpPr txBox="1"/>
          <p:nvPr/>
        </p:nvSpPr>
        <p:spPr>
          <a:xfrm>
            <a:off x="2344188" y="1585951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9864A2-EC6F-418D-B68C-38AB1A709BE7}"/>
              </a:ext>
            </a:extLst>
          </p:cNvPr>
          <p:cNvSpPr txBox="1"/>
          <p:nvPr/>
        </p:nvSpPr>
        <p:spPr>
          <a:xfrm>
            <a:off x="2269373" y="2888895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PRACTICE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973378-C534-4182-BD29-839D38091025}"/>
              </a:ext>
            </a:extLst>
          </p:cNvPr>
          <p:cNvSpPr txBox="1"/>
          <p:nvPr/>
        </p:nvSpPr>
        <p:spPr>
          <a:xfrm>
            <a:off x="2269373" y="4256957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73FE6D-06E2-4A84-9A79-C1AFABC4A104}"/>
              </a:ext>
            </a:extLst>
          </p:cNvPr>
          <p:cNvSpPr txBox="1"/>
          <p:nvPr/>
        </p:nvSpPr>
        <p:spPr>
          <a:xfrm>
            <a:off x="2344188" y="5657233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PERCEPTION</a:t>
            </a:r>
          </a:p>
        </p:txBody>
      </p:sp>
    </p:spTree>
    <p:extLst>
      <p:ext uri="{BB962C8B-B14F-4D97-AF65-F5344CB8AC3E}">
        <p14:creationId xmlns:p14="http://schemas.microsoft.com/office/powerpoint/2010/main" val="19808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PERCEPTION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8740CF-94AB-4547-B1E5-3060714E37A1}"/>
              </a:ext>
            </a:extLst>
          </p:cNvPr>
          <p:cNvSpPr txBox="1"/>
          <p:nvPr/>
        </p:nvSpPr>
        <p:spPr>
          <a:xfrm>
            <a:off x="1396538" y="2056922"/>
            <a:ext cx="2654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External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995804-3ED9-4EDF-BCA7-F3D96E150895}"/>
              </a:ext>
            </a:extLst>
          </p:cNvPr>
          <p:cNvSpPr txBox="1"/>
          <p:nvPr/>
        </p:nvSpPr>
        <p:spPr>
          <a:xfrm>
            <a:off x="1396537" y="2918696"/>
            <a:ext cx="2654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6FA79A-3C08-4E3A-AC36-DCC72FE4F4CC}"/>
              </a:ext>
            </a:extLst>
          </p:cNvPr>
          <p:cNvSpPr/>
          <p:nvPr/>
        </p:nvSpPr>
        <p:spPr>
          <a:xfrm>
            <a:off x="376843" y="1195148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2 core learning styles:</a:t>
            </a:r>
          </a:p>
          <a:p>
            <a:endParaRPr lang="en-US" sz="2800" dirty="0"/>
          </a:p>
          <a:p>
            <a:r>
              <a:rPr lang="en-US" sz="2800" dirty="0"/>
              <a:t>•	_______________ Processing.</a:t>
            </a:r>
          </a:p>
          <a:p>
            <a:endParaRPr lang="en-US" sz="2800" dirty="0"/>
          </a:p>
          <a:p>
            <a:r>
              <a:rPr lang="en-US" sz="2800" dirty="0"/>
              <a:t>•	_______________ Processing.</a:t>
            </a:r>
          </a:p>
        </p:txBody>
      </p:sp>
    </p:spTree>
    <p:extLst>
      <p:ext uri="{BB962C8B-B14F-4D97-AF65-F5344CB8AC3E}">
        <p14:creationId xmlns:p14="http://schemas.microsoft.com/office/powerpoint/2010/main" val="254789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3779-2EE0-4C33-91C8-E575FE0E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4385066"/>
            <a:ext cx="10694902" cy="1317643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err="1"/>
              <a:t>Discipler’s</a:t>
            </a:r>
            <a:r>
              <a:rPr lang="en-US" sz="7200" b="1" dirty="0"/>
              <a:t>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E1C45-44FA-42EB-9913-29451FB2C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702709"/>
            <a:ext cx="10694903" cy="52110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Lessons Overview - Dell Thomas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1439D5-77F4-4822-9302-054029F49A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35" b="29302"/>
          <a:stretch/>
        </p:blipFill>
        <p:spPr>
          <a:xfrm>
            <a:off x="20" y="10"/>
            <a:ext cx="12191980" cy="424212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533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3779-2EE0-4C33-91C8-E575FE0E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4385066"/>
            <a:ext cx="10694902" cy="1317643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err="1"/>
              <a:t>Discipler’s</a:t>
            </a:r>
            <a:r>
              <a:rPr lang="en-US" sz="7200" b="1" dirty="0"/>
              <a:t>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E1C45-44FA-42EB-9913-29451FB2C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702709"/>
            <a:ext cx="10694903" cy="52110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Key Details - Van Sneed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1439D5-77F4-4822-9302-054029F49A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35" b="29302"/>
          <a:stretch/>
        </p:blipFill>
        <p:spPr>
          <a:xfrm>
            <a:off x="20" y="10"/>
            <a:ext cx="12191980" cy="424212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095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34CB-1327-4218-9F48-84DF0D4CA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365125"/>
            <a:ext cx="11049000" cy="1325563"/>
          </a:xfrm>
        </p:spPr>
        <p:txBody>
          <a:bodyPr/>
          <a:lstStyle/>
          <a:p>
            <a:r>
              <a:rPr lang="en-US" b="1" dirty="0"/>
              <a:t>Goals for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B7A60-53CC-490B-8E3F-B7625B1E6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35" y="1825625"/>
            <a:ext cx="116710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1.	To see at least </a:t>
            </a:r>
            <a:r>
              <a:rPr lang="en-US" sz="3200" b="1" u="sng" dirty="0"/>
              <a:t>200</a:t>
            </a:r>
            <a:r>
              <a:rPr lang="en-US" sz="3200" dirty="0"/>
              <a:t> people available to disciple or are discipling.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If we don’t make disciples, we can’t </a:t>
            </a:r>
            <a:r>
              <a:rPr lang="en-US" sz="3200" b="1" u="sng" dirty="0"/>
              <a:t>plant churches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2.	To start as many </a:t>
            </a:r>
            <a:r>
              <a:rPr lang="en-US" sz="3200" b="1" u="sng" dirty="0"/>
              <a:t>evangelistic Bible studies </a:t>
            </a:r>
            <a:r>
              <a:rPr lang="en-US" sz="3200" dirty="0"/>
              <a:t>as God would give 	us.</a:t>
            </a:r>
          </a:p>
        </p:txBody>
      </p:sp>
    </p:spTree>
    <p:extLst>
      <p:ext uri="{BB962C8B-B14F-4D97-AF65-F5344CB8AC3E}">
        <p14:creationId xmlns:p14="http://schemas.microsoft.com/office/powerpoint/2010/main" val="228179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99754" y="105296"/>
            <a:ext cx="11975868" cy="66557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4109898" y="3889504"/>
            <a:ext cx="69349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Disciplines of Effective Teachers</a:t>
            </a:r>
          </a:p>
        </p:txBody>
      </p:sp>
    </p:spTree>
    <p:extLst>
      <p:ext uri="{BB962C8B-B14F-4D97-AF65-F5344CB8AC3E}">
        <p14:creationId xmlns:p14="http://schemas.microsoft.com/office/powerpoint/2010/main" val="225348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AF6CE9-5BCC-4EE1-AFE1-87C3C15ACDDE}"/>
              </a:ext>
            </a:extLst>
          </p:cNvPr>
          <p:cNvSpPr/>
          <p:nvPr/>
        </p:nvSpPr>
        <p:spPr>
          <a:xfrm>
            <a:off x="149629" y="60960"/>
            <a:ext cx="65781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2 Tim. 2:20</a:t>
            </a:r>
            <a:r>
              <a:rPr lang="en-US" sz="3200" dirty="0">
                <a:latin typeface="Calibri" panose="020F0502020204030204" pitchFamily="34" charset="0"/>
              </a:rPr>
              <a:t> But in a great house there are not only vessels of gold and of silver, but also of wood and of earth; and some to </a:t>
            </a:r>
            <a:r>
              <a:rPr lang="en-US" sz="3200" dirty="0" err="1">
                <a:latin typeface="Calibri" panose="020F0502020204030204" pitchFamily="34" charset="0"/>
              </a:rPr>
              <a:t>honour</a:t>
            </a:r>
            <a:r>
              <a:rPr lang="en-US" sz="3200" dirty="0">
                <a:latin typeface="Calibri" panose="020F0502020204030204" pitchFamily="34" charset="0"/>
              </a:rPr>
              <a:t>, and some to </a:t>
            </a:r>
            <a:r>
              <a:rPr lang="en-US" sz="3200" dirty="0" err="1">
                <a:latin typeface="Calibri" panose="020F0502020204030204" pitchFamily="34" charset="0"/>
              </a:rPr>
              <a:t>dishonour</a:t>
            </a:r>
            <a:r>
              <a:rPr lang="en-US" sz="3200" dirty="0">
                <a:latin typeface="Calibri" panose="020F0502020204030204" pitchFamily="34" charset="0"/>
              </a:rPr>
              <a:t>. </a:t>
            </a:r>
            <a:r>
              <a:rPr lang="en-US" sz="3200" b="1" dirty="0">
                <a:latin typeface="Calibri" panose="020F0502020204030204" pitchFamily="34" charset="0"/>
              </a:rPr>
              <a:t>21</a:t>
            </a:r>
            <a:r>
              <a:rPr lang="en-US" sz="3200" dirty="0">
                <a:latin typeface="Calibri" panose="020F0502020204030204" pitchFamily="34" charset="0"/>
              </a:rPr>
              <a:t> If a man therefore purge himself from these, he shall be a vessel unto </a:t>
            </a:r>
            <a:r>
              <a:rPr lang="en-US" sz="3200" dirty="0" err="1">
                <a:latin typeface="Calibri" panose="020F0502020204030204" pitchFamily="34" charset="0"/>
              </a:rPr>
              <a:t>honour</a:t>
            </a:r>
            <a:r>
              <a:rPr lang="en-US" sz="3200" dirty="0">
                <a:latin typeface="Calibri" panose="020F0502020204030204" pitchFamily="34" charset="0"/>
              </a:rPr>
              <a:t>, sanctified, and meet for the master's use, </a:t>
            </a:r>
            <a:r>
              <a:rPr lang="en-US" sz="3200" i="1" dirty="0">
                <a:latin typeface="Calibri" panose="020F0502020204030204" pitchFamily="34" charset="0"/>
              </a:rPr>
              <a:t>and</a:t>
            </a:r>
            <a:r>
              <a:rPr lang="en-US" sz="3200" dirty="0">
                <a:latin typeface="Calibri" panose="020F0502020204030204" pitchFamily="34" charset="0"/>
              </a:rPr>
              <a:t> prepared unto every good work.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0DEBC-E888-49F5-A1C0-427AAC175DA5}"/>
              </a:ext>
            </a:extLst>
          </p:cNvPr>
          <p:cNvSpPr/>
          <p:nvPr/>
        </p:nvSpPr>
        <p:spPr>
          <a:xfrm>
            <a:off x="149629" y="488782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Hos 8:8</a:t>
            </a:r>
            <a:r>
              <a:rPr lang="en-US" sz="3200" dirty="0">
                <a:latin typeface="Calibri" panose="020F0502020204030204" pitchFamily="34" charset="0"/>
              </a:rPr>
              <a:t> Israel is swallowed up: now shall they be among the Gentiles as a vessel wherein </a:t>
            </a:r>
            <a:r>
              <a:rPr lang="en-US" sz="3200" i="1" dirty="0">
                <a:latin typeface="Calibri" panose="020F0502020204030204" pitchFamily="34" charset="0"/>
              </a:rPr>
              <a:t>is</a:t>
            </a:r>
            <a:r>
              <a:rPr lang="en-US" sz="3200" dirty="0">
                <a:latin typeface="Calibri" panose="020F0502020204030204" pitchFamily="34" charset="0"/>
              </a:rPr>
              <a:t> no pleasure. </a:t>
            </a:r>
          </a:p>
        </p:txBody>
      </p:sp>
    </p:spTree>
    <p:extLst>
      <p:ext uri="{BB962C8B-B14F-4D97-AF65-F5344CB8AC3E}">
        <p14:creationId xmlns:p14="http://schemas.microsoft.com/office/powerpoint/2010/main" val="246446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Discipline of ____________________.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7BACA-68C7-41F1-B425-569F05886C22}"/>
              </a:ext>
            </a:extLst>
          </p:cNvPr>
          <p:cNvSpPr/>
          <p:nvPr/>
        </p:nvSpPr>
        <p:spPr>
          <a:xfrm>
            <a:off x="112217" y="1585952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Discipline of ____________________.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3C4F31-41C7-47FD-A24F-920F475C7660}"/>
              </a:ext>
            </a:extLst>
          </p:cNvPr>
          <p:cNvSpPr/>
          <p:nvPr/>
        </p:nvSpPr>
        <p:spPr>
          <a:xfrm>
            <a:off x="88668" y="2891303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Discipline of ____________________.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7A2FE-0867-4272-8CDF-8CAA7732BFB5}"/>
              </a:ext>
            </a:extLst>
          </p:cNvPr>
          <p:cNvSpPr/>
          <p:nvPr/>
        </p:nvSpPr>
        <p:spPr>
          <a:xfrm>
            <a:off x="88669" y="4259365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Discipline of ____________________.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15C37-209E-43AF-BB26-8AFD0004EE46}"/>
              </a:ext>
            </a:extLst>
          </p:cNvPr>
          <p:cNvSpPr/>
          <p:nvPr/>
        </p:nvSpPr>
        <p:spPr>
          <a:xfrm>
            <a:off x="112217" y="5659641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PREPARATION</a:t>
            </a:r>
          </a:p>
        </p:txBody>
      </p:sp>
    </p:spTree>
    <p:extLst>
      <p:ext uri="{BB962C8B-B14F-4D97-AF65-F5344CB8AC3E}">
        <p14:creationId xmlns:p14="http://schemas.microsoft.com/office/powerpoint/2010/main" val="297661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88669" y="329249"/>
            <a:ext cx="65448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279753-5A26-44E2-80AD-9B3FE7A5CFBD}"/>
              </a:ext>
            </a:extLst>
          </p:cNvPr>
          <p:cNvSpPr/>
          <p:nvPr/>
        </p:nvSpPr>
        <p:spPr>
          <a:xfrm>
            <a:off x="139933" y="1029227"/>
            <a:ext cx="66390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Our preparation is two-fold: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must be set apart in our _________.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A06C5-B3C5-4A60-AC18-41455C115197}"/>
              </a:ext>
            </a:extLst>
          </p:cNvPr>
          <p:cNvSpPr txBox="1"/>
          <p:nvPr/>
        </p:nvSpPr>
        <p:spPr>
          <a:xfrm>
            <a:off x="4763193" y="1471198"/>
            <a:ext cx="156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walk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F81E95-AEBF-4A77-9599-189808CD4955}"/>
              </a:ext>
            </a:extLst>
          </p:cNvPr>
          <p:cNvSpPr/>
          <p:nvPr/>
        </p:nvSpPr>
        <p:spPr>
          <a:xfrm>
            <a:off x="681643" y="1994418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2 Cor. 7:1</a:t>
            </a:r>
            <a:r>
              <a:rPr lang="en-US" sz="2800" dirty="0">
                <a:latin typeface="Calibri" panose="020F0502020204030204" pitchFamily="34" charset="0"/>
              </a:rPr>
              <a:t> Having therefore these promises, dearly beloved, let us cleanse ourselves from all filthiness of the flesh and spirit, perfecting holiness in the fear of God. 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A6B04B-BACD-49F6-AA0F-4A8B25E6C28C}"/>
              </a:ext>
            </a:extLst>
          </p:cNvPr>
          <p:cNvSpPr/>
          <p:nvPr/>
        </p:nvSpPr>
        <p:spPr>
          <a:xfrm>
            <a:off x="214125" y="4206104"/>
            <a:ext cx="64194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We must be set apart in our _______.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396951-BCC5-47AB-B512-C75FBE631332}"/>
              </a:ext>
            </a:extLst>
          </p:cNvPr>
          <p:cNvSpPr txBox="1"/>
          <p:nvPr/>
        </p:nvSpPr>
        <p:spPr>
          <a:xfrm>
            <a:off x="4910051" y="4186134"/>
            <a:ext cx="1197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work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B82844-341B-4A7C-80F4-0EDA97B270DE}"/>
              </a:ext>
            </a:extLst>
          </p:cNvPr>
          <p:cNvSpPr/>
          <p:nvPr/>
        </p:nvSpPr>
        <p:spPr>
          <a:xfrm>
            <a:off x="681643" y="4749294"/>
            <a:ext cx="604889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2 Tim. 2:15 </a:t>
            </a:r>
            <a:r>
              <a:rPr lang="en-US" sz="3200" dirty="0">
                <a:latin typeface="Calibri" panose="020F0502020204030204" pitchFamily="34" charset="0"/>
              </a:rPr>
              <a:t>Study to shew thyself approved unto God, a workman that </a:t>
            </a:r>
            <a:r>
              <a:rPr lang="en-US" sz="3200" dirty="0" err="1">
                <a:latin typeface="Calibri" panose="020F0502020204030204" pitchFamily="34" charset="0"/>
              </a:rPr>
              <a:t>needeth</a:t>
            </a:r>
            <a:r>
              <a:rPr lang="en-US" sz="3200" dirty="0">
                <a:latin typeface="Calibri" panose="020F0502020204030204" pitchFamily="34" charset="0"/>
              </a:rPr>
              <a:t> not to be ashamed, rightly dividing the word of truth. </a:t>
            </a:r>
          </a:p>
        </p:txBody>
      </p:sp>
    </p:spTree>
    <p:extLst>
      <p:ext uri="{BB962C8B-B14F-4D97-AF65-F5344CB8AC3E}">
        <p14:creationId xmlns:p14="http://schemas.microsoft.com/office/powerpoint/2010/main" val="12740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2A518E-2C5E-425D-8F44-F2232C8ABAD3}"/>
              </a:ext>
            </a:extLst>
          </p:cNvPr>
          <p:cNvSpPr/>
          <p:nvPr/>
        </p:nvSpPr>
        <p:spPr>
          <a:xfrm>
            <a:off x="493223" y="239406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Pro 16:3</a:t>
            </a:r>
            <a:r>
              <a:rPr lang="en-US" sz="3200" dirty="0">
                <a:latin typeface="Calibri" panose="020F0502020204030204" pitchFamily="34" charset="0"/>
              </a:rPr>
              <a:t> Commit thy works unto the LORD, and thy thoughts shall be established. </a:t>
            </a:r>
          </a:p>
        </p:txBody>
      </p:sp>
    </p:spTree>
    <p:extLst>
      <p:ext uri="{BB962C8B-B14F-4D97-AF65-F5344CB8AC3E}">
        <p14:creationId xmlns:p14="http://schemas.microsoft.com/office/powerpoint/2010/main" val="23998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7BACA-68C7-41F1-B425-569F05886C22}"/>
              </a:ext>
            </a:extLst>
          </p:cNvPr>
          <p:cNvSpPr/>
          <p:nvPr/>
        </p:nvSpPr>
        <p:spPr>
          <a:xfrm>
            <a:off x="112217" y="1585952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3C4F31-41C7-47FD-A24F-920F475C7660}"/>
              </a:ext>
            </a:extLst>
          </p:cNvPr>
          <p:cNvSpPr/>
          <p:nvPr/>
        </p:nvSpPr>
        <p:spPr>
          <a:xfrm>
            <a:off x="88668" y="2891303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7A2FE-0867-4272-8CDF-8CAA7732BFB5}"/>
              </a:ext>
            </a:extLst>
          </p:cNvPr>
          <p:cNvSpPr/>
          <p:nvPr/>
        </p:nvSpPr>
        <p:spPr>
          <a:xfrm>
            <a:off x="88669" y="4259365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15C37-209E-43AF-BB26-8AFD0004EE46}"/>
              </a:ext>
            </a:extLst>
          </p:cNvPr>
          <p:cNvSpPr/>
          <p:nvPr/>
        </p:nvSpPr>
        <p:spPr>
          <a:xfrm>
            <a:off x="112217" y="5659641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83C8BA-33B6-4ADF-A105-0078C8E6327B}"/>
              </a:ext>
            </a:extLst>
          </p:cNvPr>
          <p:cNvSpPr txBox="1"/>
          <p:nvPr/>
        </p:nvSpPr>
        <p:spPr>
          <a:xfrm>
            <a:off x="2344188" y="1585951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57036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284A96-CD67-40E2-AA39-197DE82FF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00" b="5831"/>
          <a:stretch/>
        </p:blipFill>
        <p:spPr>
          <a:xfrm>
            <a:off x="6827520" y="60960"/>
            <a:ext cx="5275811" cy="6744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CD1540-8B21-46EF-8055-C6346DFFF521}"/>
              </a:ext>
            </a:extLst>
          </p:cNvPr>
          <p:cNvSpPr txBox="1"/>
          <p:nvPr/>
        </p:nvSpPr>
        <p:spPr>
          <a:xfrm>
            <a:off x="7827816" y="5290310"/>
            <a:ext cx="4081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 Disciplines of Effective Teachers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D3E13-6E56-4B9D-BF21-CE7B3BE3FA1E}"/>
              </a:ext>
            </a:extLst>
          </p:cNvPr>
          <p:cNvSpPr/>
          <p:nvPr/>
        </p:nvSpPr>
        <p:spPr>
          <a:xfrm>
            <a:off x="112217" y="329249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7BACA-68C7-41F1-B425-569F05886C22}"/>
              </a:ext>
            </a:extLst>
          </p:cNvPr>
          <p:cNvSpPr/>
          <p:nvPr/>
        </p:nvSpPr>
        <p:spPr>
          <a:xfrm>
            <a:off x="112217" y="1585952"/>
            <a:ext cx="6521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Discipline of ____________________.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AB73E-0AAA-442C-9C68-E537CC5F9262}"/>
              </a:ext>
            </a:extLst>
          </p:cNvPr>
          <p:cNvSpPr txBox="1"/>
          <p:nvPr/>
        </p:nvSpPr>
        <p:spPr>
          <a:xfrm>
            <a:off x="2344189" y="348502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83C8BA-33B6-4ADF-A105-0078C8E6327B}"/>
              </a:ext>
            </a:extLst>
          </p:cNvPr>
          <p:cNvSpPr txBox="1"/>
          <p:nvPr/>
        </p:nvSpPr>
        <p:spPr>
          <a:xfrm>
            <a:off x="2344188" y="1585951"/>
            <a:ext cx="403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468A85-89BA-496F-9F52-B3DDFD7F7AB3}"/>
              </a:ext>
            </a:extLst>
          </p:cNvPr>
          <p:cNvSpPr/>
          <p:nvPr/>
        </p:nvSpPr>
        <p:spPr>
          <a:xfrm>
            <a:off x="592974" y="2391032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3 core areas of focus:</a:t>
            </a:r>
          </a:p>
          <a:p>
            <a:r>
              <a:rPr lang="en-US" sz="2800" dirty="0"/>
              <a:t>•	____________________.</a:t>
            </a:r>
          </a:p>
          <a:p>
            <a:r>
              <a:rPr lang="en-US" sz="2800" dirty="0"/>
              <a:t>•	____________________.</a:t>
            </a:r>
          </a:p>
          <a:p>
            <a:r>
              <a:rPr lang="en-US" sz="2800" dirty="0"/>
              <a:t>•	____________________.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8740CF-94AB-4547-B1E5-3060714E37A1}"/>
              </a:ext>
            </a:extLst>
          </p:cNvPr>
          <p:cNvSpPr txBox="1"/>
          <p:nvPr/>
        </p:nvSpPr>
        <p:spPr>
          <a:xfrm>
            <a:off x="1599503" y="2823401"/>
            <a:ext cx="3546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Personalization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995804-3ED9-4EDF-BCA7-F3D96E150895}"/>
              </a:ext>
            </a:extLst>
          </p:cNvPr>
          <p:cNvSpPr txBox="1"/>
          <p:nvPr/>
        </p:nvSpPr>
        <p:spPr>
          <a:xfrm>
            <a:off x="1599503" y="3255770"/>
            <a:ext cx="3546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Illustration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874E79-55D7-4D9A-8213-A985FE7847C3}"/>
              </a:ext>
            </a:extLst>
          </p:cNvPr>
          <p:cNvSpPr txBox="1"/>
          <p:nvPr/>
        </p:nvSpPr>
        <p:spPr>
          <a:xfrm>
            <a:off x="1599503" y="3683694"/>
            <a:ext cx="3546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Addition</a:t>
            </a:r>
          </a:p>
        </p:txBody>
      </p:sp>
    </p:spTree>
    <p:extLst>
      <p:ext uri="{BB962C8B-B14F-4D97-AF65-F5344CB8AC3E}">
        <p14:creationId xmlns:p14="http://schemas.microsoft.com/office/powerpoint/2010/main" val="286388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362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Discipler’s Meeting</vt:lpstr>
      <vt:lpstr>Goals for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Discipler’s Meeting</vt:lpstr>
      <vt:lpstr>Discipler’s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Discipler’s Meeting</dc:title>
  <dc:creator>Kenny Morgan</dc:creator>
  <cp:lastModifiedBy>Kenny Morgan</cp:lastModifiedBy>
  <cp:revision>8</cp:revision>
  <dcterms:created xsi:type="dcterms:W3CDTF">2019-02-09T21:19:45Z</dcterms:created>
  <dcterms:modified xsi:type="dcterms:W3CDTF">2019-02-09T22:25:27Z</dcterms:modified>
</cp:coreProperties>
</file>