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82" r:id="rId2"/>
    <p:sldId id="281" r:id="rId3"/>
    <p:sldId id="275" r:id="rId4"/>
    <p:sldId id="278" r:id="rId5"/>
    <p:sldId id="280" r:id="rId6"/>
    <p:sldId id="279" r:id="rId7"/>
    <p:sldId id="283" r:id="rId8"/>
    <p:sldId id="293" r:id="rId9"/>
    <p:sldId id="285" r:id="rId10"/>
    <p:sldId id="258" r:id="rId11"/>
    <p:sldId id="289" r:id="rId12"/>
    <p:sldId id="294" r:id="rId13"/>
    <p:sldId id="295" r:id="rId14"/>
    <p:sldId id="290" r:id="rId15"/>
    <p:sldId id="292" r:id="rId16"/>
    <p:sldId id="291" r:id="rId17"/>
    <p:sldId id="287" r:id="rId18"/>
    <p:sldId id="288" r:id="rId19"/>
    <p:sldId id="286" r:id="rId20"/>
    <p:sldId id="298" r:id="rId21"/>
    <p:sldId id="262" r:id="rId22"/>
    <p:sldId id="266" r:id="rId23"/>
    <p:sldId id="26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B252C-34D3-4FF3-BD84-BC0CE7DF4E04}"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248957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B252C-34D3-4FF3-BD84-BC0CE7DF4E04}"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256278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B252C-34D3-4FF3-BD84-BC0CE7DF4E04}"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3708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B252C-34D3-4FF3-BD84-BC0CE7DF4E04}"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86626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B252C-34D3-4FF3-BD84-BC0CE7DF4E04}"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105929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B252C-34D3-4FF3-BD84-BC0CE7DF4E04}"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269811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B252C-34D3-4FF3-BD84-BC0CE7DF4E04}"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266929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4B252C-34D3-4FF3-BD84-BC0CE7DF4E04}"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183390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B252C-34D3-4FF3-BD84-BC0CE7DF4E04}"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185177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B252C-34D3-4FF3-BD84-BC0CE7DF4E04}"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281625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B252C-34D3-4FF3-BD84-BC0CE7DF4E04}"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4DA6A-7CF0-4D6C-8562-26F1EB8F1877}" type="slidenum">
              <a:rPr lang="en-US" smtClean="0"/>
              <a:t>‹#›</a:t>
            </a:fld>
            <a:endParaRPr lang="en-US"/>
          </a:p>
        </p:txBody>
      </p:sp>
    </p:spTree>
    <p:extLst>
      <p:ext uri="{BB962C8B-B14F-4D97-AF65-F5344CB8AC3E}">
        <p14:creationId xmlns:p14="http://schemas.microsoft.com/office/powerpoint/2010/main" val="175800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B252C-34D3-4FF3-BD84-BC0CE7DF4E04}" type="datetimeFigureOut">
              <a:rPr lang="en-US" smtClean="0"/>
              <a:t>5/10/2016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4DA6A-7CF0-4D6C-8562-26F1EB8F1877}" type="slidenum">
              <a:rPr lang="en-US" smtClean="0"/>
              <a:t>‹#›</a:t>
            </a:fld>
            <a:endParaRPr lang="en-US"/>
          </a:p>
        </p:txBody>
      </p:sp>
    </p:spTree>
    <p:extLst>
      <p:ext uri="{BB962C8B-B14F-4D97-AF65-F5344CB8AC3E}">
        <p14:creationId xmlns:p14="http://schemas.microsoft.com/office/powerpoint/2010/main" val="2850606885"/>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107479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6400800"/>
          </a:xfrm>
        </p:spPr>
        <p:txBody>
          <a:bodyPr>
            <a:normAutofit fontScale="92500" lnSpcReduction="10000"/>
          </a:bodyPr>
          <a:lstStyle/>
          <a:p>
            <a:r>
              <a:rPr lang="en-US" b="1" u="sng" dirty="0" smtClean="0"/>
              <a:t>DEEP QUESTIONS ABOUT REAL SUFFERING:</a:t>
            </a:r>
          </a:p>
          <a:p>
            <a:r>
              <a:rPr lang="en-US" dirty="0" smtClean="0"/>
              <a:t>Children born with disabilities and those who care for them all their lives.</a:t>
            </a:r>
          </a:p>
          <a:p>
            <a:r>
              <a:rPr lang="en-US" dirty="0" smtClean="0"/>
              <a:t>The death of loved one, traumatic experiences.</a:t>
            </a:r>
          </a:p>
          <a:p>
            <a:r>
              <a:rPr lang="en-US" dirty="0" smtClean="0"/>
              <a:t>Abuse, Divorce, car accidents, Broken relationships and loneliness.</a:t>
            </a:r>
          </a:p>
          <a:p>
            <a:r>
              <a:rPr lang="en-US" dirty="0" smtClean="0"/>
              <a:t>War, cruelty, bombs, political corruption, bribes, and murder. </a:t>
            </a:r>
          </a:p>
          <a:p>
            <a:r>
              <a:rPr lang="en-US" dirty="0" smtClean="0"/>
              <a:t>Hatred of one people against another; Civilians caught up in the middle of wars they did not ask for. Trench warfare that accomplishes nothing but moving the battle lines back and forth.</a:t>
            </a:r>
          </a:p>
          <a:p>
            <a:r>
              <a:rPr lang="en-US" dirty="0" smtClean="0"/>
              <a:t>Greedy elite people controlling the world’s economic system with no plan to stop the oppression of the poor; no care to try to lift up the poorer classes with justice and compassion.</a:t>
            </a:r>
          </a:p>
          <a:p>
            <a:r>
              <a:rPr lang="en-US" dirty="0" smtClean="0"/>
              <a:t>Genocide, terrorism, rapes, and slavery. Poverty and no education.</a:t>
            </a:r>
          </a:p>
          <a:p>
            <a:r>
              <a:rPr lang="en-US" dirty="0" smtClean="0"/>
              <a:t>Disease, famines, earthquakes, tsunamis, and hurricanes wrecking havoc………</a:t>
            </a:r>
            <a:r>
              <a:rPr lang="en-US" b="1" u="sng" dirty="0" smtClean="0"/>
              <a:t>WHY GOD? WHY? WHY DO YOU ALLOW THESE THINGS? </a:t>
            </a:r>
            <a:r>
              <a:rPr lang="en-US" b="1" u="sng" dirty="0"/>
              <a:t>W</a:t>
            </a:r>
            <a:r>
              <a:rPr lang="en-US" b="1" u="sng" dirty="0" smtClean="0"/>
              <a:t>E KNOW YOU ARE GOOD, BUT WHY??</a:t>
            </a:r>
            <a:endParaRPr lang="en-US" b="1" u="sng" dirty="0"/>
          </a:p>
        </p:txBody>
      </p:sp>
    </p:spTree>
    <p:extLst>
      <p:ext uri="{BB962C8B-B14F-4D97-AF65-F5344CB8AC3E}">
        <p14:creationId xmlns:p14="http://schemas.microsoft.com/office/powerpoint/2010/main" val="3416993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lstStyle/>
          <a:p>
            <a:r>
              <a:rPr lang="en-US" sz="4800" b="1" dirty="0"/>
              <a:t>JESUS KNOWS WHAT YOU HAVE GONE THROUGH. </a:t>
            </a:r>
          </a:p>
          <a:p>
            <a:r>
              <a:rPr lang="en-US" sz="4800" b="1" u="sng" dirty="0"/>
              <a:t>HEBREWS 4:15-16 </a:t>
            </a:r>
            <a:r>
              <a:rPr lang="en-US" sz="4800" b="1" dirty="0"/>
              <a:t>“For we have not an high priest which cannot be </a:t>
            </a:r>
            <a:r>
              <a:rPr lang="en-US" sz="4800" b="1" u="sng" dirty="0"/>
              <a:t>touched with the feeling of our infirmities</a:t>
            </a:r>
            <a:r>
              <a:rPr lang="en-US" sz="4800" b="1" dirty="0"/>
              <a:t>; but was in all points tempted like as we are, yet without sin.</a:t>
            </a:r>
          </a:p>
          <a:p>
            <a:r>
              <a:rPr lang="en-US" sz="4800" b="1" baseline="30000" dirty="0"/>
              <a:t>16 </a:t>
            </a:r>
            <a:r>
              <a:rPr lang="en-US" sz="4800" b="1" dirty="0"/>
              <a:t>Let us therefore come boldly unto the throne of grace, that we may obtain mercy, and find grace to help in time of need.”</a:t>
            </a:r>
          </a:p>
          <a:p>
            <a:endParaRPr lang="en-US" dirty="0"/>
          </a:p>
        </p:txBody>
      </p:sp>
    </p:spTree>
    <p:extLst>
      <p:ext uri="{BB962C8B-B14F-4D97-AF65-F5344CB8AC3E}">
        <p14:creationId xmlns:p14="http://schemas.microsoft.com/office/powerpoint/2010/main" val="229542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lstStyle/>
          <a:p>
            <a:r>
              <a:rPr lang="en-US" sz="3600" b="1" dirty="0"/>
              <a:t>EVIL COMES FROM THE MIND OF SATAN, NOT GOD. </a:t>
            </a:r>
            <a:r>
              <a:rPr lang="en-US" sz="3600" b="1" u="sng" dirty="0"/>
              <a:t>SATAN WANTS YOU </a:t>
            </a:r>
            <a:r>
              <a:rPr lang="en-US" sz="3600" b="1" dirty="0"/>
              <a:t>TO GET ANGRY AT GOD FOR WHAT HE DOES.</a:t>
            </a:r>
          </a:p>
          <a:p>
            <a:r>
              <a:rPr lang="en-US" sz="3600" b="1" dirty="0"/>
              <a:t>SATAN IS ON LIMITED TIME. SOON EVIL AND SUFFERING WILL BE REMOVED</a:t>
            </a:r>
            <a:r>
              <a:rPr lang="en-US" sz="3600" b="1" dirty="0" smtClean="0"/>
              <a:t>.</a:t>
            </a:r>
          </a:p>
          <a:p>
            <a:r>
              <a:rPr lang="en-US" sz="3600" b="1" dirty="0" smtClean="0"/>
              <a:t>WHAT IS GOD WAITING FOR? </a:t>
            </a:r>
            <a:r>
              <a:rPr lang="en-US" sz="3600" b="1" u="sng" dirty="0" smtClean="0"/>
              <a:t>2 PETER 3:9</a:t>
            </a:r>
            <a:r>
              <a:rPr lang="en-US" sz="3600" b="1" dirty="0" smtClean="0"/>
              <a:t>.</a:t>
            </a:r>
            <a:endParaRPr lang="en-US" sz="3600" b="1" dirty="0"/>
          </a:p>
          <a:p>
            <a:r>
              <a:rPr lang="en-US" sz="3600" b="1" dirty="0"/>
              <a:t>GOD WEEPS WITH THOSE WHO WEEP, GOD’S HEART IS ALSO BROKEN</a:t>
            </a:r>
            <a:r>
              <a:rPr lang="en-US" sz="3600" b="1" dirty="0" smtClean="0"/>
              <a:t>;</a:t>
            </a:r>
          </a:p>
          <a:p>
            <a:r>
              <a:rPr lang="en-US" sz="3600" b="1" u="sng" dirty="0" smtClean="0"/>
              <a:t>JESUS </a:t>
            </a:r>
            <a:r>
              <a:rPr lang="en-US" sz="3600" b="1" u="sng" dirty="0"/>
              <a:t>WAS A MAN OF SORROWS</a:t>
            </a:r>
            <a:r>
              <a:rPr lang="en-US" sz="3600" b="1" dirty="0"/>
              <a:t>**HE WALKS AMONG THOSE WHO SUFFER WITH EMPATHETIC LOVE; HE RELIEVES THE PAIN, </a:t>
            </a:r>
            <a:r>
              <a:rPr lang="en-US" sz="3600" b="1" u="sng" dirty="0"/>
              <a:t>HE SENDS WORKERS </a:t>
            </a:r>
            <a:r>
              <a:rPr lang="en-US" sz="3600" b="1" dirty="0"/>
              <a:t>OF HEALING LOVE TO HELP PEOPLE AND TO START CHANGING THINGS.</a:t>
            </a:r>
          </a:p>
          <a:p>
            <a:endParaRPr lang="en-US" dirty="0"/>
          </a:p>
        </p:txBody>
      </p:sp>
    </p:spTree>
    <p:extLst>
      <p:ext uri="{BB962C8B-B14F-4D97-AF65-F5344CB8AC3E}">
        <p14:creationId xmlns:p14="http://schemas.microsoft.com/office/powerpoint/2010/main" val="162883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rmAutofit lnSpcReduction="10000"/>
          </a:bodyPr>
          <a:lstStyle/>
          <a:p>
            <a:r>
              <a:rPr lang="en-US" sz="4000" b="1" dirty="0"/>
              <a:t>JESUS SUFFERED EVERY PAIN. HE WAS ABUSED, DISABLED, PARALYZED, HE FACED HORROR, WAS ABANDONED and LONELY; HE POURED OUT HIS LIFE FOR US AND BORE OUR SINS ON THE CROSS.</a:t>
            </a:r>
          </a:p>
          <a:p>
            <a:r>
              <a:rPr lang="en-US" sz="4000" b="1" dirty="0"/>
              <a:t>JESUS ENDURED EXCRUCIATING </a:t>
            </a:r>
            <a:r>
              <a:rPr lang="en-US" sz="4000" b="1" dirty="0" smtClean="0"/>
              <a:t>TORTURE, INJUSTICE </a:t>
            </a:r>
            <a:r>
              <a:rPr lang="en-US" sz="4000" b="1" dirty="0"/>
              <a:t>AND DEATH; HE FOUGHT A WAR FOR US ON THE CROSS AND WON!! FORGIVENESS AND ETERNAL LIFE IS WON FOR US!!</a:t>
            </a:r>
          </a:p>
          <a:p>
            <a:r>
              <a:rPr lang="en-US" sz="4000" b="1" u="sng" dirty="0"/>
              <a:t>HEBREWS </a:t>
            </a:r>
            <a:r>
              <a:rPr lang="en-US" sz="4000" b="1" u="sng" dirty="0" smtClean="0"/>
              <a:t>12:1-2 </a:t>
            </a:r>
            <a:r>
              <a:rPr lang="en-US" sz="4000" b="1" dirty="0"/>
              <a:t>“for </a:t>
            </a:r>
            <a:r>
              <a:rPr lang="en-US" sz="4000" b="1" u="sng" dirty="0"/>
              <a:t>the joy set before him</a:t>
            </a:r>
            <a:r>
              <a:rPr lang="en-US" sz="4000" b="1" dirty="0"/>
              <a:t>, he endured the Cross</a:t>
            </a:r>
            <a:r>
              <a:rPr lang="en-US" sz="4000" b="1" dirty="0" smtClean="0"/>
              <a:t>.”</a:t>
            </a:r>
            <a:endParaRPr lang="en-US" sz="4000" b="1" dirty="0"/>
          </a:p>
          <a:p>
            <a:r>
              <a:rPr lang="en-US" sz="4000" b="1" dirty="0"/>
              <a:t>Joni E. Tada’s illustration of being blindfolded and carrying 40 pound bag around as someone directs you where to go</a:t>
            </a:r>
            <a:r>
              <a:rPr lang="en-US" sz="4000" b="1" dirty="0" smtClean="0"/>
              <a:t>.</a:t>
            </a:r>
            <a:endParaRPr lang="en-US" sz="4000" b="1" dirty="0"/>
          </a:p>
        </p:txBody>
      </p:sp>
    </p:spTree>
    <p:extLst>
      <p:ext uri="{BB962C8B-B14F-4D97-AF65-F5344CB8AC3E}">
        <p14:creationId xmlns:p14="http://schemas.microsoft.com/office/powerpoint/2010/main" val="142609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rmAutofit/>
          </a:bodyPr>
          <a:lstStyle/>
          <a:p>
            <a:r>
              <a:rPr lang="en-US" sz="4000" b="1" dirty="0"/>
              <a:t>We want to know God, we want to be like Jesus Christ in loving, wise and holy character</a:t>
            </a:r>
            <a:r>
              <a:rPr lang="en-US" sz="4000" b="1" dirty="0" smtClean="0"/>
              <a:t>. Jesus is our Hero and our God!!</a:t>
            </a:r>
            <a:endParaRPr lang="en-US" sz="4000" b="1" dirty="0"/>
          </a:p>
          <a:p>
            <a:r>
              <a:rPr lang="en-US" sz="4000" b="1" u="sng" dirty="0" smtClean="0"/>
              <a:t>ROMANS </a:t>
            </a:r>
            <a:r>
              <a:rPr lang="en-US" sz="4000" b="1" u="sng" dirty="0"/>
              <a:t>8:16-18 </a:t>
            </a:r>
            <a:r>
              <a:rPr lang="en-US" sz="4000" b="1" dirty="0"/>
              <a:t>: </a:t>
            </a:r>
            <a:r>
              <a:rPr lang="en-US" sz="4000" b="1" i="1" dirty="0"/>
              <a:t>“</a:t>
            </a:r>
            <a:r>
              <a:rPr lang="en-US" sz="4000" i="1" dirty="0"/>
              <a:t>The Spirit itself </a:t>
            </a:r>
            <a:r>
              <a:rPr lang="en-US" sz="4000" i="1" dirty="0" err="1"/>
              <a:t>beareth</a:t>
            </a:r>
            <a:r>
              <a:rPr lang="en-US" sz="4000" i="1" dirty="0"/>
              <a:t> witness with our spirit, that we are the children of God:</a:t>
            </a:r>
          </a:p>
          <a:p>
            <a:r>
              <a:rPr lang="en-US" sz="4000" b="1" i="1" baseline="30000" dirty="0"/>
              <a:t>17 </a:t>
            </a:r>
            <a:r>
              <a:rPr lang="en-US" sz="4000" i="1" dirty="0"/>
              <a:t>And if children, then heirs; heirs of God, and joint-heirs with Christ; if so be that we suffer with him, that we may be also glorified together.</a:t>
            </a:r>
          </a:p>
          <a:p>
            <a:r>
              <a:rPr lang="en-US" sz="4000" b="1" i="1" baseline="30000" dirty="0"/>
              <a:t>18 </a:t>
            </a:r>
            <a:r>
              <a:rPr lang="en-US" sz="4000" i="1" dirty="0"/>
              <a:t>For I reckon that the sufferings of this present time are </a:t>
            </a:r>
            <a:r>
              <a:rPr lang="en-US" sz="4000" i="1" u="sng" dirty="0"/>
              <a:t>not worthy to be compared with the glory </a:t>
            </a:r>
            <a:r>
              <a:rPr lang="en-US" sz="4000" i="1" dirty="0"/>
              <a:t>which shall be revealed in us.”</a:t>
            </a:r>
          </a:p>
          <a:p>
            <a:endParaRPr lang="en-US" dirty="0"/>
          </a:p>
        </p:txBody>
      </p:sp>
    </p:spTree>
    <p:extLst>
      <p:ext uri="{BB962C8B-B14F-4D97-AF65-F5344CB8AC3E}">
        <p14:creationId xmlns:p14="http://schemas.microsoft.com/office/powerpoint/2010/main" val="215660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rmAutofit lnSpcReduction="10000"/>
          </a:bodyPr>
          <a:lstStyle/>
          <a:p>
            <a:r>
              <a:rPr lang="en-US" sz="4400" b="1" dirty="0" smtClean="0"/>
              <a:t>JESUS CHRIST INTRODUCED </a:t>
            </a:r>
            <a:r>
              <a:rPr lang="en-US" sz="4400" b="1" u="sng" dirty="0" smtClean="0"/>
              <a:t>SUFFERING AS A PLATFORM FOR TRIUMPH!!</a:t>
            </a:r>
          </a:p>
          <a:p>
            <a:pPr marL="0" indent="0">
              <a:buNone/>
            </a:pPr>
            <a:endParaRPr lang="en-US" b="1" u="sng" dirty="0"/>
          </a:p>
          <a:p>
            <a:r>
              <a:rPr lang="en-US" sz="3600" b="1" u="sng" dirty="0" smtClean="0"/>
              <a:t>WE </a:t>
            </a:r>
            <a:r>
              <a:rPr lang="en-US" sz="3600" b="1" u="sng" dirty="0"/>
              <a:t>NEED A MIND TO SUFFER</a:t>
            </a:r>
            <a:r>
              <a:rPr lang="en-US" sz="3600" b="1" dirty="0"/>
              <a:t>. 1 PETER 4:1 “</a:t>
            </a:r>
            <a:r>
              <a:rPr lang="en-US" sz="3600" dirty="0"/>
              <a:t>Forasmuch then as Christ hath suffered for us in the flesh, </a:t>
            </a:r>
            <a:r>
              <a:rPr lang="en-US" sz="3600" u="sng" dirty="0"/>
              <a:t>arm yourselves likewise with the same mind</a:t>
            </a:r>
            <a:r>
              <a:rPr lang="en-US" sz="3600" dirty="0" smtClean="0"/>
              <a:t>:”</a:t>
            </a:r>
            <a:endParaRPr lang="en-US" sz="3600" b="1" dirty="0"/>
          </a:p>
          <a:p>
            <a:r>
              <a:rPr lang="en-US" sz="3600" b="1" dirty="0"/>
              <a:t>SO THAT WE ARE READY TO LIVE IN JOY TO </a:t>
            </a:r>
            <a:r>
              <a:rPr lang="en-US" sz="3600" b="1" dirty="0" smtClean="0"/>
              <a:t>THE GLORY </a:t>
            </a:r>
            <a:r>
              <a:rPr lang="en-US" sz="3600" b="1" dirty="0"/>
              <a:t>OF GOD.</a:t>
            </a:r>
          </a:p>
          <a:p>
            <a:r>
              <a:rPr lang="en-US" sz="3600" b="1" dirty="0"/>
              <a:t>SO THAT WE CAN FULFILL OUR PURPOSE OF WHY GOD CREATED US.</a:t>
            </a:r>
          </a:p>
          <a:p>
            <a:r>
              <a:rPr lang="en-US" sz="3600" b="1" dirty="0"/>
              <a:t>SO THAT WE DO NOT LIVE A SHALLOW LIFE.</a:t>
            </a:r>
          </a:p>
          <a:p>
            <a:r>
              <a:rPr lang="en-US" sz="3600" b="1" dirty="0"/>
              <a:t>SO THAT WE MIGHT BE A BLESSING TO OTHERS AND NOT BE SO BITTER</a:t>
            </a:r>
            <a:r>
              <a:rPr lang="en-US" sz="3600" b="1" dirty="0" smtClean="0"/>
              <a:t>. So we can reach others with the gospel.</a:t>
            </a:r>
          </a:p>
          <a:p>
            <a:endParaRPr lang="en-US" sz="3600" dirty="0"/>
          </a:p>
          <a:p>
            <a:endParaRPr lang="en-US" sz="3600" dirty="0"/>
          </a:p>
        </p:txBody>
      </p:sp>
    </p:spTree>
    <p:extLst>
      <p:ext uri="{BB962C8B-B14F-4D97-AF65-F5344CB8AC3E}">
        <p14:creationId xmlns:p14="http://schemas.microsoft.com/office/powerpoint/2010/main" val="52901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Autofit/>
          </a:bodyPr>
          <a:lstStyle/>
          <a:p>
            <a:r>
              <a:rPr lang="en-US" sz="4800" b="1" dirty="0"/>
              <a:t>SO WE </a:t>
            </a:r>
            <a:r>
              <a:rPr lang="en-US" sz="4800" b="1" dirty="0" smtClean="0"/>
              <a:t>CAN </a:t>
            </a:r>
            <a:r>
              <a:rPr lang="en-US" sz="4800" b="1" u="sng" dirty="0" smtClean="0"/>
              <a:t>REVEAL THE REALITY OF JESUS </a:t>
            </a:r>
            <a:r>
              <a:rPr lang="en-US" sz="4800" b="1" u="sng" dirty="0"/>
              <a:t>CHRIST </a:t>
            </a:r>
            <a:r>
              <a:rPr lang="en-US" sz="4800" b="1" dirty="0"/>
              <a:t>TO THE LOST WORLD – 1 PETER 3:15</a:t>
            </a:r>
          </a:p>
          <a:p>
            <a:r>
              <a:rPr lang="en-US" sz="4800" dirty="0" smtClean="0"/>
              <a:t>“But </a:t>
            </a:r>
            <a:r>
              <a:rPr lang="en-US" sz="4800" dirty="0"/>
              <a:t>sanctify the Lord God in your hearts: and </a:t>
            </a:r>
            <a:r>
              <a:rPr lang="en-US" sz="4800" u="sng" dirty="0"/>
              <a:t>be ready always to give an answer </a:t>
            </a:r>
            <a:r>
              <a:rPr lang="en-US" sz="4800" dirty="0"/>
              <a:t>to every man that </a:t>
            </a:r>
            <a:r>
              <a:rPr lang="en-US" sz="4800" dirty="0" smtClean="0"/>
              <a:t>asks </a:t>
            </a:r>
            <a:r>
              <a:rPr lang="en-US" sz="4800" dirty="0"/>
              <a:t>you a reason of the hope that is in you with meekness and fear</a:t>
            </a:r>
            <a:r>
              <a:rPr lang="en-US" sz="4800" dirty="0" smtClean="0"/>
              <a:t>:”</a:t>
            </a:r>
          </a:p>
          <a:p>
            <a:r>
              <a:rPr lang="en-US" sz="4800" dirty="0" smtClean="0"/>
              <a:t>THAT IS THE </a:t>
            </a:r>
            <a:r>
              <a:rPr lang="en-US" sz="4800" u="sng" dirty="0" smtClean="0"/>
              <a:t>APOLOGETIC</a:t>
            </a:r>
            <a:r>
              <a:rPr lang="en-US" sz="4800" dirty="0" smtClean="0"/>
              <a:t>. That they would see Christ’s power in us as we suffer well, when they ask you “how do you have joy and peace in the midst of such suffering?”</a:t>
            </a:r>
          </a:p>
        </p:txBody>
      </p:sp>
    </p:spTree>
    <p:extLst>
      <p:ext uri="{BB962C8B-B14F-4D97-AF65-F5344CB8AC3E}">
        <p14:creationId xmlns:p14="http://schemas.microsoft.com/office/powerpoint/2010/main" val="315684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rmAutofit/>
          </a:bodyPr>
          <a:lstStyle/>
          <a:p>
            <a:r>
              <a:rPr lang="en-US" sz="4800" b="1" u="sng" dirty="0"/>
              <a:t>Phil. 1:12</a:t>
            </a:r>
            <a:r>
              <a:rPr lang="en-US" sz="4800" b="1" dirty="0"/>
              <a:t> “But I would ye should understand, brethren, that the things which happened unto me </a:t>
            </a:r>
            <a:r>
              <a:rPr lang="en-US" sz="4800" b="1" u="sng" dirty="0"/>
              <a:t>have fallen out </a:t>
            </a:r>
            <a:r>
              <a:rPr lang="en-US" sz="4800" b="1" dirty="0"/>
              <a:t>rather unto the </a:t>
            </a:r>
            <a:r>
              <a:rPr lang="en-US" sz="4800" b="1" u="sng" dirty="0"/>
              <a:t>furtherance of the gospel</a:t>
            </a:r>
            <a:r>
              <a:rPr lang="en-US" sz="4800" b="1" dirty="0"/>
              <a:t>;”</a:t>
            </a:r>
          </a:p>
          <a:p>
            <a:r>
              <a:rPr lang="en-US" sz="4800" b="1" u="sng" dirty="0"/>
              <a:t>2 Tim 1:8</a:t>
            </a:r>
            <a:r>
              <a:rPr lang="en-US" sz="4800" b="1" dirty="0"/>
              <a:t> “Be not thou therefore ashamed of the testimony of our Lord, nor of me his prisoner: but be thou partaker of the </a:t>
            </a:r>
            <a:r>
              <a:rPr lang="en-US" sz="4800" b="1" u="sng" dirty="0"/>
              <a:t>afflictions of the gospel </a:t>
            </a:r>
            <a:r>
              <a:rPr lang="en-US" sz="4800" b="1" dirty="0"/>
              <a:t>according to the power of God</a:t>
            </a:r>
            <a:r>
              <a:rPr lang="en-US" sz="4800" b="1" dirty="0" smtClean="0"/>
              <a:t>;</a:t>
            </a:r>
            <a:endParaRPr lang="en-US" sz="4800" b="1" u="sng" dirty="0"/>
          </a:p>
        </p:txBody>
      </p:sp>
    </p:spTree>
    <p:extLst>
      <p:ext uri="{BB962C8B-B14F-4D97-AF65-F5344CB8AC3E}">
        <p14:creationId xmlns:p14="http://schemas.microsoft.com/office/powerpoint/2010/main" val="226539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lstStyle/>
          <a:p>
            <a:r>
              <a:rPr lang="en-US" sz="3600" b="1" u="sng" dirty="0"/>
              <a:t>2 Corinthians 4:17-18 </a:t>
            </a:r>
            <a:r>
              <a:rPr lang="en-US" sz="3600" b="1" i="1" dirty="0"/>
              <a:t>“For </a:t>
            </a:r>
            <a:r>
              <a:rPr lang="en-US" sz="3600" b="1" i="1" u="sng" dirty="0"/>
              <a:t>our light affliction</a:t>
            </a:r>
            <a:r>
              <a:rPr lang="en-US" sz="3600" b="1" i="1" dirty="0"/>
              <a:t>, which is but for a moment, </a:t>
            </a:r>
            <a:r>
              <a:rPr lang="en-US" sz="3600" b="1" i="1" u="sng" dirty="0" err="1"/>
              <a:t>worketh</a:t>
            </a:r>
            <a:r>
              <a:rPr lang="en-US" sz="3600" b="1" i="1" u="sng" dirty="0"/>
              <a:t> for us </a:t>
            </a:r>
            <a:r>
              <a:rPr lang="en-US" sz="3600" b="1" i="1" dirty="0"/>
              <a:t>a far more exceeding and eternal weight of glory;</a:t>
            </a:r>
          </a:p>
          <a:p>
            <a:r>
              <a:rPr lang="en-US" sz="3600" b="1" i="1" baseline="30000" dirty="0"/>
              <a:t>18 </a:t>
            </a:r>
            <a:r>
              <a:rPr lang="en-US" sz="3600" b="1" i="1" dirty="0"/>
              <a:t>While we look not at the things which are seen, but at the things which are not seen: for the things which are seen are temporal; but the things which are not seen are </a:t>
            </a:r>
            <a:r>
              <a:rPr lang="en-US" sz="3600" b="1" i="1" u="sng" dirty="0"/>
              <a:t>eternal</a:t>
            </a:r>
            <a:r>
              <a:rPr lang="en-US" sz="3600" b="1" i="1" dirty="0" smtClean="0"/>
              <a:t>.”</a:t>
            </a:r>
          </a:p>
          <a:p>
            <a:endParaRPr lang="en-US" sz="3600" b="1" i="1" dirty="0"/>
          </a:p>
          <a:p>
            <a:r>
              <a:rPr lang="en-US" sz="3600" b="1" u="sng" dirty="0" smtClean="0"/>
              <a:t>1 Peter 5:10 </a:t>
            </a:r>
            <a:r>
              <a:rPr lang="en-US" sz="3600" b="1" dirty="0" smtClean="0"/>
              <a:t>“</a:t>
            </a:r>
            <a:r>
              <a:rPr lang="en-US" sz="3600" b="1" dirty="0"/>
              <a:t>But the God of all grace, who hath called us unto his eternal glory by Christ Jesus, </a:t>
            </a:r>
            <a:r>
              <a:rPr lang="en-US" sz="3600" b="1" u="sng" dirty="0"/>
              <a:t>after that ye have suffered a while</a:t>
            </a:r>
            <a:r>
              <a:rPr lang="en-US" sz="3600" b="1" dirty="0"/>
              <a:t>, make you perfect, stablish, strengthen, settle you</a:t>
            </a:r>
            <a:r>
              <a:rPr lang="en-US" sz="3600" b="1" dirty="0" smtClean="0"/>
              <a:t>.”</a:t>
            </a:r>
            <a:endParaRPr lang="en-US" sz="3600" b="1" dirty="0"/>
          </a:p>
          <a:p>
            <a:endParaRPr lang="en-US" dirty="0"/>
          </a:p>
        </p:txBody>
      </p:sp>
    </p:spTree>
    <p:extLst>
      <p:ext uri="{BB962C8B-B14F-4D97-AF65-F5344CB8AC3E}">
        <p14:creationId xmlns:p14="http://schemas.microsoft.com/office/powerpoint/2010/main" val="226306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lstStyle/>
          <a:p>
            <a:r>
              <a:rPr lang="en-US" sz="3600" b="1" u="sng" dirty="0" smtClean="0"/>
              <a:t>1 PETER 2:21 </a:t>
            </a:r>
            <a:r>
              <a:rPr lang="en-US" sz="3600" b="1" dirty="0" smtClean="0"/>
              <a:t>“</a:t>
            </a:r>
            <a:r>
              <a:rPr lang="en-US" sz="3600" b="1" dirty="0"/>
              <a:t>For even hereunto were ye </a:t>
            </a:r>
            <a:r>
              <a:rPr lang="en-US" sz="3600" b="1" u="sng" dirty="0"/>
              <a:t>called</a:t>
            </a:r>
            <a:r>
              <a:rPr lang="en-US" sz="3600" b="1" dirty="0"/>
              <a:t>: because Christ also suffered for us, leaving us an example, that ye should follow his steps</a:t>
            </a:r>
            <a:r>
              <a:rPr lang="en-US" sz="3600" b="1" dirty="0" smtClean="0"/>
              <a:t>:”</a:t>
            </a:r>
          </a:p>
          <a:p>
            <a:r>
              <a:rPr lang="en-US" sz="3600" b="1" u="sng" dirty="0" smtClean="0"/>
              <a:t>PHIL. 1:29 </a:t>
            </a:r>
            <a:r>
              <a:rPr lang="en-US" sz="3600" b="1" dirty="0" smtClean="0"/>
              <a:t>“</a:t>
            </a:r>
            <a:r>
              <a:rPr lang="en-US" sz="3600" b="1" dirty="0"/>
              <a:t>For unto you it is </a:t>
            </a:r>
            <a:r>
              <a:rPr lang="en-US" sz="3600" b="1" u="sng" dirty="0"/>
              <a:t>given</a:t>
            </a:r>
            <a:r>
              <a:rPr lang="en-US" sz="3600" b="1" dirty="0"/>
              <a:t> in the behalf of Christ, not only to believe on him, but also to suffer for his sake</a:t>
            </a:r>
            <a:r>
              <a:rPr lang="en-US" sz="3600" b="1" dirty="0" smtClean="0"/>
              <a:t>;”</a:t>
            </a:r>
          </a:p>
          <a:p>
            <a:r>
              <a:rPr lang="en-US" sz="3600" b="1" u="sng" dirty="0" smtClean="0"/>
              <a:t>I THESS. 3:3 </a:t>
            </a:r>
            <a:r>
              <a:rPr lang="en-US" sz="3600" b="1" dirty="0" smtClean="0"/>
              <a:t>“</a:t>
            </a:r>
            <a:r>
              <a:rPr lang="en-US" sz="3600" b="1" dirty="0"/>
              <a:t>That no man should be moved by these afflictions: for yourselves know that we are </a:t>
            </a:r>
            <a:r>
              <a:rPr lang="en-US" sz="3600" b="1" u="sng" dirty="0"/>
              <a:t>appointed</a:t>
            </a:r>
            <a:r>
              <a:rPr lang="en-US" sz="3600" b="1" dirty="0"/>
              <a:t> thereunto</a:t>
            </a:r>
            <a:r>
              <a:rPr lang="en-US" sz="3600" b="1" dirty="0" smtClean="0"/>
              <a:t>.”</a:t>
            </a:r>
          </a:p>
          <a:p>
            <a:r>
              <a:rPr lang="en-US" sz="3600" b="1" u="sng" dirty="0" smtClean="0"/>
              <a:t>ACTS 14:22 </a:t>
            </a:r>
            <a:r>
              <a:rPr lang="en-US" sz="3600" b="1" dirty="0" smtClean="0"/>
              <a:t>“</a:t>
            </a:r>
            <a:r>
              <a:rPr lang="en-US" sz="3600" b="1" dirty="0"/>
              <a:t>Confirming the souls of the disciples, and exhorting them to continue in the faith, and that </a:t>
            </a:r>
            <a:r>
              <a:rPr lang="en-US" sz="3600" b="1" u="sng" dirty="0"/>
              <a:t>we must </a:t>
            </a:r>
            <a:r>
              <a:rPr lang="en-US" sz="3600" b="1" dirty="0"/>
              <a:t>through much tribulation enter into the kingdom of God</a:t>
            </a:r>
            <a:r>
              <a:rPr lang="en-US" sz="3600" b="1" dirty="0" smtClean="0"/>
              <a:t>.”</a:t>
            </a:r>
          </a:p>
          <a:p>
            <a:endParaRPr lang="en-US" dirty="0"/>
          </a:p>
        </p:txBody>
      </p:sp>
    </p:spTree>
    <p:extLst>
      <p:ext uri="{BB962C8B-B14F-4D97-AF65-F5344CB8AC3E}">
        <p14:creationId xmlns:p14="http://schemas.microsoft.com/office/powerpoint/2010/main" val="408515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732" y="685801"/>
            <a:ext cx="8066468" cy="5486399"/>
          </a:xfrm>
          <a:prstGeom prst="rect">
            <a:avLst/>
          </a:prstGeom>
        </p:spPr>
      </p:pic>
    </p:spTree>
    <p:extLst>
      <p:ext uri="{BB962C8B-B14F-4D97-AF65-F5344CB8AC3E}">
        <p14:creationId xmlns:p14="http://schemas.microsoft.com/office/powerpoint/2010/main" val="130800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Autofit/>
          </a:bodyPr>
          <a:lstStyle/>
          <a:p>
            <a:r>
              <a:rPr lang="en-US" sz="3600" b="1" dirty="0" smtClean="0"/>
              <a:t>DON’T TIP TOE THROUGH LIFE TO MAKE IT SAFELY TO THE GRAVE!!</a:t>
            </a:r>
          </a:p>
          <a:p>
            <a:r>
              <a:rPr lang="en-US" sz="3600" b="1" dirty="0" smtClean="0"/>
              <a:t>RISK YOUR LIFE TO REACH PEOPLE </a:t>
            </a:r>
            <a:r>
              <a:rPr lang="en-US" sz="3600" b="1" u="sng" dirty="0" smtClean="0"/>
              <a:t>in dangerous places </a:t>
            </a:r>
            <a:r>
              <a:rPr lang="en-US" sz="3600" b="1" dirty="0" smtClean="0"/>
              <a:t>- FOR THE LOVE OF JESUS. SPEND YOUR LIFE FOR OTHERS. </a:t>
            </a:r>
            <a:r>
              <a:rPr lang="en-US" sz="3600" b="1" u="sng" dirty="0" smtClean="0"/>
              <a:t>ENJOY</a:t>
            </a:r>
            <a:r>
              <a:rPr lang="en-US" sz="3600" b="1" dirty="0" smtClean="0"/>
              <a:t> </a:t>
            </a:r>
            <a:r>
              <a:rPr lang="en-US" sz="3600" b="1" u="sng" dirty="0" smtClean="0"/>
              <a:t>THE ADVENTURE </a:t>
            </a:r>
            <a:r>
              <a:rPr lang="en-US" sz="3600" b="1" dirty="0" smtClean="0"/>
              <a:t>AS GOD WALKS WITH YOU AND TALKS WITH YOU!!! </a:t>
            </a:r>
            <a:r>
              <a:rPr lang="en-US" sz="3600" b="1" u="sng" dirty="0" smtClean="0"/>
              <a:t>God reaches people through you</a:t>
            </a:r>
            <a:r>
              <a:rPr lang="en-US" sz="3600" b="1" dirty="0" smtClean="0"/>
              <a:t>!</a:t>
            </a:r>
          </a:p>
          <a:p>
            <a:r>
              <a:rPr lang="en-US" sz="3600" b="1" dirty="0" smtClean="0"/>
              <a:t>AND IF YOU FACE AN ACCIDENT, LET IT FALL OUT TO THE FURTHERANCE OF THE GOSPEL – LIKE JONI E. TADA AND HER MINISTRY TO ALL DIS-ABLED PEOPLE AND THEIR CARE-TAKERS ALL OVER THE WORLD.</a:t>
            </a:r>
          </a:p>
          <a:p>
            <a:r>
              <a:rPr lang="en-US" sz="3600" b="1" dirty="0"/>
              <a:t>Your suffering does not please God but it is your </a:t>
            </a:r>
            <a:r>
              <a:rPr lang="en-US" sz="4400" b="1" u="sng" dirty="0"/>
              <a:t>attitude</a:t>
            </a:r>
            <a:r>
              <a:rPr lang="en-US" sz="3600" b="1" dirty="0"/>
              <a:t> during suffering that can please God. Trust and obey!! Reach others</a:t>
            </a:r>
            <a:r>
              <a:rPr lang="en-US" sz="3600" b="1" dirty="0" smtClean="0"/>
              <a:t>.</a:t>
            </a:r>
          </a:p>
        </p:txBody>
      </p:sp>
    </p:spTree>
    <p:extLst>
      <p:ext uri="{BB962C8B-B14F-4D97-AF65-F5344CB8AC3E}">
        <p14:creationId xmlns:p14="http://schemas.microsoft.com/office/powerpoint/2010/main" val="84218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3"/>
            <a:ext cx="10515600" cy="6452316"/>
          </a:xfrm>
        </p:spPr>
        <p:txBody>
          <a:bodyPr>
            <a:normAutofit fontScale="92500"/>
          </a:bodyPr>
          <a:lstStyle/>
          <a:p>
            <a:r>
              <a:rPr lang="en-US" sz="3500" b="1" u="sng" dirty="0" smtClean="0"/>
              <a:t>10 </a:t>
            </a:r>
            <a:r>
              <a:rPr lang="en-US" sz="3500" b="1" u="sng" dirty="0" smtClean="0"/>
              <a:t>REASONS WE SUFFER:</a:t>
            </a:r>
          </a:p>
          <a:p>
            <a:r>
              <a:rPr lang="en-US" dirty="0" smtClean="0"/>
              <a:t>1) </a:t>
            </a:r>
            <a:r>
              <a:rPr lang="en-US" b="1" u="sng" dirty="0" smtClean="0"/>
              <a:t>BECAUSE OF OUR OWN SINS </a:t>
            </a:r>
            <a:r>
              <a:rPr lang="en-US" dirty="0" smtClean="0"/>
              <a:t>– we learn to repent, to come to Christ and be forgiven.</a:t>
            </a:r>
          </a:p>
          <a:p>
            <a:r>
              <a:rPr lang="en-US" dirty="0" smtClean="0"/>
              <a:t>2) </a:t>
            </a:r>
            <a:r>
              <a:rPr lang="en-US" b="1" u="sng" dirty="0" smtClean="0"/>
              <a:t>BECAUSE OF OTHERS SINS </a:t>
            </a:r>
            <a:r>
              <a:rPr lang="en-US" dirty="0" smtClean="0"/>
              <a:t>– other’s sins near to us or people we don’t even know; people’s choices affect others; no one is an island; we learn to forgive others – Eph. </a:t>
            </a:r>
            <a:r>
              <a:rPr lang="en-US" dirty="0" smtClean="0"/>
              <a:t>4:32, TAKE YOUR BITTERNESS TO THE CROSS – OR YOUR BITTERNESS IS A SIN THAT WILL CAUSE OTHERS TO SUFFER;</a:t>
            </a:r>
            <a:endParaRPr lang="en-US" dirty="0" smtClean="0"/>
          </a:p>
          <a:p>
            <a:pPr lvl="0"/>
            <a:r>
              <a:rPr lang="en-US" dirty="0" smtClean="0"/>
              <a:t>3) </a:t>
            </a:r>
            <a:r>
              <a:rPr lang="en-US" b="1" u="sng" dirty="0" smtClean="0"/>
              <a:t>BECAUSE OF ADAM’S SIN </a:t>
            </a:r>
            <a:r>
              <a:rPr lang="en-US" dirty="0" smtClean="0"/>
              <a:t>– Romans 8:20-23 – we </a:t>
            </a:r>
            <a:r>
              <a:rPr lang="en-US" dirty="0" smtClean="0">
                <a:effectLst/>
              </a:rPr>
              <a:t>may feel like slapping Adam and Eve in heaven when we realize all the horrible suffering his original sin caused in its worldwide consequences, and deep pain of disaster, earthquakes, hurricanes and disease; but we will stop and forgive him; Adam may remind us that if we were in that Garden of Eden we may have done the same sin.</a:t>
            </a:r>
          </a:p>
          <a:p>
            <a:pPr lvl="0"/>
            <a:r>
              <a:rPr lang="en-US" dirty="0" smtClean="0"/>
              <a:t>4) </a:t>
            </a:r>
            <a:r>
              <a:rPr lang="en-US" b="1" u="sng" dirty="0" smtClean="0"/>
              <a:t>BECAUSE WE NEED TO KNOW GOD BETTER</a:t>
            </a:r>
            <a:r>
              <a:rPr lang="en-US" dirty="0" smtClean="0"/>
              <a:t> and become more like Christ in character development – Phil. 3:10, 1 Peter 5:10, 2 Cor. 4:7-12, </a:t>
            </a:r>
            <a:r>
              <a:rPr lang="en-US" dirty="0" err="1" smtClean="0"/>
              <a:t>Heb</a:t>
            </a:r>
            <a:r>
              <a:rPr lang="en-US" dirty="0" smtClean="0"/>
              <a:t> </a:t>
            </a:r>
            <a:r>
              <a:rPr lang="en-US" dirty="0" smtClean="0"/>
              <a:t>5:7-9</a:t>
            </a:r>
            <a:endParaRPr lang="en-US" dirty="0"/>
          </a:p>
        </p:txBody>
      </p:sp>
    </p:spTree>
    <p:extLst>
      <p:ext uri="{BB962C8B-B14F-4D97-AF65-F5344CB8AC3E}">
        <p14:creationId xmlns:p14="http://schemas.microsoft.com/office/powerpoint/2010/main" val="274049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031"/>
            <a:ext cx="10515600" cy="6581104"/>
          </a:xfrm>
        </p:spPr>
        <p:txBody>
          <a:bodyPr>
            <a:normAutofit fontScale="92500" lnSpcReduction="10000"/>
          </a:bodyPr>
          <a:lstStyle/>
          <a:p>
            <a:r>
              <a:rPr lang="en-US" dirty="0" smtClean="0"/>
              <a:t>5) </a:t>
            </a:r>
            <a:r>
              <a:rPr lang="en-US" b="1" u="sng" dirty="0" smtClean="0"/>
              <a:t>BECAUSE WE NEED MORE DEATH TO SELF</a:t>
            </a:r>
            <a:r>
              <a:rPr lang="en-US" dirty="0" smtClean="0"/>
              <a:t>, TO BE BROKEN OF SELFISHNESS; our self life is running undetected and we need the specific suffering to bring us to the end of ourselves – GOD DISCIPLINES US AS A LOVING FATHER – 2 Cor. 1:8-11, Prov. 3:5-7, 1 Peter 4:1, Job 33:14-25; Job’s trial that purged secret worry and secret pride out of him – Job 3:25, Job 29; Job 40:1-5, Job 42:1-6;</a:t>
            </a:r>
          </a:p>
          <a:p>
            <a:r>
              <a:rPr lang="en-US" dirty="0" smtClean="0"/>
              <a:t>6) </a:t>
            </a:r>
            <a:r>
              <a:rPr lang="en-US" u="sng" dirty="0" smtClean="0"/>
              <a:t>BECAUSE GOD CAN GIVE US </a:t>
            </a:r>
            <a:r>
              <a:rPr lang="en-US" b="1" u="sng" dirty="0" smtClean="0"/>
              <a:t>A COMFORT AND COUNSELING MINISTRY </a:t>
            </a:r>
            <a:r>
              <a:rPr lang="en-US" dirty="0" smtClean="0"/>
              <a:t>to those who suffer the same things we do – 2 Cor. 1:3-5; </a:t>
            </a:r>
            <a:r>
              <a:rPr lang="en-US" dirty="0"/>
              <a:t>we suffer so that we can relate to </a:t>
            </a:r>
            <a:r>
              <a:rPr lang="en-US" dirty="0" smtClean="0"/>
              <a:t>people </a:t>
            </a:r>
            <a:r>
              <a:rPr lang="en-US" dirty="0"/>
              <a:t>and </a:t>
            </a:r>
            <a:r>
              <a:rPr lang="en-US" dirty="0" smtClean="0"/>
              <a:t>comfort those who </a:t>
            </a:r>
            <a:r>
              <a:rPr lang="en-US" dirty="0"/>
              <a:t>end up suffering the same thing we do, and we can teach them the victory and comfort that God gave us</a:t>
            </a:r>
            <a:r>
              <a:rPr lang="en-US" dirty="0" smtClean="0"/>
              <a:t>. </a:t>
            </a:r>
          </a:p>
          <a:p>
            <a:r>
              <a:rPr lang="en-US" dirty="0" smtClean="0"/>
              <a:t>7) </a:t>
            </a:r>
            <a:r>
              <a:rPr lang="en-US" b="1" u="sng" dirty="0" smtClean="0"/>
              <a:t>BECAUSE OF THE GLORY OF GOD </a:t>
            </a:r>
            <a:r>
              <a:rPr lang="en-US" dirty="0" smtClean="0"/>
              <a:t>– </a:t>
            </a:r>
            <a:r>
              <a:rPr lang="en-US" dirty="0"/>
              <a:t>like in the contest of Job, the contest and war between God and Satan. Will we curse God or worship God? God wants to show you off as a trophy of Grace!! There is a spiritual warfare between God and the devil that has been waging for thousands of years. We are ignorant of the invisible war but it is real. There is a war going on right now and it will soon end with us on God’s victorious side! (</a:t>
            </a:r>
            <a:r>
              <a:rPr lang="en-US" dirty="0" smtClean="0"/>
              <a:t>imagine Job reading his story when he got to heaven) </a:t>
            </a:r>
            <a:endParaRPr lang="en-US" dirty="0"/>
          </a:p>
        </p:txBody>
      </p:sp>
    </p:spTree>
    <p:extLst>
      <p:ext uri="{BB962C8B-B14F-4D97-AF65-F5344CB8AC3E}">
        <p14:creationId xmlns:p14="http://schemas.microsoft.com/office/powerpoint/2010/main" val="3320350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0304"/>
            <a:ext cx="10515600" cy="6503831"/>
          </a:xfrm>
        </p:spPr>
        <p:txBody>
          <a:bodyPr>
            <a:normAutofit lnSpcReduction="10000"/>
          </a:bodyPr>
          <a:lstStyle/>
          <a:p>
            <a:pPr lvl="0"/>
            <a:r>
              <a:rPr lang="en-US" dirty="0" smtClean="0"/>
              <a:t>8) </a:t>
            </a:r>
            <a:r>
              <a:rPr lang="en-US" b="1" u="sng" dirty="0" smtClean="0">
                <a:effectLst/>
              </a:rPr>
              <a:t>WE SUFFER SO THAT GOD CAN SET US UP</a:t>
            </a:r>
            <a:r>
              <a:rPr lang="en-US" b="1" dirty="0" smtClean="0">
                <a:effectLst/>
              </a:rPr>
              <a:t> </a:t>
            </a:r>
            <a:r>
              <a:rPr lang="en-US" dirty="0" smtClean="0">
                <a:effectLst/>
              </a:rPr>
              <a:t>to save, rescue and provide for the very people who hurt us, after we get reconciled to them. After the sin they do against us is used by God </a:t>
            </a:r>
            <a:r>
              <a:rPr lang="en-US" b="1" u="sng" dirty="0" smtClean="0">
                <a:effectLst/>
              </a:rPr>
              <a:t>to promote us </a:t>
            </a:r>
            <a:r>
              <a:rPr lang="en-US" dirty="0" smtClean="0">
                <a:effectLst/>
              </a:rPr>
              <a:t>to a place to provide life-giving help to lost sinners in the world and to the very people who sinned against us. They thought it for evil but God meant it for good, to save lives – this is simply and profoundly learned from </a:t>
            </a:r>
            <a:r>
              <a:rPr lang="en-US" b="1" u="sng" dirty="0" smtClean="0">
                <a:effectLst/>
              </a:rPr>
              <a:t>the story of Joseph </a:t>
            </a:r>
            <a:r>
              <a:rPr lang="en-US" dirty="0" smtClean="0">
                <a:effectLst/>
              </a:rPr>
              <a:t>in </a:t>
            </a:r>
            <a:r>
              <a:rPr lang="en-US" u="sng" dirty="0" smtClean="0">
                <a:effectLst/>
              </a:rPr>
              <a:t>Genesis 37-50</a:t>
            </a:r>
            <a:r>
              <a:rPr lang="en-US" dirty="0" smtClean="0">
                <a:effectLst/>
              </a:rPr>
              <a:t>. It can happen to you.</a:t>
            </a:r>
          </a:p>
          <a:p>
            <a:pPr lvl="0"/>
            <a:r>
              <a:rPr lang="en-US" dirty="0" smtClean="0"/>
              <a:t>9) </a:t>
            </a:r>
            <a:r>
              <a:rPr lang="en-US" b="1" u="sng" dirty="0"/>
              <a:t>WE SUFFER FOR THE GOSPEL’S SAKE</a:t>
            </a:r>
            <a:r>
              <a:rPr lang="en-US" dirty="0"/>
              <a:t>, FOR THE FURTHERANCE OF THE GOSPEL – </a:t>
            </a:r>
            <a:r>
              <a:rPr lang="en-US" u="sng" dirty="0"/>
              <a:t>PHIL 1:12, 1 Peter </a:t>
            </a:r>
            <a:r>
              <a:rPr lang="en-US" u="sng" dirty="0" smtClean="0"/>
              <a:t>3:15, 2 Tim. 1:8</a:t>
            </a:r>
            <a:r>
              <a:rPr lang="en-US" dirty="0" smtClean="0"/>
              <a:t> </a:t>
            </a:r>
            <a:r>
              <a:rPr lang="en-US" dirty="0"/>
              <a:t>– the lost sinners need to see how you face the suffering with joy and trust in </a:t>
            </a:r>
            <a:r>
              <a:rPr lang="en-US" dirty="0" smtClean="0"/>
              <a:t>God – and then hear </a:t>
            </a:r>
            <a:r>
              <a:rPr lang="en-US" dirty="0"/>
              <a:t>what answers you give when they ask you hard questions. </a:t>
            </a:r>
            <a:r>
              <a:rPr lang="en-US" u="sng" dirty="0"/>
              <a:t>Acts 16</a:t>
            </a:r>
            <a:r>
              <a:rPr lang="en-US" dirty="0"/>
              <a:t> tells a story of Paul and Silas in prison</a:t>
            </a:r>
            <a:r>
              <a:rPr lang="en-US" dirty="0" smtClean="0"/>
              <a:t>. They had to suffer to reach the man of Macedonia in the missions vision.</a:t>
            </a:r>
          </a:p>
          <a:p>
            <a:pPr lvl="0"/>
            <a:r>
              <a:rPr lang="en-US" dirty="0" smtClean="0">
                <a:effectLst/>
              </a:rPr>
              <a:t>10) </a:t>
            </a:r>
            <a:r>
              <a:rPr lang="en-US" b="1" u="sng" dirty="0"/>
              <a:t>WE SUFFER TO PREPARE US TO REIGN IN THE MILLENIUM </a:t>
            </a:r>
            <a:r>
              <a:rPr lang="en-US" dirty="0"/>
              <a:t>WITH CHRIST – </a:t>
            </a:r>
            <a:r>
              <a:rPr lang="en-US" u="sng" dirty="0" smtClean="0"/>
              <a:t>Romans </a:t>
            </a:r>
            <a:r>
              <a:rPr lang="en-US" u="sng" dirty="0"/>
              <a:t>8:17, </a:t>
            </a:r>
            <a:r>
              <a:rPr lang="en-US" u="sng" dirty="0" smtClean="0"/>
              <a:t>2 Tim 2:11-13, 2 Cor. </a:t>
            </a:r>
            <a:r>
              <a:rPr lang="en-US" u="sng" dirty="0"/>
              <a:t>4:16-18</a:t>
            </a:r>
            <a:r>
              <a:rPr lang="en-US" dirty="0"/>
              <a:t>; - suffering is one of God’s ways </a:t>
            </a:r>
            <a:r>
              <a:rPr lang="en-US" u="sng" dirty="0"/>
              <a:t>to promote you </a:t>
            </a:r>
            <a:r>
              <a:rPr lang="en-US" dirty="0"/>
              <a:t>in Kingdom Warfare, in Kingdom Responsibility, Leadership and </a:t>
            </a:r>
            <a:r>
              <a:rPr lang="en-US" dirty="0" smtClean="0"/>
              <a:t>Honor</a:t>
            </a:r>
            <a:r>
              <a:rPr lang="en-US" dirty="0"/>
              <a:t> </a:t>
            </a:r>
            <a:r>
              <a:rPr lang="en-US" dirty="0" smtClean="0"/>
              <a:t>in the 1000 year Kingdom.</a:t>
            </a:r>
            <a:endParaRPr lang="en-US" dirty="0" smtClean="0">
              <a:effectLst/>
            </a:endParaRPr>
          </a:p>
          <a:p>
            <a:endParaRPr lang="en-US" dirty="0"/>
          </a:p>
        </p:txBody>
      </p:sp>
    </p:spTree>
    <p:extLst>
      <p:ext uri="{BB962C8B-B14F-4D97-AF65-F5344CB8AC3E}">
        <p14:creationId xmlns:p14="http://schemas.microsoft.com/office/powerpoint/2010/main" val="1993995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709893"/>
          </a:xfrm>
        </p:spPr>
        <p:txBody>
          <a:bodyPr/>
          <a:lstStyle/>
          <a:p>
            <a:r>
              <a:rPr lang="en-US" b="1" u="sng" dirty="0" smtClean="0"/>
              <a:t>EXTRA NOTES:</a:t>
            </a:r>
          </a:p>
          <a:p>
            <a:r>
              <a:rPr lang="en-US" dirty="0" smtClean="0"/>
              <a:t>Stories of Joni E. Tada, Nick </a:t>
            </a:r>
            <a:r>
              <a:rPr lang="en-US" dirty="0" err="1" smtClean="0"/>
              <a:t>Vujicic</a:t>
            </a:r>
            <a:r>
              <a:rPr lang="en-US" dirty="0" smtClean="0"/>
              <a:t>, Nate Saint, Steve Saint;</a:t>
            </a:r>
          </a:p>
          <a:p>
            <a:r>
              <a:rPr lang="en-US" dirty="0" smtClean="0"/>
              <a:t>Stories of Jacob </a:t>
            </a:r>
            <a:r>
              <a:rPr lang="en-US" dirty="0" err="1" smtClean="0"/>
              <a:t>DeShazer</a:t>
            </a:r>
            <a:r>
              <a:rPr lang="en-US" dirty="0" smtClean="0"/>
              <a:t>, D.L. Moody, Edward Kimble;</a:t>
            </a:r>
          </a:p>
          <a:p>
            <a:r>
              <a:rPr lang="en-US" dirty="0" smtClean="0"/>
              <a:t>Stories of the Moravians, of David and </a:t>
            </a:r>
            <a:r>
              <a:rPr lang="en-US" dirty="0" err="1" smtClean="0"/>
              <a:t>Svea</a:t>
            </a:r>
            <a:r>
              <a:rPr lang="en-US" dirty="0" smtClean="0"/>
              <a:t> Flood and CT </a:t>
            </a:r>
            <a:r>
              <a:rPr lang="en-US" dirty="0" err="1" smtClean="0"/>
              <a:t>Studd</a:t>
            </a:r>
            <a:r>
              <a:rPr lang="en-US" dirty="0" smtClean="0"/>
              <a:t>;</a:t>
            </a:r>
          </a:p>
          <a:p>
            <a:r>
              <a:rPr lang="en-US" dirty="0" smtClean="0"/>
              <a:t>Vietnamese pastor talked to an American pastor;</a:t>
            </a:r>
          </a:p>
          <a:p>
            <a:r>
              <a:rPr lang="en-US" dirty="0" smtClean="0"/>
              <a:t>Zambian Christians and other illiterates memorizing the Bible;</a:t>
            </a:r>
          </a:p>
          <a:p>
            <a:r>
              <a:rPr lang="en-US" dirty="0" smtClean="0"/>
              <a:t>The early church and the Apostle Paul’s suffering – Acts 8:1-4, Acts 9:15-16, </a:t>
            </a:r>
            <a:r>
              <a:rPr lang="en-US" u="sng" dirty="0"/>
              <a:t>2 Corinthians 11:22-33, 1 Cor. 4:9-13, 2 Cor. 4:7-13, 2 Cor. 6:3-10, 1 Thess. 2:7-11 and 2 Timothy 3:10-12</a:t>
            </a:r>
            <a:r>
              <a:rPr lang="en-US" dirty="0" smtClean="0"/>
              <a:t>.</a:t>
            </a:r>
          </a:p>
          <a:p>
            <a:r>
              <a:rPr lang="en-US" u="sng" dirty="0"/>
              <a:t>“The blood of the Martyrs is the seed of the church”</a:t>
            </a:r>
            <a:r>
              <a:rPr lang="en-US" dirty="0"/>
              <a:t>, said Tertullian</a:t>
            </a:r>
            <a:r>
              <a:rPr lang="en-US" dirty="0" smtClean="0"/>
              <a:t>. Stories of Christian martyrs who sang with courage and joy;</a:t>
            </a:r>
          </a:p>
          <a:p>
            <a:r>
              <a:rPr lang="en-US" dirty="0" smtClean="0"/>
              <a:t>The Judgment Seat of Christ and suffering loss in heaven – 1 Cor. 3;</a:t>
            </a:r>
          </a:p>
          <a:p>
            <a:r>
              <a:rPr lang="en-US" dirty="0" smtClean="0"/>
              <a:t>Psalm 119:67,71,75; God calming storms in the Bible.</a:t>
            </a:r>
            <a:endParaRPr lang="en-US" dirty="0"/>
          </a:p>
        </p:txBody>
      </p:sp>
    </p:spTree>
    <p:extLst>
      <p:ext uri="{BB962C8B-B14F-4D97-AF65-F5344CB8AC3E}">
        <p14:creationId xmlns:p14="http://schemas.microsoft.com/office/powerpoint/2010/main" val="32797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extLst>
      <p:ext uri="{BB962C8B-B14F-4D97-AF65-F5344CB8AC3E}">
        <p14:creationId xmlns:p14="http://schemas.microsoft.com/office/powerpoint/2010/main" val="14673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0"/>
            <a:ext cx="6858000" cy="6858000"/>
          </a:xfrm>
        </p:spPr>
      </p:pic>
    </p:spTree>
    <p:extLst>
      <p:ext uri="{BB962C8B-B14F-4D97-AF65-F5344CB8AC3E}">
        <p14:creationId xmlns:p14="http://schemas.microsoft.com/office/powerpoint/2010/main" val="2540802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59137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74618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rmAutofit/>
          </a:bodyPr>
          <a:lstStyle/>
          <a:p>
            <a:r>
              <a:rPr lang="en-US" sz="5400" b="1" u="sng" dirty="0" smtClean="0"/>
              <a:t>WHAT IS THE PURPOSE OF SUFFERING?</a:t>
            </a:r>
          </a:p>
          <a:p>
            <a:endParaRPr lang="en-US" sz="5400" b="1" u="sng" dirty="0" smtClean="0"/>
          </a:p>
          <a:p>
            <a:r>
              <a:rPr lang="en-US" sz="5400" b="1" u="sng" dirty="0" smtClean="0"/>
              <a:t>WHY DOES GOD ALLOW SO MUCH EVIL?</a:t>
            </a:r>
          </a:p>
          <a:p>
            <a:pPr marL="0" indent="0">
              <a:buNone/>
            </a:pPr>
            <a:endParaRPr lang="en-US" sz="4800" b="1" u="sng" dirty="0" smtClean="0"/>
          </a:p>
          <a:p>
            <a:r>
              <a:rPr lang="en-US" sz="4800" b="1" dirty="0"/>
              <a:t>God’s </a:t>
            </a:r>
            <a:r>
              <a:rPr lang="en-US" sz="4800" b="1" u="sng" dirty="0"/>
              <a:t>original plan </a:t>
            </a:r>
            <a:r>
              <a:rPr lang="en-US" sz="4800" b="1" dirty="0"/>
              <a:t>was for us to live in a garden of Eden with </a:t>
            </a:r>
            <a:r>
              <a:rPr lang="en-US" sz="4800" b="1" dirty="0" smtClean="0"/>
              <a:t>no thorns and no </a:t>
            </a:r>
            <a:r>
              <a:rPr lang="en-US" sz="4800" b="1" dirty="0"/>
              <a:t>suffering – Genesis 1-3</a:t>
            </a:r>
          </a:p>
          <a:p>
            <a:endParaRPr lang="en-US" sz="4800" b="1" u="sng" dirty="0"/>
          </a:p>
        </p:txBody>
      </p:sp>
    </p:spTree>
    <p:extLst>
      <p:ext uri="{BB962C8B-B14F-4D97-AF65-F5344CB8AC3E}">
        <p14:creationId xmlns:p14="http://schemas.microsoft.com/office/powerpoint/2010/main" val="279186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normAutofit/>
          </a:bodyPr>
          <a:lstStyle/>
          <a:p>
            <a:r>
              <a:rPr lang="en-US" sz="4000" b="1" dirty="0"/>
              <a:t>Why is their so much suffering</a:t>
            </a:r>
            <a:r>
              <a:rPr lang="en-US" sz="4000" b="1" dirty="0" smtClean="0"/>
              <a:t>??</a:t>
            </a:r>
          </a:p>
          <a:p>
            <a:r>
              <a:rPr lang="en-US" sz="6000" b="1" u="sng" dirty="0" smtClean="0"/>
              <a:t>(</a:t>
            </a:r>
            <a:r>
              <a:rPr lang="en-US" sz="6000" b="1" u="sng" dirty="0"/>
              <a:t>1)Free will (2)sin </a:t>
            </a:r>
            <a:r>
              <a:rPr lang="en-US" sz="6000" b="1" u="sng" dirty="0" smtClean="0"/>
              <a:t>(</a:t>
            </a:r>
            <a:r>
              <a:rPr lang="en-US" sz="6000" b="1" u="sng" dirty="0"/>
              <a:t>3)Satan. </a:t>
            </a:r>
            <a:endParaRPr lang="en-US" sz="6000" b="1" u="sng" dirty="0" smtClean="0"/>
          </a:p>
          <a:p>
            <a:endParaRPr lang="en-US" sz="6000" b="1" u="sng" dirty="0"/>
          </a:p>
          <a:p>
            <a:r>
              <a:rPr lang="en-US" sz="6000" b="1" dirty="0"/>
              <a:t>FREE WILL WAS A RISK BUT IT IS WORTH THE RISK. WE DON’T WANT TO BE ROBOTS, WE WANT TO HAVE LOVE</a:t>
            </a:r>
            <a:r>
              <a:rPr lang="en-US" sz="6000" b="1" dirty="0" smtClean="0"/>
              <a:t>.</a:t>
            </a:r>
            <a:endParaRPr lang="en-US" sz="2400" b="1" dirty="0" smtClean="0"/>
          </a:p>
          <a:p>
            <a:endParaRPr lang="en-US" b="1" dirty="0"/>
          </a:p>
          <a:p>
            <a:endParaRPr lang="en-US" sz="4000" b="1" dirty="0"/>
          </a:p>
        </p:txBody>
      </p:sp>
    </p:spTree>
    <p:extLst>
      <p:ext uri="{BB962C8B-B14F-4D97-AF65-F5344CB8AC3E}">
        <p14:creationId xmlns:p14="http://schemas.microsoft.com/office/powerpoint/2010/main" val="294602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6">
              <a:lumMod val="75000"/>
            </a:schemeClr>
          </a:solidFill>
        </p:spPr>
        <p:txBody>
          <a:bodyPr/>
          <a:lstStyle/>
          <a:p>
            <a:r>
              <a:rPr lang="en-US" sz="3200" b="1" dirty="0" smtClean="0"/>
              <a:t>WHAT SUFFERING HAVE YOU GONE THROUGH?</a:t>
            </a:r>
          </a:p>
          <a:p>
            <a:r>
              <a:rPr lang="en-US" sz="3200" b="1" dirty="0" smtClean="0"/>
              <a:t>WHAT SUFFERING HAVE YOUR FRIENDS AND FAMILY GONE THROUGH?</a:t>
            </a:r>
          </a:p>
          <a:p>
            <a:endParaRPr lang="en-US" sz="3200" b="1" dirty="0"/>
          </a:p>
          <a:p>
            <a:r>
              <a:rPr lang="en-US" sz="3200" b="1" dirty="0" smtClean="0"/>
              <a:t>SOMETIMES WE SUFFER FROM SELFISH PERCEPTION OF OUR TRIALS. We cannot see the trial as a blessing in disguise.</a:t>
            </a:r>
          </a:p>
          <a:p>
            <a:r>
              <a:rPr lang="en-US" sz="3200" b="1" dirty="0" smtClean="0"/>
              <a:t>We may work up </a:t>
            </a:r>
            <a:r>
              <a:rPr lang="en-US" sz="3200" b="1" u="sng" dirty="0" smtClean="0"/>
              <a:t>negative emotions</a:t>
            </a:r>
            <a:r>
              <a:rPr lang="en-US" sz="3200" b="1" dirty="0" smtClean="0"/>
              <a:t> inside us as a manufactured storm and refuse wisdom and help. </a:t>
            </a:r>
          </a:p>
          <a:p>
            <a:r>
              <a:rPr lang="en-US" sz="3200" b="1" dirty="0" smtClean="0"/>
              <a:t>God can heal and change you.</a:t>
            </a:r>
          </a:p>
          <a:p>
            <a:r>
              <a:rPr lang="en-US" sz="3200" b="1" dirty="0" smtClean="0"/>
              <a:t>God loves you just as you are. Yet He wants to grow you and change you.</a:t>
            </a:r>
          </a:p>
          <a:p>
            <a:r>
              <a:rPr lang="en-US" sz="3200" b="1" dirty="0" smtClean="0"/>
              <a:t>ROMANS 8:28 – LEARN TO TRUST GOD. GET ANGRY AT SATAN.</a:t>
            </a:r>
          </a:p>
          <a:p>
            <a:r>
              <a:rPr lang="en-US" sz="3200" b="1" dirty="0" smtClean="0"/>
              <a:t>THE STORY OF JOSEPH IN GEN. 37-50.</a:t>
            </a:r>
          </a:p>
          <a:p>
            <a:endParaRPr lang="en-US" dirty="0"/>
          </a:p>
        </p:txBody>
      </p:sp>
    </p:spTree>
    <p:extLst>
      <p:ext uri="{BB962C8B-B14F-4D97-AF65-F5344CB8AC3E}">
        <p14:creationId xmlns:p14="http://schemas.microsoft.com/office/powerpoint/2010/main" val="345783195"/>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1373</TotalTime>
  <Words>2038</Words>
  <Application>Microsoft Office PowerPoint</Application>
  <PresentationFormat>Widescreen</PresentationFormat>
  <Paragraphs>88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Suffering</dc:title>
  <dc:creator>Doug Pearson</dc:creator>
  <cp:lastModifiedBy>Bethany Pearson</cp:lastModifiedBy>
  <cp:revision>81</cp:revision>
  <dcterms:created xsi:type="dcterms:W3CDTF">2016-04-28T19:51:46Z</dcterms:created>
  <dcterms:modified xsi:type="dcterms:W3CDTF">2016-05-11T08:16:16Z</dcterms:modified>
</cp:coreProperties>
</file>